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72" r:id="rId3"/>
    <p:sldId id="271" r:id="rId4"/>
    <p:sldId id="265" r:id="rId5"/>
    <p:sldId id="258" r:id="rId6"/>
    <p:sldId id="268" r:id="rId7"/>
    <p:sldId id="267" r:id="rId8"/>
    <p:sldId id="264" r:id="rId9"/>
    <p:sldId id="266" r:id="rId10"/>
    <p:sldId id="261" r:id="rId11"/>
    <p:sldId id="270" r:id="rId12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FF6600"/>
    <a:srgbClr val="FF0066"/>
    <a:srgbClr val="703B0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74" autoAdjust="0"/>
    <p:restoredTop sz="90925" autoAdjust="0"/>
  </p:normalViewPr>
  <p:slideViewPr>
    <p:cSldViewPr>
      <p:cViewPr varScale="1">
        <p:scale>
          <a:sx n="68" d="100"/>
          <a:sy n="68" d="100"/>
        </p:scale>
        <p:origin x="-146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18495E94-2882-4C15-AC63-B416557FB3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604B9C-72D5-433B-948C-123C4C69A7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23929-F1D3-4820-9708-DA5DF49EBB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52EFC-F1F6-4710-8C63-83DF8CDF92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71BF35-708C-41F4-99CF-32EC3A6CC4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ED978-ABF4-453C-B37F-2E0D1B0D02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94B1A3-2241-4A8D-B27F-EFC4B47910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0508E-6839-4B2A-A037-4944B7659E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Klepnutím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A7E09-F3D4-42E3-BE96-B0F5EC0A2A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95CD6C-EA39-43A3-951E-5F5B905EB3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690362-B6D5-4C99-9B4C-2EFBA318C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4CDAEFF9-3F0E-428A-8D16-58FCAC4E495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hyperlink" Target="http://dumy.cz/" TargetMode="External"/><Relationship Id="rId5" Type="http://schemas.openxmlformats.org/officeDocument/2006/relationships/image" Target="../media/image1.png"/><Relationship Id="rId4" Type="http://schemas.openxmlformats.org/officeDocument/2006/relationships/oleObject" Target="../embeddings/oleObject1.bin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1954_Hudson_Hornet_Twin_H_sedan_green_rg.jpg" TargetMode="External"/><Relationship Id="rId2" Type="http://schemas.openxmlformats.org/officeDocument/2006/relationships/hyperlink" Target="http://commons.wikimedia.org/wiki/File:Ten-ball_rack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ommons.wikimedia.org/wiki/File:Black_Stallion.jpg" TargetMode="External"/><Relationship Id="rId4" Type="http://schemas.openxmlformats.org/officeDocument/2006/relationships/hyperlink" Target="http://commons.wikimedia.org/wiki/File:Red_Apple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Purple_lips.jpg" TargetMode="External"/><Relationship Id="rId2" Type="http://schemas.openxmlformats.org/officeDocument/2006/relationships/hyperlink" Target="http://commons.wikimedia.org/wiki/File:Orange_slug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ommons.wikimedia.org/wiki/File:Pink_rose_.JPG" TargetMode="External"/><Relationship Id="rId4" Type="http://schemas.openxmlformats.org/officeDocument/2006/relationships/hyperlink" Target="http://commons.wikimedia.org/wiki/File:Blue_morpho_butterfly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560" y="476672"/>
            <a:ext cx="7511752" cy="2018928"/>
          </a:xfrm>
        </p:spPr>
        <p:txBody>
          <a:bodyPr/>
          <a:lstStyle/>
          <a:p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 školy: Svobodná základní škola,o.p.s.</a:t>
            </a:r>
            <a:b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Autor: Karolína Bryczová </a:t>
            </a:r>
            <a:r>
              <a:rPr lang="cs-CZ" sz="2000" b="0" dirty="0" err="1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Vasková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 materiálu: </a:t>
            </a: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VY_32_INOVACE_01_ANGLIČTINA_COLOURS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Název: </a:t>
            </a: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COLOURS</a:t>
            </a: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cs-CZ" sz="2000" b="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Číslo projektu: </a:t>
            </a:r>
            <a:r>
              <a:rPr lang="cs-CZ" sz="20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CZ.1.07/1.4.00/21.0929</a:t>
            </a:r>
            <a:endParaRPr lang="cs-CZ" sz="2000" b="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96136" y="2636912"/>
            <a:ext cx="28083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COLOURS</a:t>
            </a:r>
          </a:p>
          <a:p>
            <a:endParaRPr lang="cs-CZ" dirty="0"/>
          </a:p>
        </p:txBody>
      </p:sp>
      <p:pic>
        <p:nvPicPr>
          <p:cNvPr id="9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6375" y="4284095"/>
            <a:ext cx="6191250" cy="1352550"/>
          </a:xfrm>
          <a:prstGeom prst="rect">
            <a:avLst/>
          </a:prstGeom>
          <a:noFill/>
        </p:spPr>
      </p:pic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69194157"/>
              </p:ext>
            </p:extLst>
          </p:nvPr>
        </p:nvGraphicFramePr>
        <p:xfrm>
          <a:off x="7667625" y="549275"/>
          <a:ext cx="900113" cy="7191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2" name="Acrobat Document" r:id="rId4" imgW="9523810" imgH="7621064" progId="AcroExch.Document.7">
                  <p:embed/>
                </p:oleObj>
              </mc:Choice>
              <mc:Fallback>
                <p:oleObj name="Acrobat Document" r:id="rId4" imgW="9523810" imgH="7621064" progId="AcroExch.Document.7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67625" y="549275"/>
                        <a:ext cx="900113" cy="7191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5131641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6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1550" y="296213"/>
            <a:ext cx="7830870" cy="62735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Materiál je určen pro žáky 2. třídy.</a:t>
            </a:r>
          </a:p>
          <a:p>
            <a:pPr>
              <a:lnSpc>
                <a:spcPct val="150000"/>
              </a:lnSpc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Děti hravou formou procvičují názvy barev.</a:t>
            </a:r>
          </a:p>
          <a:p>
            <a:pPr>
              <a:lnSpc>
                <a:spcPct val="150000"/>
              </a:lnSpc>
            </a:pPr>
            <a:r>
              <a:rPr lang="cs-CZ" sz="1800" dirty="0">
                <a:latin typeface="Arial" pitchFamily="34" charset="0"/>
                <a:cs typeface="Arial" pitchFamily="34" charset="0"/>
              </a:rPr>
              <a:t>C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vičení má svoji posloupnost od poslechu, přes čtenářské dovednosti až po dovednost psaní. </a:t>
            </a:r>
          </a:p>
          <a:p>
            <a:pPr>
              <a:lnSpc>
                <a:spcPct val="150000"/>
              </a:lnSpc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Spojení obrázku a mluveného slova, či psaného textu motivuje žáky k větší aktivitě, a tím vede k lepšímu zapamatování si slovní zásoby. Pro některé žáky je takto připravený materiál motivací k zdokonalení svých znalostí i v oblasti výpočetní techniky. 	</a:t>
            </a:r>
          </a:p>
          <a:p>
            <a:pPr>
              <a:lnSpc>
                <a:spcPct val="150000"/>
              </a:lnSpc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Správnost svých odpovědí si mohou hned překontrolovat.</a:t>
            </a:r>
          </a:p>
          <a:p>
            <a:pPr>
              <a:lnSpc>
                <a:spcPct val="150000"/>
              </a:lnSpc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Pomůcky: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 tabulka na psaní + fix (papír a tužka), pastelky a pracovní list (viz.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kno č.8)</a:t>
            </a:r>
          </a:p>
          <a:p>
            <a:pPr>
              <a:lnSpc>
                <a:spcPct val="150000"/>
              </a:lnSpc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Fixy na tabuli (možnost využití popisovače v programu Microsoft PowerPoint.)</a:t>
            </a:r>
          </a:p>
          <a:p>
            <a:pPr>
              <a:lnSpc>
                <a:spcPct val="150000"/>
              </a:lnSpc>
            </a:pP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5784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99592" y="980728"/>
            <a:ext cx="7776864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POKYNY: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800" u="sng" dirty="0" smtClean="0">
                <a:latin typeface="Arial" pitchFamily="34" charset="0"/>
                <a:cs typeface="Arial" pitchFamily="34" charset="0"/>
              </a:rPr>
              <a:t>Okno č. 3: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 Žáci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poslouchají učitele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a ukazují jednotlivé barvy na kulečníkových koulích.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800" u="sng" dirty="0" smtClean="0">
                <a:latin typeface="Arial" pitchFamily="34" charset="0"/>
                <a:cs typeface="Arial" pitchFamily="34" charset="0"/>
              </a:rPr>
              <a:t>Okno č. 4 - 6: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Žáci si přečtou větu a doplňují barvy podle obrázku. Správnost své odpovědi si překontrolují na tabuli.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800" u="sng" dirty="0" smtClean="0">
                <a:latin typeface="Arial" pitchFamily="34" charset="0"/>
                <a:cs typeface="Arial" pitchFamily="34" charset="0"/>
              </a:rPr>
              <a:t>Okno č. 7: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Žáci si vybarví jednotlivé hvězdičky. Mohou použít pracovní list. Správnost své odpovědi si překontrolují na tabuli.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800" u="sng" dirty="0" smtClean="0">
                <a:latin typeface="Arial" pitchFamily="34" charset="0"/>
                <a:cs typeface="Arial" pitchFamily="34" charset="0"/>
              </a:rPr>
              <a:t>Okno č. 8: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Žáci si Zapisují názvy jednotlivých barev. Správnost své odpovědi si překontrolují na tabuli.</a:t>
            </a:r>
          </a:p>
          <a:p>
            <a:endParaRPr lang="cs-CZ" sz="2000" dirty="0" smtClean="0"/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043136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LISTEN </a:t>
            </a:r>
            <a:r>
              <a:rPr lang="cs-CZ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AND TOUCH </a:t>
            </a:r>
            <a:endParaRPr lang="cs-CZ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187624" y="5733256"/>
            <a:ext cx="7920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Obr.01</a:t>
            </a:r>
          </a:p>
          <a:p>
            <a:endParaRPr lang="cs-CZ" dirty="0"/>
          </a:p>
        </p:txBody>
      </p:sp>
      <p:pic>
        <p:nvPicPr>
          <p:cNvPr id="8198" name="Picture 6" descr="File:Ten-ball rac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268760"/>
            <a:ext cx="5616624" cy="468703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Obdélník 26"/>
          <p:cNvSpPr/>
          <p:nvPr/>
        </p:nvSpPr>
        <p:spPr>
          <a:xfrm>
            <a:off x="3923928" y="5661248"/>
            <a:ext cx="1224136" cy="432048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5724128" y="4005064"/>
            <a:ext cx="1224136" cy="432048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4499992" y="2276872"/>
            <a:ext cx="1224136" cy="432048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491880" y="2276872"/>
            <a:ext cx="39604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IT IS A                CAR.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716016" y="4005064"/>
            <a:ext cx="46805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IT IS A                APPLE.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915816" y="5661248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IT IS A               HORSE.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427984" y="2276872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GREEN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868144" y="4005064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RED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23928" y="5661248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BLACK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339752" y="4509120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Obr.03</a:t>
            </a:r>
          </a:p>
          <a:p>
            <a:endParaRPr lang="cs-CZ" dirty="0"/>
          </a:p>
        </p:txBody>
      </p:sp>
      <p:pic>
        <p:nvPicPr>
          <p:cNvPr id="7172" name="Picture 4" descr="File:1954 Hudson Hornet Twin H sedan green r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772816"/>
            <a:ext cx="1824203" cy="1368152"/>
          </a:xfrm>
          <a:prstGeom prst="rect">
            <a:avLst/>
          </a:prstGeom>
          <a:noFill/>
        </p:spPr>
      </p:pic>
      <p:sp>
        <p:nvSpPr>
          <p:cNvPr id="22" name="TextovéPole 21"/>
          <p:cNvSpPr txBox="1"/>
          <p:nvPr/>
        </p:nvSpPr>
        <p:spPr>
          <a:xfrm>
            <a:off x="539552" y="2852936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Obr.02</a:t>
            </a:r>
          </a:p>
          <a:p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39552" y="6273225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Obr.04</a:t>
            </a:r>
          </a:p>
          <a:p>
            <a:endParaRPr lang="cs-CZ" dirty="0"/>
          </a:p>
        </p:txBody>
      </p:sp>
      <p:pic>
        <p:nvPicPr>
          <p:cNvPr id="4" name="Picture 4" descr="File:Red Appl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3212976"/>
            <a:ext cx="1907069" cy="1728192"/>
          </a:xfrm>
          <a:prstGeom prst="rect">
            <a:avLst/>
          </a:prstGeom>
          <a:noFill/>
        </p:spPr>
      </p:pic>
      <p:pic>
        <p:nvPicPr>
          <p:cNvPr id="7174" name="Picture 6" descr="File:Black Stallion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43608" y="4797152"/>
            <a:ext cx="1633820" cy="1728192"/>
          </a:xfrm>
          <a:prstGeom prst="rect">
            <a:avLst/>
          </a:prstGeom>
          <a:noFill/>
        </p:spPr>
      </p:pic>
      <p:sp>
        <p:nvSpPr>
          <p:cNvPr id="24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043136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WHAT COLOUR IT IS?</a:t>
            </a:r>
            <a:endParaRPr lang="cs-CZ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Obdélník 19"/>
          <p:cNvSpPr/>
          <p:nvPr/>
        </p:nvSpPr>
        <p:spPr>
          <a:xfrm>
            <a:off x="4788024" y="2492896"/>
            <a:ext cx="1512168" cy="432048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716016" y="4725144"/>
            <a:ext cx="1296144" cy="432048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563888" y="2492896"/>
            <a:ext cx="5040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IT IS AN                  SLUG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35896" y="4725144"/>
            <a:ext cx="5040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IT IS A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MOUTH.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88024" y="2492896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ORANGE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44008" y="4725144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PURPLE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pic>
        <p:nvPicPr>
          <p:cNvPr id="6146" name="Picture 2" descr="File:Orange slu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556792"/>
            <a:ext cx="2304256" cy="1728192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683568" y="2852936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Obr.5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27584" y="5661248"/>
            <a:ext cx="5040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Obr.6</a:t>
            </a:r>
            <a:endParaRPr lang="cs-CZ" dirty="0"/>
          </a:p>
        </p:txBody>
      </p:sp>
      <p:pic>
        <p:nvPicPr>
          <p:cNvPr id="3" name="Picture 2" descr="File:Purple lip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4149080"/>
            <a:ext cx="2713942" cy="1512168"/>
          </a:xfrm>
          <a:prstGeom prst="rect">
            <a:avLst/>
          </a:prstGeom>
          <a:noFill/>
        </p:spPr>
      </p:pic>
      <p:sp>
        <p:nvSpPr>
          <p:cNvPr id="15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043136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WHAT COLOUR IT IS?</a:t>
            </a:r>
            <a:endParaRPr lang="cs-CZ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bdélník 17"/>
          <p:cNvSpPr/>
          <p:nvPr/>
        </p:nvSpPr>
        <p:spPr>
          <a:xfrm>
            <a:off x="5004048" y="5013176"/>
            <a:ext cx="1584176" cy="432048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779912" y="2348880"/>
            <a:ext cx="1080120" cy="432048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771800" y="2348880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IT IS A              BUTTERFLY.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95936" y="5013176"/>
            <a:ext cx="48245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IT IS A                     BIRD.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779912" y="2348880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BLUE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04048" y="5013176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YELLOW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pic>
        <p:nvPicPr>
          <p:cNvPr id="5122" name="Picture 2" descr="File:Blue morpho butterfl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772816"/>
            <a:ext cx="1584176" cy="1433643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611560" y="2780928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Obr.07</a:t>
            </a:r>
          </a:p>
          <a:p>
            <a:endParaRPr lang="cs-CZ" dirty="0"/>
          </a:p>
        </p:txBody>
      </p:sp>
      <p:pic>
        <p:nvPicPr>
          <p:cNvPr id="5124" name="Picture 4" descr="File:Yellow bir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4077072"/>
            <a:ext cx="2304256" cy="1728192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611560" y="5517232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Obr.08</a:t>
            </a:r>
          </a:p>
          <a:p>
            <a:endParaRPr lang="cs-CZ" dirty="0"/>
          </a:p>
        </p:txBody>
      </p:sp>
      <p:sp>
        <p:nvSpPr>
          <p:cNvPr id="15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043136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WHAT COLOUR IT IS?</a:t>
            </a:r>
            <a:endParaRPr lang="cs-CZ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828600" y="1700808"/>
            <a:ext cx="9001000" cy="4495800"/>
          </a:xfrm>
        </p:spPr>
        <p:txBody>
          <a:bodyPr>
            <a:normAutofit/>
          </a:bodyPr>
          <a:lstStyle/>
          <a:p>
            <a:pPr lvl="8">
              <a:buNone/>
            </a:pPr>
            <a:r>
              <a:rPr lang="cs-CZ" sz="2400" cap="all" dirty="0" err="1" smtClean="0">
                <a:latin typeface="Arial" pitchFamily="34" charset="0"/>
                <a:cs typeface="Arial" pitchFamily="34" charset="0"/>
              </a:rPr>
              <a:t>Red</a:t>
            </a:r>
            <a:endParaRPr lang="cs-CZ" sz="2400" cap="all" dirty="0" smtClean="0">
              <a:latin typeface="Arial" pitchFamily="34" charset="0"/>
              <a:cs typeface="Arial" pitchFamily="34" charset="0"/>
            </a:endParaRPr>
          </a:p>
          <a:p>
            <a:pPr lvl="8">
              <a:buNone/>
            </a:pPr>
            <a:r>
              <a:rPr lang="cs-CZ" sz="2400" cap="all" dirty="0" smtClean="0">
                <a:latin typeface="Arial" pitchFamily="34" charset="0"/>
                <a:cs typeface="Arial" pitchFamily="34" charset="0"/>
              </a:rPr>
              <a:t>                                         BLUE</a:t>
            </a:r>
          </a:p>
          <a:p>
            <a:pPr lvl="8">
              <a:buNone/>
            </a:pPr>
            <a:endParaRPr lang="cs-CZ" sz="2400" cap="all" dirty="0" smtClean="0">
              <a:latin typeface="Arial" pitchFamily="34" charset="0"/>
              <a:cs typeface="Arial" pitchFamily="34" charset="0"/>
            </a:endParaRPr>
          </a:p>
          <a:p>
            <a:pPr lvl="8">
              <a:buNone/>
            </a:pPr>
            <a:r>
              <a:rPr lang="cs-CZ" sz="2400" cap="all" dirty="0" smtClean="0">
                <a:latin typeface="Arial" pitchFamily="34" charset="0"/>
                <a:cs typeface="Arial" pitchFamily="34" charset="0"/>
              </a:rPr>
              <a:t>Green</a:t>
            </a:r>
          </a:p>
          <a:p>
            <a:pPr lvl="8">
              <a:buNone/>
            </a:pPr>
            <a:r>
              <a:rPr lang="cs-CZ" sz="2400" cap="all" dirty="0" smtClean="0">
                <a:latin typeface="Arial" pitchFamily="34" charset="0"/>
                <a:cs typeface="Arial" pitchFamily="34" charset="0"/>
              </a:rPr>
              <a:t>					BLACK</a:t>
            </a:r>
          </a:p>
          <a:p>
            <a:pPr lvl="8">
              <a:buNone/>
            </a:pPr>
            <a:endParaRPr lang="cs-CZ" sz="2400" cap="all" dirty="0" smtClean="0">
              <a:latin typeface="Arial" pitchFamily="34" charset="0"/>
              <a:cs typeface="Arial" pitchFamily="34" charset="0"/>
            </a:endParaRPr>
          </a:p>
          <a:p>
            <a:pPr lvl="8">
              <a:buNone/>
            </a:pPr>
            <a:r>
              <a:rPr lang="cs-CZ" sz="2400" cap="all" dirty="0" smtClean="0">
                <a:latin typeface="Arial" pitchFamily="34" charset="0"/>
                <a:cs typeface="Arial" pitchFamily="34" charset="0"/>
              </a:rPr>
              <a:t>ORANGE</a:t>
            </a:r>
          </a:p>
          <a:p>
            <a:pPr lvl="8">
              <a:buNone/>
            </a:pPr>
            <a:r>
              <a:rPr lang="cs-CZ" sz="2400" cap="all" dirty="0" smtClean="0">
                <a:latin typeface="Arial" pitchFamily="34" charset="0"/>
                <a:cs typeface="Arial" pitchFamily="34" charset="0"/>
              </a:rPr>
              <a:t>					YELLOW</a:t>
            </a:r>
          </a:p>
          <a:p>
            <a:pPr lvl="8">
              <a:buNone/>
            </a:pPr>
            <a:endParaRPr lang="cs-CZ" sz="2400" cap="all" dirty="0" smtClean="0">
              <a:latin typeface="Arial" pitchFamily="34" charset="0"/>
              <a:cs typeface="Arial" pitchFamily="34" charset="0"/>
            </a:endParaRPr>
          </a:p>
          <a:p>
            <a:pPr lvl="8">
              <a:buNone/>
            </a:pPr>
            <a:r>
              <a:rPr lang="cs-CZ" sz="2400" cap="all" dirty="0" err="1" smtClean="0">
                <a:latin typeface="Arial" pitchFamily="34" charset="0"/>
                <a:cs typeface="Arial" pitchFamily="34" charset="0"/>
              </a:rPr>
              <a:t>Purple</a:t>
            </a:r>
            <a:endParaRPr lang="cs-CZ" sz="2400" cap="all" dirty="0" smtClean="0">
              <a:latin typeface="Arial" pitchFamily="34" charset="0"/>
              <a:cs typeface="Arial" pitchFamily="34" charset="0"/>
            </a:endParaRPr>
          </a:p>
          <a:p>
            <a:pPr lvl="8">
              <a:buNone/>
            </a:pPr>
            <a:r>
              <a:rPr lang="cs-CZ" sz="2400" cap="all" dirty="0" smtClean="0">
                <a:latin typeface="Arial" pitchFamily="34" charset="0"/>
                <a:cs typeface="Arial" pitchFamily="34" charset="0"/>
              </a:rPr>
              <a:t>					</a:t>
            </a:r>
          </a:p>
          <a:p>
            <a:pPr lvl="8">
              <a:buNone/>
            </a:pPr>
            <a:r>
              <a:rPr lang="cs-CZ" sz="2400" cap="all" dirty="0" smtClean="0">
                <a:latin typeface="Arial" pitchFamily="34" charset="0"/>
                <a:cs typeface="Arial" pitchFamily="34" charset="0"/>
              </a:rPr>
              <a:t>					</a:t>
            </a:r>
            <a:endParaRPr lang="cs-CZ" dirty="0"/>
          </a:p>
        </p:txBody>
      </p:sp>
      <p:sp>
        <p:nvSpPr>
          <p:cNvPr id="4" name="7cípá hvězda 3"/>
          <p:cNvSpPr/>
          <p:nvPr/>
        </p:nvSpPr>
        <p:spPr>
          <a:xfrm>
            <a:off x="2699792" y="1700808"/>
            <a:ext cx="720000" cy="720000"/>
          </a:xfrm>
          <a:prstGeom prst="star7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7cípá hvězda 5"/>
          <p:cNvSpPr/>
          <p:nvPr/>
        </p:nvSpPr>
        <p:spPr>
          <a:xfrm>
            <a:off x="3275856" y="5013176"/>
            <a:ext cx="720000" cy="720000"/>
          </a:xfrm>
          <a:prstGeom prst="star7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7cípá hvězda 6"/>
          <p:cNvSpPr/>
          <p:nvPr/>
        </p:nvSpPr>
        <p:spPr>
          <a:xfrm>
            <a:off x="3203848" y="3861048"/>
            <a:ext cx="720000" cy="720000"/>
          </a:xfrm>
          <a:prstGeom prst="star7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7cípá hvězda 7"/>
          <p:cNvSpPr/>
          <p:nvPr/>
        </p:nvSpPr>
        <p:spPr>
          <a:xfrm>
            <a:off x="2987824" y="2780928"/>
            <a:ext cx="720000" cy="720000"/>
          </a:xfrm>
          <a:prstGeom prst="star7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7cípá hvězda 8"/>
          <p:cNvSpPr/>
          <p:nvPr/>
        </p:nvSpPr>
        <p:spPr>
          <a:xfrm>
            <a:off x="7020272" y="4293096"/>
            <a:ext cx="720000" cy="720000"/>
          </a:xfrm>
          <a:prstGeom prst="star7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7cípá hvězda 9"/>
          <p:cNvSpPr/>
          <p:nvPr/>
        </p:nvSpPr>
        <p:spPr>
          <a:xfrm>
            <a:off x="6660232" y="3068960"/>
            <a:ext cx="720000" cy="720000"/>
          </a:xfrm>
          <a:prstGeom prst="star7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7cípá hvězda 10"/>
          <p:cNvSpPr/>
          <p:nvPr/>
        </p:nvSpPr>
        <p:spPr>
          <a:xfrm>
            <a:off x="6228184" y="1988840"/>
            <a:ext cx="720000" cy="720000"/>
          </a:xfrm>
          <a:prstGeom prst="star7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7cípá hvězda 11"/>
          <p:cNvSpPr/>
          <p:nvPr/>
        </p:nvSpPr>
        <p:spPr>
          <a:xfrm>
            <a:off x="2699792" y="1700808"/>
            <a:ext cx="720000" cy="720000"/>
          </a:xfrm>
          <a:prstGeom prst="star7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7cípá hvězda 12"/>
          <p:cNvSpPr/>
          <p:nvPr/>
        </p:nvSpPr>
        <p:spPr>
          <a:xfrm>
            <a:off x="2987824" y="2780928"/>
            <a:ext cx="720000" cy="720000"/>
          </a:xfrm>
          <a:prstGeom prst="star7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7cípá hvězda 13"/>
          <p:cNvSpPr/>
          <p:nvPr/>
        </p:nvSpPr>
        <p:spPr>
          <a:xfrm>
            <a:off x="3203848" y="3861048"/>
            <a:ext cx="720000" cy="720000"/>
          </a:xfrm>
          <a:prstGeom prst="star7">
            <a:avLst/>
          </a:prstGeom>
          <a:solidFill>
            <a:srgbClr val="FF66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7cípá hvězda 14"/>
          <p:cNvSpPr/>
          <p:nvPr/>
        </p:nvSpPr>
        <p:spPr>
          <a:xfrm>
            <a:off x="3275856" y="5013176"/>
            <a:ext cx="720000" cy="720000"/>
          </a:xfrm>
          <a:prstGeom prst="star7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7cípá hvězda 16"/>
          <p:cNvSpPr/>
          <p:nvPr/>
        </p:nvSpPr>
        <p:spPr>
          <a:xfrm>
            <a:off x="6228184" y="1988840"/>
            <a:ext cx="720000" cy="720000"/>
          </a:xfrm>
          <a:prstGeom prst="star7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7cípá hvězda 17"/>
          <p:cNvSpPr/>
          <p:nvPr/>
        </p:nvSpPr>
        <p:spPr>
          <a:xfrm>
            <a:off x="6660232" y="3068960"/>
            <a:ext cx="720000" cy="720000"/>
          </a:xfrm>
          <a:prstGeom prst="star7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7cípá hvězda 18"/>
          <p:cNvSpPr/>
          <p:nvPr/>
        </p:nvSpPr>
        <p:spPr>
          <a:xfrm>
            <a:off x="7020272" y="4293096"/>
            <a:ext cx="720000" cy="720000"/>
          </a:xfrm>
          <a:prstGeom prst="star7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25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043136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READ AND COLOUR</a:t>
            </a:r>
            <a:endParaRPr lang="cs-CZ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17" grpId="0" animBg="1"/>
      <p:bldP spid="18" grpId="0" animBg="1"/>
      <p:bldP spid="1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17" name="Obláček 16"/>
          <p:cNvSpPr/>
          <p:nvPr/>
        </p:nvSpPr>
        <p:spPr>
          <a:xfrm>
            <a:off x="611560" y="2636912"/>
            <a:ext cx="1152128" cy="792088"/>
          </a:xfrm>
          <a:prstGeom prst="cloudCallout">
            <a:avLst>
              <a:gd name="adj1" fmla="val 73066"/>
              <a:gd name="adj2" fmla="val 73882"/>
            </a:avLst>
          </a:prstGeom>
          <a:solidFill>
            <a:srgbClr val="00B0F0"/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láček 17"/>
          <p:cNvSpPr/>
          <p:nvPr/>
        </p:nvSpPr>
        <p:spPr>
          <a:xfrm>
            <a:off x="395536" y="836712"/>
            <a:ext cx="1152128" cy="792088"/>
          </a:xfrm>
          <a:prstGeom prst="cloudCallout">
            <a:avLst>
              <a:gd name="adj1" fmla="val 99894"/>
              <a:gd name="adj2" fmla="val 59248"/>
            </a:avLst>
          </a:prstGeom>
          <a:solidFill>
            <a:srgbClr val="FF6600"/>
          </a:solidFill>
          <a:ln>
            <a:solidFill>
              <a:srgbClr val="FF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láček 18"/>
          <p:cNvSpPr/>
          <p:nvPr/>
        </p:nvSpPr>
        <p:spPr>
          <a:xfrm>
            <a:off x="3347864" y="1628800"/>
            <a:ext cx="1152128" cy="792088"/>
          </a:xfrm>
          <a:prstGeom prst="cloudCallout">
            <a:avLst>
              <a:gd name="adj1" fmla="val 36177"/>
              <a:gd name="adj2" fmla="val 104775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láček 19"/>
          <p:cNvSpPr/>
          <p:nvPr/>
        </p:nvSpPr>
        <p:spPr>
          <a:xfrm>
            <a:off x="4211960" y="4293096"/>
            <a:ext cx="1152128" cy="792088"/>
          </a:xfrm>
          <a:prstGeom prst="cloudCallout">
            <a:avLst>
              <a:gd name="adj1" fmla="val 106601"/>
              <a:gd name="adj2" fmla="val 85264"/>
            </a:avLst>
          </a:prstGeom>
          <a:solidFill>
            <a:srgbClr val="7030A0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láček 20"/>
          <p:cNvSpPr/>
          <p:nvPr/>
        </p:nvSpPr>
        <p:spPr>
          <a:xfrm>
            <a:off x="7164288" y="2924944"/>
            <a:ext cx="1152128" cy="792088"/>
          </a:xfrm>
          <a:prstGeom prst="cloudCallout">
            <a:avLst>
              <a:gd name="adj1" fmla="val -123673"/>
              <a:gd name="adj2" fmla="val 75508"/>
            </a:avLst>
          </a:prstGeom>
          <a:solidFill>
            <a:schemeClr val="tx1"/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láček 21"/>
          <p:cNvSpPr/>
          <p:nvPr/>
        </p:nvSpPr>
        <p:spPr>
          <a:xfrm>
            <a:off x="7092280" y="1124744"/>
            <a:ext cx="1152128" cy="792088"/>
          </a:xfrm>
          <a:prstGeom prst="cloudCallout">
            <a:avLst>
              <a:gd name="adj1" fmla="val -116966"/>
              <a:gd name="adj2" fmla="val 95019"/>
            </a:avLst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láček 22"/>
          <p:cNvSpPr/>
          <p:nvPr/>
        </p:nvSpPr>
        <p:spPr>
          <a:xfrm>
            <a:off x="827584" y="4941168"/>
            <a:ext cx="1152128" cy="792088"/>
          </a:xfrm>
          <a:prstGeom prst="cloudCallout">
            <a:avLst>
              <a:gd name="adj1" fmla="val 103247"/>
              <a:gd name="adj2" fmla="val 4624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899592" y="1700808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827584" y="1700808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4" name="Obdélník 33"/>
          <p:cNvSpPr/>
          <p:nvPr/>
        </p:nvSpPr>
        <p:spPr>
          <a:xfrm>
            <a:off x="5436096" y="2348880"/>
            <a:ext cx="1800200" cy="504056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6012160" y="4077072"/>
            <a:ext cx="1800200" cy="504056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5508104" y="5373216"/>
            <a:ext cx="1800200" cy="504056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755576" y="1700808"/>
            <a:ext cx="1800200" cy="504056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2987824" y="2924944"/>
            <a:ext cx="1800200" cy="504056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39552" y="3645024"/>
            <a:ext cx="1800200" cy="504056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2627784" y="5733256"/>
            <a:ext cx="1800200" cy="504056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TextovéPole 40"/>
          <p:cNvSpPr txBox="1"/>
          <p:nvPr/>
        </p:nvSpPr>
        <p:spPr>
          <a:xfrm>
            <a:off x="899592" y="1772816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ORANGE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3131840" y="2996952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YELLOW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5868144" y="2420888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RED</a:t>
            </a:r>
          </a:p>
        </p:txBody>
      </p:sp>
      <p:sp>
        <p:nvSpPr>
          <p:cNvPr id="44" name="TextovéPole 43"/>
          <p:cNvSpPr txBox="1"/>
          <p:nvPr/>
        </p:nvSpPr>
        <p:spPr>
          <a:xfrm>
            <a:off x="6300192" y="4149080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BLACK</a:t>
            </a:r>
          </a:p>
        </p:txBody>
      </p:sp>
      <p:sp>
        <p:nvSpPr>
          <p:cNvPr id="45" name="TextovéPole 44"/>
          <p:cNvSpPr txBox="1"/>
          <p:nvPr/>
        </p:nvSpPr>
        <p:spPr>
          <a:xfrm>
            <a:off x="899592" y="3645024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BLUE</a:t>
            </a:r>
          </a:p>
        </p:txBody>
      </p:sp>
      <p:sp>
        <p:nvSpPr>
          <p:cNvPr id="46" name="TextovéPole 45"/>
          <p:cNvSpPr txBox="1"/>
          <p:nvPr/>
        </p:nvSpPr>
        <p:spPr>
          <a:xfrm>
            <a:off x="5652120" y="5445224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PURPLE</a:t>
            </a:r>
          </a:p>
        </p:txBody>
      </p:sp>
      <p:sp>
        <p:nvSpPr>
          <p:cNvPr id="47" name="TextovéPole 46"/>
          <p:cNvSpPr txBox="1"/>
          <p:nvPr/>
        </p:nvSpPr>
        <p:spPr>
          <a:xfrm>
            <a:off x="2771800" y="5733256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GREEN</a:t>
            </a:r>
          </a:p>
        </p:txBody>
      </p:sp>
      <p:sp>
        <p:nvSpPr>
          <p:cNvPr id="49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043136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WRITE</a:t>
            </a:r>
            <a:endParaRPr lang="cs-CZ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/>
      <p:bldP spid="42" grpId="0"/>
      <p:bldP spid="43" grpId="0"/>
      <p:bldP spid="44" grpId="0"/>
      <p:bldP spid="45" grpId="0"/>
      <p:bldP spid="46" grpId="0"/>
      <p:bldP spid="4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536" y="1102578"/>
            <a:ext cx="849694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01: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OWN, WORK.,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: Ten-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ball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rack.jpg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08-02-18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4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-04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-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http://commons.wikimedia.org/wiki/File:Ten-ball_rack.jpg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02: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CZMARLIN.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:</a:t>
            </a:r>
            <a:r>
              <a:rPr lang="en-US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1954 Hudson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Hornet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Twin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H sedan green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rg.jpg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10-10-09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2012-04-04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http://commons.wikimedia.org/wiki/File:1954_Hudson_Hornet_Twin_H_sedan_green_rg.jpg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03: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TEMBHEKAR, ABHIJIT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.,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Red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Apple.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2009-04-10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2012-04-05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2.0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Generic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4"/>
              </a:rPr>
              <a:t>http://commons.wikimedia.org/wiki/File:Red_Apple.jpg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04: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DEATHFLY0.,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Black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Stallion.jpg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2011</a:t>
            </a:r>
          </a:p>
          <a:p>
            <a:pPr>
              <a:lnSpc>
                <a:spcPct val="150000"/>
              </a:lnSpc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-08-21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2012-04-04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-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5"/>
              </a:rPr>
              <a:t>http://commons.wikimedia.org/wiki/File:Black_Stallion.jpg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05: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BROCKER, GUILLAUME.,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Orange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slug.jpg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06-08-18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4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-04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-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WWW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http://commons.wikimedia.org/wiki/File:Orange_slug.jpg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06: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SNOWKEI.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:</a:t>
            </a:r>
            <a:r>
              <a:rPr lang="en-US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Pink Rabbit14.jpg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10-10-28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2012-04-04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-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2.0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Generic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hlinkClick r:id="rId3"/>
              </a:rPr>
              <a:t>http://commons.wikimedia.org/wiki/File:Purple_lips.jpg</a:t>
            </a:r>
            <a:r>
              <a:rPr lang="cs-CZ" sz="1600" dirty="0" smtClean="0"/>
              <a:t>.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07: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PHILIPS, GREGORY.,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Blue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morpho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butterfly.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2003-12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2012-04-04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-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4"/>
              </a:rPr>
              <a:t>http://commons.wikimedia.org/wiki/File:Blue_morpho_butterfly.jpg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08: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NUNZIATA, CARLA.,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: Pink </a:t>
            </a:r>
            <a:r>
              <a:rPr lang="cs-CZ" sz="1600" i="1" dirty="0" err="1" smtClean="0">
                <a:latin typeface="Arial" pitchFamily="34" charset="0"/>
                <a:cs typeface="Arial" pitchFamily="34" charset="0"/>
              </a:rPr>
              <a:t>petunia.jpeg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2009</a:t>
            </a:r>
          </a:p>
          <a:p>
            <a:pPr>
              <a:lnSpc>
                <a:spcPct val="150000"/>
              </a:lnSpc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-12-01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2012-04-04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-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5"/>
              </a:rPr>
              <a:t>http://commons.wikimedia.org/wiki/File:Pink_rose_.JPG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1600" dirty="0" smtClean="0"/>
          </a:p>
          <a:p>
            <a:endParaRPr lang="cs-CZ" sz="1600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2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Motiv2</Template>
  <TotalTime>609</TotalTime>
  <Words>745</Words>
  <Application>Microsoft Office PowerPoint</Application>
  <PresentationFormat>Předvádění na obrazovce (4:3)</PresentationFormat>
  <Paragraphs>85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Motiv2</vt:lpstr>
      <vt:lpstr>Acrobat Document</vt:lpstr>
      <vt:lpstr>Název školy: Svobodná základní škola,o.p.s. Autor: Karolína Bryczová Vasková Název materiálu: VY_32_INOVACE_01_ANGLIČTINA_COLOURS Název: COLOURS Číslo projektu: CZ.1.07/1.4.00/21.0929</vt:lpstr>
      <vt:lpstr>Prezentace aplikace PowerPoint</vt:lpstr>
      <vt:lpstr>Prezentace aplikace PowerPoint</vt:lpstr>
      <vt:lpstr>LISTEN AND TOUCH </vt:lpstr>
      <vt:lpstr>WHAT COLOUR IT IS?</vt:lpstr>
      <vt:lpstr>WHAT COLOUR IT IS?</vt:lpstr>
      <vt:lpstr>WHAT COLOUR IT IS?</vt:lpstr>
      <vt:lpstr>READ AND COLOUR</vt:lpstr>
      <vt:lpstr>WRITE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PC</cp:lastModifiedBy>
  <cp:revision>98</cp:revision>
  <dcterms:created xsi:type="dcterms:W3CDTF">1601-01-01T00:00:00Z</dcterms:created>
  <dcterms:modified xsi:type="dcterms:W3CDTF">2012-05-06T15:00:39Z</dcterms:modified>
</cp:coreProperties>
</file>