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7" r:id="rId3"/>
    <p:sldId id="266" r:id="rId4"/>
    <p:sldId id="257" r:id="rId5"/>
    <p:sldId id="260" r:id="rId6"/>
    <p:sldId id="261" r:id="rId7"/>
    <p:sldId id="263" r:id="rId8"/>
    <p:sldId id="259" r:id="rId9"/>
    <p:sldId id="265" r:id="rId10"/>
    <p:sldId id="258" r:id="rId11"/>
    <p:sldId id="26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77" autoAdjust="0"/>
    <p:restoredTop sz="94660"/>
  </p:normalViewPr>
  <p:slideViewPr>
    <p:cSldViewPr>
      <p:cViewPr varScale="1">
        <p:scale>
          <a:sx n="70" d="100"/>
          <a:sy n="70" d="100"/>
        </p:scale>
        <p:origin x="-17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972A193-D974-4890-BCF6-7BDA5AA783D7}" type="datetimeFigureOut">
              <a:rPr lang="en-US" smtClean="0"/>
              <a:pPr/>
              <a:t>5/6/2012</a:t>
            </a:fld>
            <a:endParaRPr lang="en-US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5/6/2012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5/6/2012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5/6/2012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5/6/2012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5/6/2012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5/6/2012</a:t>
            </a:fld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5/6/2012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Klepnutím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5/6/2012</a:t>
            </a:fld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5972A193-D974-4890-BCF6-7BDA5AA783D7}" type="datetimeFigureOut">
              <a:rPr lang="en-US" smtClean="0"/>
              <a:pPr/>
              <a:t>5/6/2012</a:t>
            </a:fld>
            <a:endParaRPr lang="en-US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en-US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hyperlink" Target="http://dumy.cz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Yogurtland_Yogurt_High_Res.jpg" TargetMode="External"/><Relationship Id="rId2" Type="http://schemas.openxmlformats.org/officeDocument/2006/relationships/hyperlink" Target="http://commons.wikimedia.org/wiki/File:Food-Party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Gefilte_Fish.jpg" TargetMode="External"/><Relationship Id="rId4" Type="http://schemas.openxmlformats.org/officeDocument/2006/relationships/hyperlink" Target="http://commons.wikimedia.org/wiki/File:Tilsit_cheese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hOR-rice.jpg" TargetMode="External"/><Relationship Id="rId2" Type="http://schemas.openxmlformats.org/officeDocument/2006/relationships/hyperlink" Target="http://commons.wikimedia.org/wiki/File:Rye_bread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ommons.wikimedia.org/wiki/File:Fusilli_past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404664"/>
            <a:ext cx="6766520" cy="2016224"/>
          </a:xfrm>
        </p:spPr>
        <p:txBody>
          <a:bodyPr/>
          <a:lstStyle/>
          <a:p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školy: Svobodná základní škola,o.p.s.</a:t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Autor: Karolína Bryczová </a:t>
            </a:r>
            <a:r>
              <a:rPr lang="cs-CZ" sz="2000" b="0" dirty="0" err="1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Vasková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VY_32_INOVACE_04_ANGLIČTINA_FOOD</a:t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</a:t>
            </a:r>
            <a:r>
              <a:rPr lang="cs-CZ" sz="2000" b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: </a:t>
            </a:r>
            <a:r>
              <a:rPr lang="cs-CZ" sz="2000" b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FOOD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Číslo projektu: CZ.1.07/1.4.00/21.0929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364088" y="2636912"/>
            <a:ext cx="324036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FOOD</a:t>
            </a:r>
          </a:p>
          <a:p>
            <a:endParaRPr lang="cs-CZ" dirty="0"/>
          </a:p>
        </p:txBody>
      </p:sp>
      <p:sp>
        <p:nvSpPr>
          <p:cNvPr id="11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7667625" y="549275"/>
          <a:ext cx="900113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Acrobat Document" r:id="rId3" imgW="9523810" imgH="7621064" progId="AcroExch.Document.7">
                  <p:embed/>
                </p:oleObj>
              </mc:Choice>
              <mc:Fallback>
                <p:oleObj name="Acrobat Document" r:id="rId3" imgW="9523810" imgH="7621064" progId="AcroExch.Document.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625" y="549275"/>
                        <a:ext cx="900113" cy="71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6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1550" y="728700"/>
            <a:ext cx="783087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je určen pro žáky 2. třídy.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Děti hravou formou procvičují dovednosti čtení a psaní, zaměřené na slovní zásobu týkající se oblasti jídla.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Spojení obrázků a textu vede k lepšímu zapamatování si probírané slovní zásoby. Pro některé žáky je takto připravený materiál motivací k zdokonalení svých znalostí i v oblasti výpočetní techniky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. Správnost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svých odpovědí si mohou hned překontrolovat.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Pomůcky: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tabulka na psaní + fix (papír a tužka)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Fixy na tabuli (možnost využití popisovače v programu Microsoft PowerPoint.)</a:t>
            </a:r>
          </a:p>
          <a:p>
            <a:pPr>
              <a:lnSpc>
                <a:spcPct val="150000"/>
              </a:lnSpc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576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980728"/>
            <a:ext cx="7776864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POKYNY: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800" u="sng" dirty="0" smtClean="0">
                <a:latin typeface="Arial" pitchFamily="34" charset="0"/>
                <a:cs typeface="Arial" pitchFamily="34" charset="0"/>
              </a:rPr>
              <a:t>Okno č. 4 - 6: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Žáci pojmenují názvy jídel. Správnost své odpovědi si překontrolují na tabuli.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800" u="sng" dirty="0" smtClean="0">
                <a:latin typeface="Arial" pitchFamily="34" charset="0"/>
                <a:cs typeface="Arial" pitchFamily="34" charset="0"/>
              </a:rPr>
              <a:t>Okno č. 7: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Žáci spojují jednotlivé názvy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jídla se správným obrázkem.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Správnost své odpovědi si překontrolují na tabuli.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800" u="sng" dirty="0" smtClean="0">
                <a:latin typeface="Arial" pitchFamily="34" charset="0"/>
                <a:cs typeface="Arial" pitchFamily="34" charset="0"/>
              </a:rPr>
              <a:t>Okno č. 8: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Hra pexeso. Děti hledají dvojice </a:t>
            </a:r>
            <a:r>
              <a:rPr lang="cs-CZ" sz="1800" smtClean="0">
                <a:latin typeface="Arial" pitchFamily="34" charset="0"/>
                <a:cs typeface="Arial" pitchFamily="34" charset="0"/>
              </a:rPr>
              <a:t>název – obrázek.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/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11560" y="5733256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Obr.01</a:t>
            </a:r>
          </a:p>
          <a:p>
            <a:endParaRPr lang="cs-CZ" dirty="0"/>
          </a:p>
        </p:txBody>
      </p:sp>
      <p:pic>
        <p:nvPicPr>
          <p:cNvPr id="1028" name="Picture 4" descr="File:Food-Part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6564" y="404664"/>
            <a:ext cx="8570872" cy="5328592"/>
          </a:xfrm>
          <a:prstGeom prst="rect">
            <a:avLst/>
          </a:prstGeom>
          <a:noFill/>
        </p:spPr>
      </p:pic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File:Tilsit chee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996952"/>
            <a:ext cx="4416491" cy="331236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95536" y="5157192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67944" y="6381328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Obr.03</a:t>
            </a:r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7170" name="Picture 2" descr="File:Yogurtland Yogurt High 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80728"/>
            <a:ext cx="3611921" cy="410445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139952" y="980728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95536" y="188640"/>
            <a:ext cx="8229600" cy="82711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b="1" dirty="0" smtClean="0">
                <a:latin typeface="Arial" pitchFamily="34" charset="0"/>
                <a:ea typeface="+mj-lt"/>
                <a:cs typeface="Arial" pitchFamily="34" charset="0"/>
              </a:rPr>
              <a:t>I´M HUNGRY!</a:t>
            </a:r>
            <a:endParaRPr kumimoji="0" lang="cs-CZ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lt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671900" y="1088740"/>
            <a:ext cx="2925325" cy="5847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YOGURT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241630" y="5679250"/>
            <a:ext cx="2925325" cy="5847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CHEESE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17410" name="Picture 2" descr="File:Gefilte Fis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515" y="1133745"/>
            <a:ext cx="4462468" cy="237626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51520" y="3645024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Obr.04</a:t>
            </a:r>
            <a:endParaRPr lang="cs-CZ" dirty="0"/>
          </a:p>
        </p:txBody>
      </p:sp>
      <p:pic>
        <p:nvPicPr>
          <p:cNvPr id="17412" name="Picture 4" descr="File:Rye bre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212976"/>
            <a:ext cx="3960440" cy="297033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139952" y="5949280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Obr.05</a:t>
            </a:r>
            <a:endParaRPr lang="cs-CZ" dirty="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395536" y="188640"/>
            <a:ext cx="8229600" cy="82711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b="1" dirty="0" smtClean="0">
                <a:latin typeface="Arial" pitchFamily="34" charset="0"/>
                <a:ea typeface="+mj-lt"/>
                <a:cs typeface="Arial" pitchFamily="34" charset="0"/>
              </a:rPr>
              <a:t>I´M HUNGRY!</a:t>
            </a:r>
            <a:endParaRPr kumimoji="0" lang="cs-CZ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lt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26995" y="1178750"/>
            <a:ext cx="2925325" cy="5847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FISH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51720" y="4914165"/>
            <a:ext cx="2925325" cy="5847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BREAD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4221088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Obr.06</a:t>
            </a:r>
            <a:endParaRPr lang="cs-CZ" dirty="0"/>
          </a:p>
        </p:txBody>
      </p:sp>
      <p:pic>
        <p:nvPicPr>
          <p:cNvPr id="5122" name="Picture 2" descr="File:ChOR-r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3861069" cy="3024336"/>
          </a:xfrm>
          <a:prstGeom prst="rect">
            <a:avLst/>
          </a:prstGeom>
          <a:noFill/>
        </p:spPr>
      </p:pic>
      <p:pic>
        <p:nvPicPr>
          <p:cNvPr id="5124" name="Picture 4" descr="File:Fusilli pas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140968"/>
            <a:ext cx="4248472" cy="284116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851920" y="5805264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Obr.07</a:t>
            </a:r>
            <a:endParaRPr lang="cs-CZ" dirty="0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395536" y="188640"/>
            <a:ext cx="8229600" cy="82711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b="1" dirty="0" smtClean="0">
                <a:latin typeface="Arial" pitchFamily="34" charset="0"/>
                <a:ea typeface="+mj-lt"/>
                <a:cs typeface="Arial" pitchFamily="34" charset="0"/>
              </a:rPr>
              <a:t>I´M HUNGRY!</a:t>
            </a:r>
            <a:endParaRPr kumimoji="0" lang="cs-CZ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lt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031940" y="1268760"/>
            <a:ext cx="2925325" cy="5847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RICE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01670" y="4914165"/>
            <a:ext cx="2925325" cy="5847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PASTA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188640"/>
            <a:ext cx="8229600" cy="8640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lt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lt"/>
                <a:cs typeface="Arial" pitchFamily="34" charset="0"/>
              </a:rPr>
              <a:t> </a:t>
            </a:r>
            <a:endParaRPr kumimoji="0" lang="cs-CZ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lt"/>
              <a:cs typeface="Arial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95536" y="188640"/>
            <a:ext cx="8229600" cy="82711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b="1" dirty="0" smtClean="0">
                <a:latin typeface="Arial" pitchFamily="34" charset="0"/>
                <a:ea typeface="+mj-lt"/>
                <a:cs typeface="Arial" pitchFamily="34" charset="0"/>
              </a:rPr>
              <a:t>READ AND MATCH</a:t>
            </a:r>
            <a:endParaRPr kumimoji="0" lang="cs-CZ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lt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76545" y="2483895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Ob.03</a:t>
            </a:r>
            <a:endParaRPr lang="cs-CZ" dirty="0"/>
          </a:p>
        </p:txBody>
      </p:sp>
      <p:pic>
        <p:nvPicPr>
          <p:cNvPr id="15364" name="Picture 4" descr="File:Tilsit chee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545" y="1403775"/>
            <a:ext cx="1440160" cy="1080119"/>
          </a:xfrm>
          <a:prstGeom prst="rect">
            <a:avLst/>
          </a:prstGeom>
          <a:noFill/>
        </p:spPr>
      </p:pic>
      <p:sp>
        <p:nvSpPr>
          <p:cNvPr id="1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227295" y="1313765"/>
            <a:ext cx="1080119" cy="40272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FISH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4" descr="File:Fusilli pas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555" y="4104075"/>
            <a:ext cx="1462368" cy="977959"/>
          </a:xfrm>
          <a:prstGeom prst="rect">
            <a:avLst/>
          </a:prstGeom>
          <a:noFill/>
        </p:spPr>
      </p:pic>
      <p:pic>
        <p:nvPicPr>
          <p:cNvPr id="11" name="Picture 2" descr="File:ChOR-ri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448780"/>
            <a:ext cx="1350150" cy="1057559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7047275" y="5814265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Ob.02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816805" y="6084295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Ob.05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462210" y="3564015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Ob.04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131840" y="2528900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Ob.06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66555" y="5139190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Ob.07</a:t>
            </a:r>
            <a:endParaRPr lang="cs-CZ" dirty="0"/>
          </a:p>
        </p:txBody>
      </p:sp>
      <p:pic>
        <p:nvPicPr>
          <p:cNvPr id="19" name="Picture 2" descr="File:Gefilte Fis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2270" y="3068960"/>
            <a:ext cx="1620180" cy="862746"/>
          </a:xfrm>
          <a:prstGeom prst="rect">
            <a:avLst/>
          </a:prstGeom>
          <a:noFill/>
        </p:spPr>
      </p:pic>
      <p:pic>
        <p:nvPicPr>
          <p:cNvPr id="20" name="Picture 4" descr="File:Rye brea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61810" y="5004175"/>
            <a:ext cx="1452161" cy="1089121"/>
          </a:xfrm>
          <a:prstGeom prst="rect">
            <a:avLst/>
          </a:prstGeom>
          <a:noFill/>
        </p:spPr>
      </p:pic>
      <p:pic>
        <p:nvPicPr>
          <p:cNvPr id="21" name="Picture 2" descr="File:Yogurtland Yogurt High Re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42330" y="4734145"/>
            <a:ext cx="1107123" cy="1258094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2096725" y="2978950"/>
            <a:ext cx="1080119" cy="40272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RICE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166955" y="3745342"/>
            <a:ext cx="1260140" cy="4001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CHEESE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752020" y="2708920"/>
            <a:ext cx="1395155" cy="4001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BREAD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977045" y="4734145"/>
            <a:ext cx="1080119" cy="40272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PASTA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157065" y="1585102"/>
            <a:ext cx="1350150" cy="4001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YOGURT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Zakřivená spojovací čára 29"/>
          <p:cNvCxnSpPr>
            <a:stCxn id="8" idx="2"/>
          </p:cNvCxnSpPr>
          <p:nvPr/>
        </p:nvCxnSpPr>
        <p:spPr>
          <a:xfrm rot="5400000">
            <a:off x="7046115" y="2347719"/>
            <a:ext cx="1352471" cy="90010"/>
          </a:xfrm>
          <a:prstGeom prst="curvedConnector3">
            <a:avLst>
              <a:gd name="adj1" fmla="val 50000"/>
            </a:avLst>
          </a:prstGeom>
          <a:ln>
            <a:solidFill>
              <a:schemeClr val="bg2">
                <a:lumMod val="50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Zakřivená spojovací čára 31"/>
          <p:cNvCxnSpPr>
            <a:stCxn id="11" idx="2"/>
          </p:cNvCxnSpPr>
          <p:nvPr/>
        </p:nvCxnSpPr>
        <p:spPr>
          <a:xfrm rot="5400000">
            <a:off x="3030550" y="2652634"/>
            <a:ext cx="922661" cy="630070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4" name="Zakřivená spojovací čára 33"/>
          <p:cNvCxnSpPr>
            <a:stCxn id="9" idx="3"/>
          </p:cNvCxnSpPr>
          <p:nvPr/>
        </p:nvCxnSpPr>
        <p:spPr>
          <a:xfrm>
            <a:off x="2028923" y="4593055"/>
            <a:ext cx="3083137" cy="141090"/>
          </a:xfrm>
          <a:prstGeom prst="curvedConnector3">
            <a:avLst>
              <a:gd name="adj1" fmla="val 48202"/>
            </a:avLst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6" name="Tvar 35"/>
          <p:cNvCxnSpPr>
            <a:stCxn id="15364" idx="2"/>
          </p:cNvCxnSpPr>
          <p:nvPr/>
        </p:nvCxnSpPr>
        <p:spPr>
          <a:xfrm rot="16200000" flipH="1">
            <a:off x="1849197" y="1831322"/>
            <a:ext cx="1665186" cy="2970330"/>
          </a:xfrm>
          <a:prstGeom prst="curvedConnector2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Zakřivená spojovací čára 39"/>
          <p:cNvCxnSpPr/>
          <p:nvPr/>
        </p:nvCxnSpPr>
        <p:spPr>
          <a:xfrm rot="10800000" flipV="1">
            <a:off x="2951821" y="3068960"/>
            <a:ext cx="2025225" cy="1915180"/>
          </a:xfrm>
          <a:prstGeom prst="curvedConnector3">
            <a:avLst>
              <a:gd name="adj1" fmla="val 50000"/>
            </a:avLst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6" name="Zakřivená spojovací čára 45"/>
          <p:cNvCxnSpPr/>
          <p:nvPr/>
        </p:nvCxnSpPr>
        <p:spPr>
          <a:xfrm rot="16200000" flipH="1">
            <a:off x="5773490" y="2452535"/>
            <a:ext cx="2727590" cy="1800200"/>
          </a:xfrm>
          <a:prstGeom prst="curvedConnector3">
            <a:avLst>
              <a:gd name="adj1" fmla="val 77429"/>
            </a:avLst>
          </a:prstGeom>
          <a:ln>
            <a:solidFill>
              <a:srgbClr val="7030A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 descr="File:Fusilli pas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744035"/>
            <a:ext cx="1800200" cy="1080000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</p:pic>
      <p:sp>
        <p:nvSpPr>
          <p:cNvPr id="14" name="Obdélník 13"/>
          <p:cNvSpPr/>
          <p:nvPr/>
        </p:nvSpPr>
        <p:spPr>
          <a:xfrm>
            <a:off x="4572000" y="3744035"/>
            <a:ext cx="18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2" descr="File:Yogurtland Yogurt High 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348880"/>
            <a:ext cx="1800200" cy="1080000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251520" y="2348880"/>
            <a:ext cx="18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348880"/>
            <a:ext cx="1800000" cy="1080000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CHEESE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411760" y="2348880"/>
            <a:ext cx="18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572000" y="2348880"/>
            <a:ext cx="1800000" cy="1080000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FISH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572000" y="2348880"/>
            <a:ext cx="18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 descr="File:Gefilte Fis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2348880"/>
            <a:ext cx="1800198" cy="1080000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</p:pic>
      <p:sp>
        <p:nvSpPr>
          <p:cNvPr id="9" name="Obdélník 8"/>
          <p:cNvSpPr/>
          <p:nvPr/>
        </p:nvSpPr>
        <p:spPr>
          <a:xfrm>
            <a:off x="6732240" y="2348880"/>
            <a:ext cx="18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3744035"/>
            <a:ext cx="1800000" cy="1080000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BREAD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51520" y="3744035"/>
            <a:ext cx="18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Picture 4" descr="File:Rye brea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3744035"/>
            <a:ext cx="1800201" cy="1080000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2411760" y="3744035"/>
            <a:ext cx="18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6732240" y="3789040"/>
            <a:ext cx="1800000" cy="1080000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RICE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732240" y="3789040"/>
            <a:ext cx="18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251520" y="5184195"/>
            <a:ext cx="1800000" cy="1080000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YOGURT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1520" y="5184195"/>
            <a:ext cx="18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2411760" y="5184195"/>
            <a:ext cx="1800000" cy="1080000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PASTA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411760" y="5184195"/>
            <a:ext cx="18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2" name="Picture 4" descr="File:Tilsit chees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5229200"/>
            <a:ext cx="1800200" cy="1080000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</p:pic>
      <p:sp>
        <p:nvSpPr>
          <p:cNvPr id="23" name="Obdélník 22"/>
          <p:cNvSpPr/>
          <p:nvPr/>
        </p:nvSpPr>
        <p:spPr>
          <a:xfrm>
            <a:off x="4572000" y="5229200"/>
            <a:ext cx="18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4" name="Picture 2" descr="File:ChOR-ric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5229200"/>
            <a:ext cx="1800200" cy="1080000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</p:pic>
      <p:sp>
        <p:nvSpPr>
          <p:cNvPr id="25" name="Obdélník 24"/>
          <p:cNvSpPr/>
          <p:nvPr/>
        </p:nvSpPr>
        <p:spPr>
          <a:xfrm>
            <a:off x="6732240" y="5229200"/>
            <a:ext cx="1800000" cy="108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Nadpis 1"/>
          <p:cNvSpPr txBox="1">
            <a:spLocks/>
          </p:cNvSpPr>
          <p:nvPr/>
        </p:nvSpPr>
        <p:spPr>
          <a:xfrm>
            <a:off x="395536" y="188640"/>
            <a:ext cx="8229600" cy="82711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b="1" noProof="0" dirty="0" smtClean="0">
                <a:latin typeface="Arial" pitchFamily="34" charset="0"/>
                <a:ea typeface="+mj-lt"/>
                <a:cs typeface="Arial" pitchFamily="34" charset="0"/>
              </a:rPr>
              <a:t>FIND PAIRS</a:t>
            </a:r>
            <a:endParaRPr kumimoji="0" lang="cs-CZ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3" grpId="0" animBg="1"/>
      <p:bldP spid="3" grpId="1" animBg="1"/>
      <p:bldP spid="5" grpId="0" animBg="1"/>
      <p:bldP spid="5" grpId="1" animBg="1"/>
      <p:bldP spid="7" grpId="0" animBg="1"/>
      <p:bldP spid="7" grpId="1" animBg="1"/>
      <p:bldP spid="9" grpId="0" animBg="1"/>
      <p:bldP spid="9" grpId="1" animBg="1"/>
      <p:bldP spid="11" grpId="0" animBg="1"/>
      <p:bldP spid="11" grpId="1" animBg="1"/>
      <p:bldP spid="13" grpId="0" animBg="1"/>
      <p:bldP spid="13" grpId="1" animBg="1"/>
      <p:bldP spid="17" grpId="0" animBg="1"/>
      <p:bldP spid="17" grpId="1" animBg="1"/>
      <p:bldP spid="19" grpId="0" animBg="1"/>
      <p:bldP spid="19" grpId="1" animBg="1"/>
      <p:bldP spid="21" grpId="0" animBg="1"/>
      <p:bldP spid="21" grpId="1" animBg="1"/>
      <p:bldP spid="23" grpId="0" animBg="1"/>
      <p:bldP spid="23" grpId="1" animBg="1"/>
      <p:bldP spid="25" grpId="0" animBg="1"/>
      <p:bldP spid="2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01: </a:t>
            </a:r>
            <a:r>
              <a:rPr lang="cs-CZ" sz="1600" cap="all" dirty="0" smtClean="0">
                <a:latin typeface="Arial" pitchFamily="34" charset="0"/>
                <a:cs typeface="Arial" pitchFamily="34" charset="0"/>
              </a:rPr>
              <a:t>Independent Film </a:t>
            </a:r>
            <a:r>
              <a:rPr lang="cs-CZ" sz="1600" cap="all" dirty="0" err="1" smtClean="0">
                <a:latin typeface="Arial" pitchFamily="34" charset="0"/>
                <a:cs typeface="Arial" pitchFamily="34" charset="0"/>
              </a:rPr>
              <a:t>Channel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Food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-Party.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png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06-02-01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-10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GNU Free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Documentation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License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http://commons.wikimedia.org/wiki/File:Food-Party.png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02: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IZMAELT.,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Yogurtland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Yogurt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High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Res.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08-04-07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http://commons.wikimedia.org/wiki/File:Yogurtland_Yogurt_High_Res.jpg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03: </a:t>
            </a:r>
            <a:r>
              <a:rPr lang="cs-CZ" sz="1600" cap="all" dirty="0" err="1" smtClean="0">
                <a:latin typeface="Arial" pitchFamily="34" charset="0"/>
                <a:cs typeface="Arial" pitchFamily="34" charset="0"/>
              </a:rPr>
              <a:t>Sullivan</a:t>
            </a:r>
            <a:r>
              <a:rPr lang="cs-CZ" sz="1600" cap="all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cap="all" dirty="0" err="1" smtClean="0">
                <a:latin typeface="Arial" pitchFamily="34" charset="0"/>
                <a:cs typeface="Arial" pitchFamily="34" charset="0"/>
              </a:rPr>
              <a:t>Jon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.,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Tilsit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cheese.jpg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08-09-11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4"/>
              </a:rPr>
              <a:t>http://commons.wikimedia.org/wiki/File:Tilsit_cheese.jpg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04: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OLAF.HERFURTH.,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Gefilte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Fish.jpg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09-12-07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-10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5"/>
              </a:rPr>
              <a:t>http://commons.wikimedia.org/wiki/File:Gefilte_Fish.jpg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102578"/>
            <a:ext cx="849694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05: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MATRONA., 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Commons.wikimedia.org: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Rye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bread.JPG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06-03-23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-10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2.5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Generic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http://commons.wikimedia.org/wiki/File:Rye_bread.JPG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06: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CADUSER2003.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ChOR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rice.jpg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8-02-28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2.5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Generic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http://commons.wikimedia.org/wiki/File:ChOR-rice.jpg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07: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WORK, OWN.,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Fusilli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pasta.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2008-03-05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4"/>
              </a:rPr>
              <a:t>http://commons.wikimedia.org/wiki/File:Fusilli_pasta.jpg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</TotalTime>
  <Words>604</Words>
  <Application>Microsoft Office PowerPoint</Application>
  <PresentationFormat>Předvádění na obrazovce (4:3)</PresentationFormat>
  <Paragraphs>68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Human</vt:lpstr>
      <vt:lpstr>Acrobat Document</vt:lpstr>
      <vt:lpstr>Název školy: Svobodná základní škola,o.p.s. Autor: Karolína Bryczová Vasková Název materiálu: VY_32_INOVACE_04_ANGLIČTINA_FOOD Název: FOOD Číslo projektu: CZ.1.07/1.4.00/21.0929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Svobodná základní škola,o.p.s. Autor: Karolína Bryczová Vasková Název materiálu: VY_32_INOVACE_02_ANGLIČTINA_numbers Název: numbers Číslo projektu: ………</dc:title>
  <dc:creator>Pavel Brycz</dc:creator>
  <cp:lastModifiedBy>PC</cp:lastModifiedBy>
  <cp:revision>47</cp:revision>
  <dcterms:created xsi:type="dcterms:W3CDTF">2012-03-31T12:09:58Z</dcterms:created>
  <dcterms:modified xsi:type="dcterms:W3CDTF">2012-05-06T15:12:37Z</dcterms:modified>
</cp:coreProperties>
</file>