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8" r:id="rId2"/>
    <p:sldId id="258" r:id="rId3"/>
    <p:sldId id="269" r:id="rId4"/>
    <p:sldId id="259" r:id="rId5"/>
    <p:sldId id="262" r:id="rId6"/>
    <p:sldId id="271" r:id="rId7"/>
    <p:sldId id="263" r:id="rId8"/>
    <p:sldId id="260" r:id="rId9"/>
    <p:sldId id="261" r:id="rId10"/>
    <p:sldId id="264" r:id="rId11"/>
    <p:sldId id="265" r:id="rId12"/>
    <p:sldId id="266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VY_52_INOVACE_23_Přírodopis 7.ročník_Květ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Květ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leden 2012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DF470141-4213-4ADC-9E11-A7D0123D68B1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9A3FB07-6E4B-4FE7-A0DD-13E0C95CD4D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BE3A1B2E-6C54-418D-BFE8-6715F2B14AF3}" type="presOf" srcId="{D1D4F407-5343-4D3F-B5B9-D407B03CAEB4}" destId="{D005CE8C-CC26-4C3E-AC11-E15060ECD759}" srcOrd="0" destOrd="0" presId="urn:microsoft.com/office/officeart/2005/8/layout/target3"/>
    <dgm:cxn modelId="{752E9F9A-75B1-4EF2-96B3-051B87B5279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FFA7C50-00D4-46E4-9E72-83C03F016F3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6A54DF-2BF1-480A-A6F4-EFF221998FA8}" type="presOf" srcId="{D1D4F407-5343-4D3F-B5B9-D407B03CAEB4}" destId="{AED2198E-93D5-4001-81B4-73124B309672}" srcOrd="1" destOrd="0" presId="urn:microsoft.com/office/officeart/2005/8/layout/target3"/>
    <dgm:cxn modelId="{D47EF59E-A5CB-43E2-BE48-996DE126637B}" type="presOf" srcId="{D8197B8C-B260-4A16-BDF4-0947B075E274}" destId="{5A5FFA88-C948-4069-8E93-59FA12366E83}" srcOrd="1" destOrd="0" presId="urn:microsoft.com/office/officeart/2005/8/layout/target3"/>
    <dgm:cxn modelId="{5E6FBFEB-6023-4BC8-BD41-6842B4C1962E}" type="presOf" srcId="{D8197B8C-B260-4A16-BDF4-0947B075E274}" destId="{25B08C86-7E15-44DC-BE7F-FFB55DD49D12}" srcOrd="0" destOrd="0" presId="urn:microsoft.com/office/officeart/2005/8/layout/target3"/>
    <dgm:cxn modelId="{706200AB-57DD-45F8-A58E-BED764575D04}" type="presOf" srcId="{4C35D32F-0EAB-4CD7-82EE-45574DC2A586}" destId="{751E9DD6-38DB-49FF-B3BE-A7F1586C8B05}" srcOrd="0" destOrd="0" presId="urn:microsoft.com/office/officeart/2005/8/layout/target3"/>
    <dgm:cxn modelId="{95C15F9E-6260-410F-A98B-B48A2CF50C71}" type="presOf" srcId="{4C35D32F-0EAB-4CD7-82EE-45574DC2A586}" destId="{6AB29FE0-4261-4AFC-A281-4104E238B479}" srcOrd="1" destOrd="0" presId="urn:microsoft.com/office/officeart/2005/8/layout/target3"/>
    <dgm:cxn modelId="{B04B5FD4-89EA-4DDD-B999-B4D8E3714352}" type="presOf" srcId="{FF3621C1-5D89-4169-B9F7-F768AE7D9489}" destId="{3AF1215E-7776-4C24-8064-1417BC451259}" srcOrd="0" destOrd="0" presId="urn:microsoft.com/office/officeart/2005/8/layout/target3"/>
    <dgm:cxn modelId="{A9DD4C65-E02E-4EBA-A0B3-E00E5EA23D5B}" type="presOf" srcId="{D1B46980-6531-4606-95E6-44980827E919}" destId="{2BE915AB-18AA-4053-B92C-3BFC9ED204BB}" srcOrd="1" destOrd="0" presId="urn:microsoft.com/office/officeart/2005/8/layout/target3"/>
    <dgm:cxn modelId="{ED62CAFE-5FD2-4365-AFE1-3DBA2115CA08}" type="presOf" srcId="{FF3621C1-5D89-4169-B9F7-F768AE7D9489}" destId="{522F3148-FA5D-45C0-8223-90D71CEF85DC}" srcOrd="1" destOrd="0" presId="urn:microsoft.com/office/officeart/2005/8/layout/target3"/>
    <dgm:cxn modelId="{346965C9-F5C8-4407-8391-F32F6FE4FB61}" type="presParOf" srcId="{333A1088-737F-45CB-B68E-254E46348037}" destId="{F5ABB229-8D3B-4694-996A-96F23CF14429}" srcOrd="0" destOrd="0" presId="urn:microsoft.com/office/officeart/2005/8/layout/target3"/>
    <dgm:cxn modelId="{6F0DD6CD-AC22-493F-91C3-72F9472C7B75}" type="presParOf" srcId="{333A1088-737F-45CB-B68E-254E46348037}" destId="{F41139FD-01EE-4571-8B17-4FB00FC51163}" srcOrd="1" destOrd="0" presId="urn:microsoft.com/office/officeart/2005/8/layout/target3"/>
    <dgm:cxn modelId="{4300E397-D2A4-496A-A78D-3375C3F0B3AD}" type="presParOf" srcId="{333A1088-737F-45CB-B68E-254E46348037}" destId="{D005CE8C-CC26-4C3E-AC11-E15060ECD759}" srcOrd="2" destOrd="0" presId="urn:microsoft.com/office/officeart/2005/8/layout/target3"/>
    <dgm:cxn modelId="{44D1EF5C-34CD-410E-ADAC-5EDFF353A9AF}" type="presParOf" srcId="{333A1088-737F-45CB-B68E-254E46348037}" destId="{2C702D82-9B77-49B7-9568-BB8EB47C3372}" srcOrd="3" destOrd="0" presId="urn:microsoft.com/office/officeart/2005/8/layout/target3"/>
    <dgm:cxn modelId="{1F42A9EA-1CA6-4486-A8E5-E2ADFEBAEE85}" type="presParOf" srcId="{333A1088-737F-45CB-B68E-254E46348037}" destId="{A52A0455-90FF-4808-ABD0-F02540D31D5A}" srcOrd="4" destOrd="0" presId="urn:microsoft.com/office/officeart/2005/8/layout/target3"/>
    <dgm:cxn modelId="{1C3F26E9-92C5-4F46-876F-515D3F37C04E}" type="presParOf" srcId="{333A1088-737F-45CB-B68E-254E46348037}" destId="{6140AFEC-043D-4C43-A2F9-D0F5331DF3A3}" srcOrd="5" destOrd="0" presId="urn:microsoft.com/office/officeart/2005/8/layout/target3"/>
    <dgm:cxn modelId="{08B487C9-DC2B-4674-B6F1-AC7C2958ADCB}" type="presParOf" srcId="{333A1088-737F-45CB-B68E-254E46348037}" destId="{9358AC05-5D7D-4327-9F80-1AD486AEA664}" srcOrd="6" destOrd="0" presId="urn:microsoft.com/office/officeart/2005/8/layout/target3"/>
    <dgm:cxn modelId="{9AD8EEB9-5EF0-40AC-A410-1D4EF390983E}" type="presParOf" srcId="{333A1088-737F-45CB-B68E-254E46348037}" destId="{313FC574-E1CD-4FB4-B054-0B805CE0447D}" srcOrd="7" destOrd="0" presId="urn:microsoft.com/office/officeart/2005/8/layout/target3"/>
    <dgm:cxn modelId="{151B3BD3-D82A-4B19-ABFF-D7238412C34D}" type="presParOf" srcId="{333A1088-737F-45CB-B68E-254E46348037}" destId="{619D679B-A015-4ECF-8348-D1034C574F40}" srcOrd="8" destOrd="0" presId="urn:microsoft.com/office/officeart/2005/8/layout/target3"/>
    <dgm:cxn modelId="{E9CC98B8-DF1B-4BEC-8E1F-29DAC5A0571C}" type="presParOf" srcId="{333A1088-737F-45CB-B68E-254E46348037}" destId="{322283A8-4A27-4CDA-BAE3-F381106A9174}" srcOrd="9" destOrd="0" presId="urn:microsoft.com/office/officeart/2005/8/layout/target3"/>
    <dgm:cxn modelId="{4C4C6703-C60B-4AC9-BC47-F82DD3A50073}" type="presParOf" srcId="{333A1088-737F-45CB-B68E-254E46348037}" destId="{FFC9F71D-1B4F-4AD9-A4A6-86ADEFC8AF5C}" srcOrd="10" destOrd="0" presId="urn:microsoft.com/office/officeart/2005/8/layout/target3"/>
    <dgm:cxn modelId="{E970AC6C-DA16-4977-B745-63882135ADB8}" type="presParOf" srcId="{333A1088-737F-45CB-B68E-254E46348037}" destId="{25B08C86-7E15-44DC-BE7F-FFB55DD49D12}" srcOrd="11" destOrd="0" presId="urn:microsoft.com/office/officeart/2005/8/layout/target3"/>
    <dgm:cxn modelId="{79D18D8C-D5AD-4224-9390-72AC0A3DE406}" type="presParOf" srcId="{333A1088-737F-45CB-B68E-254E46348037}" destId="{C00F7E6A-B60D-414E-B40A-C4B931C28BAF}" srcOrd="12" destOrd="0" presId="urn:microsoft.com/office/officeart/2005/8/layout/target3"/>
    <dgm:cxn modelId="{C26F69CC-8F7D-495E-87EA-58CC90985772}" type="presParOf" srcId="{333A1088-737F-45CB-B68E-254E46348037}" destId="{18D1CD71-A09E-4DC8-AD58-D43BE56A821F}" srcOrd="13" destOrd="0" presId="urn:microsoft.com/office/officeart/2005/8/layout/target3"/>
    <dgm:cxn modelId="{E866CC21-43A5-40EB-AFBF-4714EDB852F3}" type="presParOf" srcId="{333A1088-737F-45CB-B68E-254E46348037}" destId="{3AF1215E-7776-4C24-8064-1417BC451259}" srcOrd="14" destOrd="0" presId="urn:microsoft.com/office/officeart/2005/8/layout/target3"/>
    <dgm:cxn modelId="{E6452F2B-1CA2-49E8-8B71-3394EE136793}" type="presParOf" srcId="{333A1088-737F-45CB-B68E-254E46348037}" destId="{1A56D0C6-827E-4224-8020-F6331FAB0C3E}" srcOrd="15" destOrd="0" presId="urn:microsoft.com/office/officeart/2005/8/layout/target3"/>
    <dgm:cxn modelId="{09A7F860-FC30-4F2E-ADDB-66F6DCA80251}" type="presParOf" srcId="{333A1088-737F-45CB-B68E-254E46348037}" destId="{5D1861EB-1465-4B6B-B573-C1854262B277}" srcOrd="16" destOrd="0" presId="urn:microsoft.com/office/officeart/2005/8/layout/target3"/>
    <dgm:cxn modelId="{22A07B49-D554-4C9F-9551-B56B26923A6C}" type="presParOf" srcId="{333A1088-737F-45CB-B68E-254E46348037}" destId="{751E9DD6-38DB-49FF-B3BE-A7F1586C8B05}" srcOrd="17" destOrd="0" presId="urn:microsoft.com/office/officeart/2005/8/layout/target3"/>
    <dgm:cxn modelId="{14379546-C66D-4054-8AFD-1427268FBF58}" type="presParOf" srcId="{333A1088-737F-45CB-B68E-254E46348037}" destId="{AED2198E-93D5-4001-81B4-73124B309672}" srcOrd="18" destOrd="0" presId="urn:microsoft.com/office/officeart/2005/8/layout/target3"/>
    <dgm:cxn modelId="{7B2B5B94-3679-4897-9986-9445AACF2593}" type="presParOf" srcId="{333A1088-737F-45CB-B68E-254E46348037}" destId="{2BE915AB-18AA-4053-B92C-3BFC9ED204BB}" srcOrd="19" destOrd="0" presId="urn:microsoft.com/office/officeart/2005/8/layout/target3"/>
    <dgm:cxn modelId="{23B65003-E474-42C0-86A7-79D3E9BC604F}" type="presParOf" srcId="{333A1088-737F-45CB-B68E-254E46348037}" destId="{6BB5E863-4638-4E1D-BFDE-399D028AC4ED}" srcOrd="20" destOrd="0" presId="urn:microsoft.com/office/officeart/2005/8/layout/target3"/>
    <dgm:cxn modelId="{5CD0A31F-C969-4E33-922E-309FF1F84BF4}" type="presParOf" srcId="{333A1088-737F-45CB-B68E-254E46348037}" destId="{5A5FFA88-C948-4069-8E93-59FA12366E83}" srcOrd="21" destOrd="0" presId="urn:microsoft.com/office/officeart/2005/8/layout/target3"/>
    <dgm:cxn modelId="{6D754725-5DDB-41CC-A5EA-65A3A325DE74}" type="presParOf" srcId="{333A1088-737F-45CB-B68E-254E46348037}" destId="{522F3148-FA5D-45C0-8223-90D71CEF85DC}" srcOrd="22" destOrd="0" presId="urn:microsoft.com/office/officeart/2005/8/layout/target3"/>
    <dgm:cxn modelId="{AF564537-9C21-4F36-8861-0649E560F521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VY_52_INOVACE_23_Přírodopis 7.ročník_Květ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Květ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leden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ED5D0F-EF86-41CB-8EB5-81D42533528B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74BB27-3879-4B17-930C-0C7C892718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1637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68127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38105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473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64674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89791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06518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01195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08252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86308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68128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80924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74BB27-3879-4B17-930C-0C7C89271891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0286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913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8791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449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692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30134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2688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1187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579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0617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4180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6401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F3F56-F212-447E-B196-4FA558B0AE49}" type="datetimeFigureOut">
              <a:rPr lang="cs-CZ" smtClean="0"/>
              <a:pPr/>
              <a:t>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8EEF9A-9335-4783-83DB-C678B79E86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8270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4/44/Helianthus_whorl.jpg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4/46/Lilium_bulbiferum_bulbiferum1LEST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3/31/Primula_veris_0x.JPG" TargetMode="External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hyperlink" Target="http://cs.wikipedia.org/wiki/Soubor:Cannabis_sativa_plant_(4)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elianthus_whorl.jpg" TargetMode="External"/><Relationship Id="rId5" Type="http://schemas.openxmlformats.org/officeDocument/2006/relationships/hyperlink" Target="http://cs.wikipedia.org/wiki/Soubor:Lilium_bulbiferum_bulbiferum1LEST.jpg" TargetMode="External"/><Relationship Id="rId4" Type="http://schemas.openxmlformats.org/officeDocument/2006/relationships/hyperlink" Target="http://cs.wikipedia.org/wiki/Soubor:Primula_veris_0x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mw2.google.com/mw-panoramio/photos/medium/56348873.jpg" TargetMode="External"/><Relationship Id="rId3" Type="http://schemas.openxmlformats.org/officeDocument/2006/relationships/hyperlink" Target="http://www.voderek.cz/prirodopis/prirodopis7/stavbarostlin2_soubory/image011.gif" TargetMode="External"/><Relationship Id="rId7" Type="http://schemas.openxmlformats.org/officeDocument/2006/relationships/hyperlink" Target="http://monalisa.bloguje.cz/kopretina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jiricisar.com/blog/photo/20050418_maceska_fialova.jpg" TargetMode="External"/><Relationship Id="rId5" Type="http://schemas.openxmlformats.org/officeDocument/2006/relationships/hyperlink" Target="http://www.ta3k.sk/bio/images/stranky/rast_organy/kvet/stavba.jpg" TargetMode="External"/><Relationship Id="rId10" Type="http://schemas.openxmlformats.org/officeDocument/2006/relationships/hyperlink" Target="http://cs.wikipedia.org/wiki/Soubor:Cannabis_sativa_plant_(4).JPG" TargetMode="External"/><Relationship Id="rId4" Type="http://schemas.openxmlformats.org/officeDocument/2006/relationships/hyperlink" Target="http://www.voderek.cz/prirodopis/prirodopis7/stavbarostlin2_soubory/image009.gif" TargetMode="External"/><Relationship Id="rId9" Type="http://schemas.openxmlformats.org/officeDocument/2006/relationships/hyperlink" Target="http://upload.wikimedia.org/wikipedia/commons/2/2a/Cis001_kpja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1181246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21902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5345053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Anotace</a:t>
            </a:r>
          </a:p>
          <a:p>
            <a:endParaRPr lang="cs-CZ" sz="2400" dirty="0"/>
          </a:p>
          <a:p>
            <a:r>
              <a:rPr lang="cs-CZ" sz="2400" dirty="0" smtClean="0"/>
              <a:t>Přírodopis, 7. ročník,  Květ</a:t>
            </a:r>
          </a:p>
          <a:p>
            <a:endParaRPr lang="cs-CZ" sz="2400" dirty="0"/>
          </a:p>
          <a:p>
            <a:r>
              <a:rPr lang="cs-CZ" sz="2400" dirty="0" smtClean="0"/>
              <a:t>Prezentace k výkladu</a:t>
            </a:r>
          </a:p>
          <a:p>
            <a:endParaRPr lang="cs-CZ" sz="2400" dirty="0"/>
          </a:p>
          <a:p>
            <a:pPr marL="457200" indent="-457200">
              <a:buAutoNum type="arabicParenR"/>
            </a:pPr>
            <a:r>
              <a:rPr lang="cs-CZ" sz="2400" dirty="0" smtClean="0"/>
              <a:t>Stavba květu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Souměrnost květu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Květy oboupohlavné a jednopohlavné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Rostliny jednodomé a dvoudomé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smtClean="0"/>
              <a:t>Pomůcky -  </a:t>
            </a:r>
            <a:r>
              <a:rPr lang="cs-CZ" sz="2400" dirty="0" smtClean="0"/>
              <a:t>fixy na </a:t>
            </a:r>
            <a:r>
              <a:rPr lang="cs-CZ" sz="2400" smtClean="0"/>
              <a:t>interaktivní tabuli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52974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20688"/>
            <a:ext cx="4392488" cy="156966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9600" b="1" dirty="0" smtClean="0"/>
              <a:t>  Květ   </a:t>
            </a:r>
            <a:endParaRPr lang="cs-CZ" sz="9600" b="1" dirty="0"/>
          </a:p>
        </p:txBody>
      </p:sp>
      <p:pic>
        <p:nvPicPr>
          <p:cNvPr id="1026" name="Picture 2" descr="http://upload.wikimedia.org/wikipedia/commons/8/85/Tulip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00420"/>
            <a:ext cx="3026837" cy="293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Primula veris 0x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7606" y="116632"/>
            <a:ext cx="2189418" cy="291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Lilium bulbiferum bulbiferum1LEST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05227" y="3549336"/>
            <a:ext cx="2600915" cy="293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Helianthus whorl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473010"/>
            <a:ext cx="2754242" cy="2065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5066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136904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Květ</a:t>
            </a:r>
          </a:p>
          <a:p>
            <a:r>
              <a:rPr lang="cs-CZ" sz="2800" b="1" u="sng" dirty="0" smtClean="0"/>
              <a:t>stavba květu</a:t>
            </a:r>
          </a:p>
          <a:p>
            <a:r>
              <a:rPr lang="cs-CZ" sz="2800" dirty="0" smtClean="0"/>
              <a:t>- </a:t>
            </a:r>
            <a:r>
              <a:rPr lang="cs-CZ" sz="2800" b="1" dirty="0" smtClean="0"/>
              <a:t>květní lůžko</a:t>
            </a:r>
            <a:r>
              <a:rPr lang="cs-CZ" sz="2800" dirty="0" smtClean="0"/>
              <a:t> – rozšířený vrchol stonku</a:t>
            </a:r>
          </a:p>
          <a:p>
            <a:r>
              <a:rPr lang="cs-CZ" sz="2800" dirty="0" smtClean="0"/>
              <a:t>- </a:t>
            </a:r>
            <a:r>
              <a:rPr lang="cs-CZ" sz="2800" b="1" dirty="0" smtClean="0"/>
              <a:t>květní obaly:</a:t>
            </a:r>
          </a:p>
          <a:p>
            <a:r>
              <a:rPr lang="cs-CZ" sz="2800" dirty="0" smtClean="0"/>
              <a:t>a) </a:t>
            </a:r>
            <a:r>
              <a:rPr lang="cs-CZ" sz="2800" b="1" dirty="0" smtClean="0"/>
              <a:t>odlišené</a:t>
            </a:r>
            <a:r>
              <a:rPr lang="cs-CZ" sz="2800" dirty="0" smtClean="0"/>
              <a:t> – spodní, většinou zelené – </a:t>
            </a:r>
            <a:r>
              <a:rPr lang="cs-CZ" sz="2800" b="1" dirty="0" smtClean="0"/>
              <a:t>kalich</a:t>
            </a:r>
            <a:r>
              <a:rPr lang="cs-CZ" sz="2800" dirty="0" smtClean="0"/>
              <a:t>, horní 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arevné – </a:t>
            </a:r>
            <a:r>
              <a:rPr lang="cs-CZ" sz="2800" b="1" dirty="0" smtClean="0"/>
              <a:t>koruna</a:t>
            </a:r>
          </a:p>
          <a:p>
            <a:r>
              <a:rPr lang="cs-CZ" sz="2800" dirty="0" smtClean="0"/>
              <a:t>b) </a:t>
            </a:r>
            <a:r>
              <a:rPr lang="cs-CZ" sz="2800" b="1" dirty="0" smtClean="0"/>
              <a:t>nerozlišené</a:t>
            </a:r>
            <a:r>
              <a:rPr lang="cs-CZ" sz="2800" dirty="0" smtClean="0"/>
              <a:t> – tvarově i barevně stejné – </a:t>
            </a:r>
            <a:r>
              <a:rPr lang="cs-CZ" sz="2800" b="1" dirty="0" smtClean="0"/>
              <a:t>okvětí,</a:t>
            </a:r>
            <a:r>
              <a:rPr lang="cs-CZ" sz="2800" dirty="0" smtClean="0"/>
              <a:t> </a:t>
            </a:r>
          </a:p>
          <a:p>
            <a:r>
              <a:rPr lang="cs-CZ" sz="2800" dirty="0"/>
              <a:t>u</a:t>
            </a:r>
            <a:r>
              <a:rPr lang="cs-CZ" sz="2800" dirty="0" smtClean="0"/>
              <a:t> tulipánu</a:t>
            </a:r>
            <a:endParaRPr lang="cs-CZ" sz="2800" dirty="0"/>
          </a:p>
        </p:txBody>
      </p:sp>
      <p:pic>
        <p:nvPicPr>
          <p:cNvPr id="1026" name="Picture 2" descr="http://web2.mendelu.cz/af_211_multitext/obecna_botanika/obrazky/organologie/velke_kve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221088"/>
            <a:ext cx="3600400" cy="2516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5461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5256584" cy="1384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uvnitř  květu – pohlavní orgány </a:t>
            </a:r>
          </a:p>
          <a:p>
            <a:r>
              <a:rPr lang="cs-CZ" sz="2800" dirty="0" smtClean="0"/>
              <a:t>samčí – </a:t>
            </a:r>
            <a:r>
              <a:rPr lang="cs-CZ" sz="2800" b="1" u="sng" dirty="0" smtClean="0"/>
              <a:t>tyčinky</a:t>
            </a:r>
            <a:endParaRPr lang="cs-CZ" sz="2800" dirty="0" smtClean="0"/>
          </a:p>
          <a:p>
            <a:r>
              <a:rPr lang="cs-CZ" sz="2800" dirty="0" smtClean="0"/>
              <a:t>samičí - </a:t>
            </a:r>
            <a:r>
              <a:rPr lang="cs-CZ" sz="2800" b="1" u="sng" dirty="0" smtClean="0"/>
              <a:t>pestík</a:t>
            </a:r>
            <a:endParaRPr lang="cs-CZ" sz="2800" dirty="0"/>
          </a:p>
        </p:txBody>
      </p:sp>
      <p:pic>
        <p:nvPicPr>
          <p:cNvPr id="2052" name="Picture 4" descr="http://www.voderek.cz/prirodopis/prirodopis7/stavbarostlin2_soubory/image009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32855"/>
            <a:ext cx="2808312" cy="3528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5661624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 </a:t>
            </a:r>
            <a:r>
              <a:rPr lang="cs-CZ" sz="3200" b="1" dirty="0" smtClean="0">
                <a:solidFill>
                  <a:srgbClr val="FF0000"/>
                </a:solidFill>
              </a:rPr>
              <a:t>tyčinka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509120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    nitka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3284984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prašník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1988841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ylová zrna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7390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voderek.cz/prirodopis/prirodopis7/stavbarostlin2_soubory/image01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654" y="908720"/>
            <a:ext cx="3349886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03848" y="5294132"/>
            <a:ext cx="13778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pestík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75540" y="692696"/>
            <a:ext cx="19968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blizna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5540" y="1628800"/>
            <a:ext cx="14928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čnělka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4437112"/>
            <a:ext cx="18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semeník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903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s2.mm.bing.net/images/thumbnail.aspx?q=1617962009317&amp;id=3d9084f50dcb684520bc161f5cbef562&amp;url=http%3a%2f%2fwww.ta3k.sk%2fbio%2fimages%2fstranky%2frast_organy%2fkvet%2fpiesti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52936"/>
            <a:ext cx="1656184" cy="3312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476672"/>
            <a:ext cx="8391784" cy="95410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b</a:t>
            </a:r>
            <a:r>
              <a:rPr lang="cs-CZ" sz="2800" b="1" u="sng" dirty="0" smtClean="0"/>
              <a:t>lizna</a:t>
            </a:r>
            <a:r>
              <a:rPr lang="cs-CZ" sz="2800" dirty="0" smtClean="0"/>
              <a:t> – horní část pestíku, je chloupkatá nebo žláznatá –</a:t>
            </a:r>
          </a:p>
          <a:p>
            <a:r>
              <a:rPr lang="cs-CZ" sz="2800" dirty="0" smtClean="0"/>
              <a:t>k zachycení pylových zrn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2204864"/>
            <a:ext cx="108311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estík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2996952"/>
            <a:ext cx="122982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  <a:r>
              <a:rPr lang="cs-CZ" sz="2400" dirty="0" smtClean="0"/>
              <a:t>lizna</a:t>
            </a:r>
          </a:p>
          <a:p>
            <a:endParaRPr lang="cs-CZ" sz="2400" dirty="0"/>
          </a:p>
          <a:p>
            <a:r>
              <a:rPr lang="cs-CZ" sz="2400" dirty="0"/>
              <a:t>č</a:t>
            </a:r>
            <a:r>
              <a:rPr lang="cs-CZ" sz="2400" dirty="0" smtClean="0"/>
              <a:t>nělka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emeník</a:t>
            </a:r>
          </a:p>
          <a:p>
            <a:r>
              <a:rPr lang="cs-CZ" sz="2400" dirty="0" smtClean="0"/>
              <a:t>vajíčka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6360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ts3.mm.bing.net/images/thumbnail.aspx?q=1628465399798&amp;id=b9f04348cd539852163c665422e1e3e8&amp;url=http%3a%2f%2fwww.ta3k.sk%2fbio%2fimages%2fstranky%2frast_organy%2fkvet%2fstavb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752" y="980728"/>
            <a:ext cx="2808312" cy="480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6672"/>
            <a:ext cx="3679597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jména částí květu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19149" y="2060848"/>
            <a:ext cx="3676006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………………………………………………………..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………………………………………………………..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………………………………………………………..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969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42220" cy="440120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počet květních lístků, pestíků a tyčinek charakteristický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ro jednotlivé skupiny rostlin – nejčastěji trojčetné, </a:t>
            </a:r>
          </a:p>
          <a:p>
            <a:r>
              <a:rPr lang="cs-CZ" sz="2800" dirty="0"/>
              <a:t>č</a:t>
            </a:r>
            <a:r>
              <a:rPr lang="cs-CZ" sz="2800" dirty="0" smtClean="0"/>
              <a:t>tyřčetné a pětičetné květy</a:t>
            </a:r>
          </a:p>
          <a:p>
            <a:endParaRPr lang="cs-CZ" sz="2800" dirty="0"/>
          </a:p>
          <a:p>
            <a:r>
              <a:rPr lang="cs-CZ" sz="2800" b="1" u="sng" dirty="0"/>
              <a:t>k</a:t>
            </a:r>
            <a:r>
              <a:rPr lang="cs-CZ" sz="2800" b="1" u="sng" dirty="0" smtClean="0"/>
              <a:t>věty podle souměrnosti</a:t>
            </a:r>
          </a:p>
          <a:p>
            <a:r>
              <a:rPr lang="cs-CZ" sz="2800" b="1" u="sng" dirty="0"/>
              <a:t>s</a:t>
            </a:r>
            <a:r>
              <a:rPr lang="cs-CZ" sz="2800" b="1" u="sng" dirty="0" smtClean="0"/>
              <a:t>ouměrný </a:t>
            </a:r>
            <a:r>
              <a:rPr lang="cs-CZ" sz="2800" dirty="0" smtClean="0"/>
              <a:t> - květ lze rozdělit na 2 stejné části</a:t>
            </a:r>
          </a:p>
          <a:p>
            <a:r>
              <a:rPr lang="cs-CZ" sz="2800" b="1" u="sng" dirty="0"/>
              <a:t>p</a:t>
            </a:r>
            <a:r>
              <a:rPr lang="cs-CZ" sz="2800" b="1" u="sng" dirty="0" smtClean="0"/>
              <a:t>ravidelný</a:t>
            </a:r>
            <a:r>
              <a:rPr lang="cs-CZ" sz="2800" dirty="0" smtClean="0"/>
              <a:t> – existuje více rovin souměrnosti</a:t>
            </a:r>
          </a:p>
          <a:p>
            <a:r>
              <a:rPr lang="cs-CZ" sz="2800" b="1" u="sng" dirty="0"/>
              <a:t>n</a:t>
            </a:r>
            <a:r>
              <a:rPr lang="cs-CZ" sz="2800" b="1" u="sng" dirty="0" smtClean="0"/>
              <a:t>esouměrný</a:t>
            </a:r>
            <a:r>
              <a:rPr lang="cs-CZ" sz="2800" dirty="0" smtClean="0"/>
              <a:t> – žádná rovina souměrnosti</a:t>
            </a:r>
          </a:p>
          <a:p>
            <a:endParaRPr lang="cs-CZ" sz="2800" b="1" u="sng" dirty="0"/>
          </a:p>
          <a:p>
            <a:endParaRPr lang="cs-CZ" sz="2800" b="1" u="sng" dirty="0"/>
          </a:p>
        </p:txBody>
      </p:sp>
      <p:pic>
        <p:nvPicPr>
          <p:cNvPr id="3074" name="Picture 2" descr="http://www.jiricisar.com/blog/photo/20050418_maceska_fialo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21142"/>
            <a:ext cx="2679843" cy="200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monalisa.bloguje.cz/kopretin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471566"/>
            <a:ext cx="2160240" cy="204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ts2.mm.bing.net/images/thumbnail.aspx?q=4903663481258041&amp;id=cc9491fce2f06a2d378d0f76813878dc&amp;url=http%3a%2f%2fmw2.google.com%2fmw-panoramio%2fphotos%2fmedium%2f5634887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521025"/>
            <a:ext cx="1872208" cy="1991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7675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9125899" cy="655564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oboupohlavné květy </a:t>
            </a:r>
            <a:r>
              <a:rPr lang="cs-CZ" sz="2800" dirty="0"/>
              <a:t>– mají oba pohlavní orgány – pestíky</a:t>
            </a:r>
          </a:p>
          <a:p>
            <a:r>
              <a:rPr lang="cs-CZ" sz="2800" dirty="0"/>
              <a:t> i tyčinky</a:t>
            </a:r>
          </a:p>
          <a:p>
            <a:endParaRPr lang="cs-CZ" sz="2800" b="1" u="sng" dirty="0" smtClean="0"/>
          </a:p>
          <a:p>
            <a:r>
              <a:rPr lang="cs-CZ" sz="2800" b="1" u="sng" dirty="0" smtClean="0"/>
              <a:t>jednopohlavné květy</a:t>
            </a:r>
            <a:r>
              <a:rPr lang="cs-CZ" sz="2800" dirty="0" smtClean="0"/>
              <a:t> – mají jen 1 pohlavní orgán - buď jen </a:t>
            </a:r>
          </a:p>
          <a:p>
            <a:r>
              <a:rPr lang="cs-CZ" sz="2800" dirty="0" smtClean="0"/>
              <a:t>pestíky nebo jen tyčinky</a:t>
            </a:r>
          </a:p>
          <a:p>
            <a:endParaRPr lang="cs-CZ" sz="2800" dirty="0"/>
          </a:p>
          <a:p>
            <a:r>
              <a:rPr lang="cs-CZ" sz="2800" b="1" dirty="0"/>
              <a:t>r</a:t>
            </a:r>
            <a:r>
              <a:rPr lang="cs-CZ" sz="2800" b="1" dirty="0" smtClean="0"/>
              <a:t>ostliny s jednopohlavnými květy rozdělujeme do 2 skupin:</a:t>
            </a:r>
          </a:p>
          <a:p>
            <a:endParaRPr lang="cs-CZ" sz="2800" dirty="0"/>
          </a:p>
          <a:p>
            <a:r>
              <a:rPr lang="cs-CZ" sz="2800" b="1" u="sng" dirty="0" smtClean="0"/>
              <a:t>1)jednodomé rostliny </a:t>
            </a:r>
            <a:r>
              <a:rPr lang="cs-CZ" sz="2800" dirty="0" smtClean="0"/>
              <a:t>– na 1  rostlině  jsou oba </a:t>
            </a:r>
            <a:r>
              <a:rPr lang="cs-CZ" sz="2800" smtClean="0"/>
              <a:t>druhy </a:t>
            </a:r>
            <a:r>
              <a:rPr lang="cs-CZ" sz="2800" smtClean="0"/>
              <a:t>květů,</a:t>
            </a:r>
            <a:endParaRPr lang="cs-CZ" sz="2800" dirty="0" smtClean="0"/>
          </a:p>
          <a:p>
            <a:r>
              <a:rPr lang="cs-CZ" sz="2800" dirty="0"/>
              <a:t>s</a:t>
            </a:r>
            <a:r>
              <a:rPr lang="cs-CZ" sz="2800" dirty="0" smtClean="0"/>
              <a:t>amčí s tyčinkami a samičí s pestíky</a:t>
            </a:r>
          </a:p>
          <a:p>
            <a:endParaRPr lang="cs-CZ" sz="2800" dirty="0" smtClean="0"/>
          </a:p>
          <a:p>
            <a:r>
              <a:rPr lang="cs-CZ" sz="2800" dirty="0" smtClean="0"/>
              <a:t>- bolševník , líska</a:t>
            </a:r>
            <a:r>
              <a:rPr lang="cs-CZ" sz="2800" dirty="0"/>
              <a:t>, </a:t>
            </a:r>
            <a:r>
              <a:rPr lang="cs-CZ" sz="2800" dirty="0" smtClean="0"/>
              <a:t>bříza</a:t>
            </a:r>
            <a:r>
              <a:rPr lang="cs-CZ" sz="2800" dirty="0"/>
              <a:t>, olše, </a:t>
            </a:r>
            <a:r>
              <a:rPr lang="cs-CZ" sz="2800" dirty="0" smtClean="0"/>
              <a:t>smrk ztepilý, kopřiva žahavka</a:t>
            </a:r>
            <a:r>
              <a:rPr lang="cs-CZ" sz="2800" dirty="0"/>
              <a:t>,</a:t>
            </a:r>
            <a:endParaRPr lang="cs-CZ" sz="2800" dirty="0" smtClean="0"/>
          </a:p>
          <a:p>
            <a:r>
              <a:rPr lang="cs-CZ" sz="2800" dirty="0"/>
              <a:t>o</a:t>
            </a:r>
            <a:r>
              <a:rPr lang="cs-CZ" sz="2800" dirty="0" smtClean="0"/>
              <a:t>řešák královský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8539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743356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endParaRPr lang="cs-CZ" sz="2800" b="1" u="sng" dirty="0" smtClean="0"/>
          </a:p>
          <a:p>
            <a:r>
              <a:rPr lang="cs-CZ" sz="2800" b="1" u="sng" dirty="0" smtClean="0"/>
              <a:t>2) dvoudomé  rostliny </a:t>
            </a:r>
            <a:r>
              <a:rPr lang="cs-CZ" sz="2800" dirty="0" smtClean="0"/>
              <a:t> - na 1 rostlině jsou jen samičí květy,</a:t>
            </a:r>
          </a:p>
          <a:p>
            <a:r>
              <a:rPr lang="cs-CZ" sz="2800" dirty="0" smtClean="0"/>
              <a:t>na jiné jsou jen samčí</a:t>
            </a:r>
          </a:p>
          <a:p>
            <a:endParaRPr lang="cs-CZ" sz="2800" dirty="0"/>
          </a:p>
          <a:p>
            <a:r>
              <a:rPr lang="cs-CZ" sz="2800" dirty="0" smtClean="0"/>
              <a:t>- tis červený, konopí seté, kopřiva dvoudomá, cykasy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5122" name="Picture 2" descr="http://upload.wikimedia.org/wikipedia/commons/2/2a/Cis001_kpja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554" y="4346828"/>
            <a:ext cx="3004884" cy="2253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Konopí seté">
            <a:hlinkClick r:id="rId4" tooltip="Konopí seté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65104"/>
            <a:ext cx="3343016" cy="223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upload.wikimedia.org/wikipedia/commons/d/da/Brennnessel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18078"/>
            <a:ext cx="1844203" cy="2380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8819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8497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zdroje</a:t>
            </a:r>
            <a:endParaRPr lang="cs-CZ" sz="2000" dirty="0"/>
          </a:p>
          <a:p>
            <a:endParaRPr lang="cs-CZ" sz="2000" dirty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microsoft.com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ČABRADOVÁ, Věra; HASCH, František; SEJPKA, Jaroslav a kol. </a:t>
            </a:r>
            <a:r>
              <a:rPr lang="cs-CZ" sz="2000" i="1" dirty="0"/>
              <a:t>Přírodopis 7- učebnice </a:t>
            </a:r>
          </a:p>
          <a:p>
            <a:r>
              <a:rPr lang="cs-CZ" sz="2000" i="1" dirty="0"/>
              <a:t>pro ZŠ a víceletá gymnázia</a:t>
            </a:r>
            <a:r>
              <a:rPr lang="cs-CZ" sz="2000" dirty="0"/>
              <a:t>. Plzeň: Fraus, 2005, ISBN 80-7238-424-4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/>
              <a:t>http://cs.wikipedia.org/wiki/Soubor:Tulip01.jpg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cs.wikipedia.org/wiki/Soubor:Primula_veris_0x.JPG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cs.wikipedia.org/wiki/Soubor:Lilium_bulbiferum_bulbiferum1LEST.jpg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cs.wikipedia.org/wiki/Soubor:Helianthus_whorl.jpg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http://web2.mendelu.cz/af_211_multitext/obecna_botanika/obrazky/organologie/velke_kvet.jpg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46990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7"/>
            <a:ext cx="842493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www.voderek.cz/prirodopis/prirodopis7/stavbarostlin2_soubory/image011.gif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www.voderek.cz/prirodopis/prirodopis7/stavbarostlin2_soubory/image009.gif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www.ta3k.sk/bio/images/stranky/rast_organy/kvet/stavba.jpg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www.jiricisar.com/blog/photo/20050418_maceska_fialova.jpg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monalisa.bloguje.cz/kopretina.jpg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mw2.google.com/mw-panoramio/photos/medium/56348873.jpg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upload.wikimedia.org/wikipedia/commons/2/2a/Cis001_kpjas.jpg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10"/>
              </a:rPr>
              <a:t>http://cs.wikipedia.org/wiki/Soubor:Cannabis_sativa_plant_(4).</a:t>
            </a:r>
            <a:r>
              <a:rPr lang="cs-CZ" dirty="0" smtClean="0">
                <a:hlinkClick r:id="rId10"/>
              </a:rPr>
              <a:t>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http://upload.wikimedia.org/wikipedia/commons/d/da/Brennnessel.jpg</a:t>
            </a:r>
          </a:p>
        </p:txBody>
      </p:sp>
    </p:spTree>
    <p:extLst>
      <p:ext uri="{BB962C8B-B14F-4D97-AF65-F5344CB8AC3E}">
        <p14:creationId xmlns:p14="http://schemas.microsoft.com/office/powerpoint/2010/main" xmlns="" val="119067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386</Words>
  <Application>Microsoft Office PowerPoint</Application>
  <PresentationFormat>Předvádění na obrazovce (4:3)</PresentationFormat>
  <Paragraphs>142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Dum</cp:lastModifiedBy>
  <cp:revision>24</cp:revision>
  <dcterms:created xsi:type="dcterms:W3CDTF">2012-02-18T16:56:16Z</dcterms:created>
  <dcterms:modified xsi:type="dcterms:W3CDTF">2012-05-06T19:18:21Z</dcterms:modified>
</cp:coreProperties>
</file>