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7" r:id="rId2"/>
    <p:sldId id="258" r:id="rId3"/>
    <p:sldId id="272" r:id="rId4"/>
    <p:sldId id="273" r:id="rId5"/>
    <p:sldId id="259" r:id="rId6"/>
    <p:sldId id="278" r:id="rId7"/>
    <p:sldId id="263" r:id="rId8"/>
    <p:sldId id="264" r:id="rId9"/>
    <p:sldId id="270" r:id="rId10"/>
    <p:sldId id="279" r:id="rId11"/>
    <p:sldId id="281" r:id="rId12"/>
    <p:sldId id="282" r:id="rId13"/>
    <p:sldId id="283" r:id="rId14"/>
    <p:sldId id="275" r:id="rId15"/>
    <p:sldId id="28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VY_52_INOVACE_24_Přírodopis 7.ročník_Květenství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Květenství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leden 2012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CFF5EC6-B8C2-4589-AEFC-291EA001CC8A}" type="presOf" srcId="{D1B46980-6531-4606-95E6-44980827E919}" destId="{2BE915AB-18AA-4053-B92C-3BFC9ED204BB}" srcOrd="1" destOrd="0" presId="urn:microsoft.com/office/officeart/2005/8/layout/target3"/>
    <dgm:cxn modelId="{1026F80B-4A3E-4276-B8B9-F6BCAA4B003A}" type="presOf" srcId="{B651F6E3-6281-48DB-9319-2AEAFDAE7572}" destId="{619D679B-A015-4ECF-8348-D1034C574F40}" srcOrd="0" destOrd="0" presId="urn:microsoft.com/office/officeart/2005/8/layout/target3"/>
    <dgm:cxn modelId="{4AD5CF10-5B31-474B-B07F-ADD431204032}" type="presOf" srcId="{4C35D32F-0EAB-4CD7-82EE-45574DC2A586}" destId="{6AB29FE0-4261-4AFC-A281-4104E238B479}" srcOrd="1" destOrd="0" presId="urn:microsoft.com/office/officeart/2005/8/layout/target3"/>
    <dgm:cxn modelId="{5FA9C9B9-70B1-4B9B-AC34-BC71178A918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ADEE2E1-0F82-41B6-BE84-6CD0141C9070}" type="presOf" srcId="{D1B46980-6531-4606-95E6-44980827E919}" destId="{6140AFEC-043D-4C43-A2F9-D0F5331DF3A3}" srcOrd="0" destOrd="0" presId="urn:microsoft.com/office/officeart/2005/8/layout/target3"/>
    <dgm:cxn modelId="{EDCBFDCA-5D17-40D8-9969-ED1893C3036D}" type="presOf" srcId="{4C35D32F-0EAB-4CD7-82EE-45574DC2A586}" destId="{751E9DD6-38DB-49FF-B3BE-A7F1586C8B05}" srcOrd="0" destOrd="0" presId="urn:microsoft.com/office/officeart/2005/8/layout/target3"/>
    <dgm:cxn modelId="{DD29CDCE-4848-4204-986F-8F3485A528FA}" type="presOf" srcId="{FF3621C1-5D89-4169-B9F7-F768AE7D9489}" destId="{522F3148-FA5D-45C0-8223-90D71CEF85DC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F15852B-87BE-4F28-BC16-45ACF7019E92}" type="presOf" srcId="{D8197B8C-B260-4A16-BDF4-0947B075E274}" destId="{25B08C86-7E15-44DC-BE7F-FFB55DD49D12}" srcOrd="0" destOrd="0" presId="urn:microsoft.com/office/officeart/2005/8/layout/target3"/>
    <dgm:cxn modelId="{E072CBBA-61B7-41AF-A25F-0F1C94BC2161}" type="presOf" srcId="{D8197B8C-B260-4A16-BDF4-0947B075E274}" destId="{5A5FFA88-C948-4069-8E93-59FA12366E83}" srcOrd="1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F133CD13-E4D6-4B6E-A002-D45DCD9F943F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1EE0580-8191-4D34-95CC-3C81E37BA150}" type="presOf" srcId="{757F3AB3-0718-4624-B441-E567A8F0AB56}" destId="{333A1088-737F-45CB-B68E-254E46348037}" srcOrd="0" destOrd="0" presId="urn:microsoft.com/office/officeart/2005/8/layout/target3"/>
    <dgm:cxn modelId="{B388990C-2A98-4D11-AE6D-ADF4F855930E}" type="presOf" srcId="{D1D4F407-5343-4D3F-B5B9-D407B03CAEB4}" destId="{AED2198E-93D5-4001-81B4-73124B309672}" srcOrd="1" destOrd="0" presId="urn:microsoft.com/office/officeart/2005/8/layout/target3"/>
    <dgm:cxn modelId="{B82495C3-02E6-45AF-8B04-289544F41B2A}" type="presOf" srcId="{FF3621C1-5D89-4169-B9F7-F768AE7D9489}" destId="{3AF1215E-7776-4C24-8064-1417BC451259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3C6654FE-D93A-4065-8C2D-700017D47C6E}" type="presParOf" srcId="{333A1088-737F-45CB-B68E-254E46348037}" destId="{F5ABB229-8D3B-4694-996A-96F23CF14429}" srcOrd="0" destOrd="0" presId="urn:microsoft.com/office/officeart/2005/8/layout/target3"/>
    <dgm:cxn modelId="{D2D5277A-4E24-44C3-B08E-18A0ACA5E864}" type="presParOf" srcId="{333A1088-737F-45CB-B68E-254E46348037}" destId="{F41139FD-01EE-4571-8B17-4FB00FC51163}" srcOrd="1" destOrd="0" presId="urn:microsoft.com/office/officeart/2005/8/layout/target3"/>
    <dgm:cxn modelId="{30C07096-955A-4F41-A202-881541A8E96A}" type="presParOf" srcId="{333A1088-737F-45CB-B68E-254E46348037}" destId="{D005CE8C-CC26-4C3E-AC11-E15060ECD759}" srcOrd="2" destOrd="0" presId="urn:microsoft.com/office/officeart/2005/8/layout/target3"/>
    <dgm:cxn modelId="{FEB64EDE-75E1-4F0E-9EE4-828AE919AEF6}" type="presParOf" srcId="{333A1088-737F-45CB-B68E-254E46348037}" destId="{2C702D82-9B77-49B7-9568-BB8EB47C3372}" srcOrd="3" destOrd="0" presId="urn:microsoft.com/office/officeart/2005/8/layout/target3"/>
    <dgm:cxn modelId="{EEC7CD54-D1DD-4998-BE73-FF6D8828E84A}" type="presParOf" srcId="{333A1088-737F-45CB-B68E-254E46348037}" destId="{A52A0455-90FF-4808-ABD0-F02540D31D5A}" srcOrd="4" destOrd="0" presId="urn:microsoft.com/office/officeart/2005/8/layout/target3"/>
    <dgm:cxn modelId="{550B4896-8C96-426D-BD27-77AE5F96D431}" type="presParOf" srcId="{333A1088-737F-45CB-B68E-254E46348037}" destId="{6140AFEC-043D-4C43-A2F9-D0F5331DF3A3}" srcOrd="5" destOrd="0" presId="urn:microsoft.com/office/officeart/2005/8/layout/target3"/>
    <dgm:cxn modelId="{9C13EF5F-9D56-4E5E-946B-769745EC5104}" type="presParOf" srcId="{333A1088-737F-45CB-B68E-254E46348037}" destId="{9358AC05-5D7D-4327-9F80-1AD486AEA664}" srcOrd="6" destOrd="0" presId="urn:microsoft.com/office/officeart/2005/8/layout/target3"/>
    <dgm:cxn modelId="{D796C7B8-6725-4590-BE6F-D2770185E608}" type="presParOf" srcId="{333A1088-737F-45CB-B68E-254E46348037}" destId="{313FC574-E1CD-4FB4-B054-0B805CE0447D}" srcOrd="7" destOrd="0" presId="urn:microsoft.com/office/officeart/2005/8/layout/target3"/>
    <dgm:cxn modelId="{BEC54752-D140-4A85-ABDF-C4BA84044805}" type="presParOf" srcId="{333A1088-737F-45CB-B68E-254E46348037}" destId="{619D679B-A015-4ECF-8348-D1034C574F40}" srcOrd="8" destOrd="0" presId="urn:microsoft.com/office/officeart/2005/8/layout/target3"/>
    <dgm:cxn modelId="{ECE8F126-FDCA-4205-A463-E07D8BD174FC}" type="presParOf" srcId="{333A1088-737F-45CB-B68E-254E46348037}" destId="{322283A8-4A27-4CDA-BAE3-F381106A9174}" srcOrd="9" destOrd="0" presId="urn:microsoft.com/office/officeart/2005/8/layout/target3"/>
    <dgm:cxn modelId="{CBCEC6EC-11CE-4EE1-8B2A-E93F947D733C}" type="presParOf" srcId="{333A1088-737F-45CB-B68E-254E46348037}" destId="{FFC9F71D-1B4F-4AD9-A4A6-86ADEFC8AF5C}" srcOrd="10" destOrd="0" presId="urn:microsoft.com/office/officeart/2005/8/layout/target3"/>
    <dgm:cxn modelId="{E3C66241-B67C-4EAA-BDE3-E78FC4C308BE}" type="presParOf" srcId="{333A1088-737F-45CB-B68E-254E46348037}" destId="{25B08C86-7E15-44DC-BE7F-FFB55DD49D12}" srcOrd="11" destOrd="0" presId="urn:microsoft.com/office/officeart/2005/8/layout/target3"/>
    <dgm:cxn modelId="{717816DC-712E-4120-A138-882B10F37ED9}" type="presParOf" srcId="{333A1088-737F-45CB-B68E-254E46348037}" destId="{C00F7E6A-B60D-414E-B40A-C4B931C28BAF}" srcOrd="12" destOrd="0" presId="urn:microsoft.com/office/officeart/2005/8/layout/target3"/>
    <dgm:cxn modelId="{28764CCC-85DF-4CFA-BAE8-7B778A7220CF}" type="presParOf" srcId="{333A1088-737F-45CB-B68E-254E46348037}" destId="{18D1CD71-A09E-4DC8-AD58-D43BE56A821F}" srcOrd="13" destOrd="0" presId="urn:microsoft.com/office/officeart/2005/8/layout/target3"/>
    <dgm:cxn modelId="{863C95DA-C8CD-48BE-A2CE-A1B9B4BC5569}" type="presParOf" srcId="{333A1088-737F-45CB-B68E-254E46348037}" destId="{3AF1215E-7776-4C24-8064-1417BC451259}" srcOrd="14" destOrd="0" presId="urn:microsoft.com/office/officeart/2005/8/layout/target3"/>
    <dgm:cxn modelId="{63E93ADB-F93E-42A4-B85A-AB8EFC61D458}" type="presParOf" srcId="{333A1088-737F-45CB-B68E-254E46348037}" destId="{1A56D0C6-827E-4224-8020-F6331FAB0C3E}" srcOrd="15" destOrd="0" presId="urn:microsoft.com/office/officeart/2005/8/layout/target3"/>
    <dgm:cxn modelId="{9D0CF799-8FC3-4F09-A8C4-6FAB22DFADE6}" type="presParOf" srcId="{333A1088-737F-45CB-B68E-254E46348037}" destId="{5D1861EB-1465-4B6B-B573-C1854262B277}" srcOrd="16" destOrd="0" presId="urn:microsoft.com/office/officeart/2005/8/layout/target3"/>
    <dgm:cxn modelId="{694200F5-3380-4FE5-847B-5A4F7D12CC4D}" type="presParOf" srcId="{333A1088-737F-45CB-B68E-254E46348037}" destId="{751E9DD6-38DB-49FF-B3BE-A7F1586C8B05}" srcOrd="17" destOrd="0" presId="urn:microsoft.com/office/officeart/2005/8/layout/target3"/>
    <dgm:cxn modelId="{2B9E360A-A016-40EE-98E7-B564F97889A6}" type="presParOf" srcId="{333A1088-737F-45CB-B68E-254E46348037}" destId="{AED2198E-93D5-4001-81B4-73124B309672}" srcOrd="18" destOrd="0" presId="urn:microsoft.com/office/officeart/2005/8/layout/target3"/>
    <dgm:cxn modelId="{3CEB8081-16B6-49F1-B288-1D8D500FFF04}" type="presParOf" srcId="{333A1088-737F-45CB-B68E-254E46348037}" destId="{2BE915AB-18AA-4053-B92C-3BFC9ED204BB}" srcOrd="19" destOrd="0" presId="urn:microsoft.com/office/officeart/2005/8/layout/target3"/>
    <dgm:cxn modelId="{1BB0AABD-6E06-44BA-995A-0D958D2F1BBD}" type="presParOf" srcId="{333A1088-737F-45CB-B68E-254E46348037}" destId="{6BB5E863-4638-4E1D-BFDE-399D028AC4ED}" srcOrd="20" destOrd="0" presId="urn:microsoft.com/office/officeart/2005/8/layout/target3"/>
    <dgm:cxn modelId="{DFA8A310-DB58-4D34-9E1B-C1F00F41B695}" type="presParOf" srcId="{333A1088-737F-45CB-B68E-254E46348037}" destId="{5A5FFA88-C948-4069-8E93-59FA12366E83}" srcOrd="21" destOrd="0" presId="urn:microsoft.com/office/officeart/2005/8/layout/target3"/>
    <dgm:cxn modelId="{0544664D-2733-4B19-8EBB-7DA30929B38C}" type="presParOf" srcId="{333A1088-737F-45CB-B68E-254E46348037}" destId="{522F3148-FA5D-45C0-8223-90D71CEF85DC}" srcOrd="22" destOrd="0" presId="urn:microsoft.com/office/officeart/2005/8/layout/target3"/>
    <dgm:cxn modelId="{F2308BA6-A815-48D2-8F3B-A8782FA83B91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VY_52_INOVACE_24_Přírodopis 7.ročník_Květenství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Květenství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leden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4C5ED-6D7B-4F68-807F-09897DBEEB83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CE94E-37E3-4ABE-9D27-6BE8850F5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705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034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16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01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289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722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85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194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114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678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514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7089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1528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4BB27-3879-4B17-930C-0C7C89271891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443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CE94E-37E3-4ABE-9D27-6BE8850F5326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866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354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68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7758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33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611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33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762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78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974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783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24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C2602-4FCC-42E4-97E9-3A581A037892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BC2D5-7729-4D46-9BCF-332C1C1DE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635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d/Leucanthemum_vulgare_Kaldari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fotobanka.nabla.cz/fotky/rostliny/jetel-lucni.jpg" TargetMode="External"/><Relationship Id="rId3" Type="http://schemas.openxmlformats.org/officeDocument/2006/relationships/hyperlink" Target="http://microsoft.com/" TargetMode="External"/><Relationship Id="rId7" Type="http://schemas.openxmlformats.org/officeDocument/2006/relationships/hyperlink" Target="http://blog.idnes.cz/blog/3299/131441/DSC09160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iobio.ic.cz/obrazky/botanika/kvetenstvi1.JPG" TargetMode="External"/><Relationship Id="rId5" Type="http://schemas.openxmlformats.org/officeDocument/2006/relationships/hyperlink" Target="http://giobio.ic.cz/obrazky/botanika/kvetenstvi.JPG" TargetMode="External"/><Relationship Id="rId4" Type="http://schemas.openxmlformats.org/officeDocument/2006/relationships/hyperlink" Target="http://www.ta3k.sk/bio/images/stranky/rast_organy/kvet/stavba.jpg" TargetMode="External"/><Relationship Id="rId9" Type="http://schemas.openxmlformats.org/officeDocument/2006/relationships/hyperlink" Target="http://nd01.jxs.cz/185/360/474b1f156e_12212208_o2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ib.cz/IMG/GAL/2885.jpg" TargetMode="External"/><Relationship Id="rId7" Type="http://schemas.openxmlformats.org/officeDocument/2006/relationships/hyperlink" Target="http://www.floradecanarias.com/imagenes/daucus_carota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kibitz.estranky.cz/img/mid/851/pomnenka-hajni.jpg" TargetMode="External"/><Relationship Id="rId5" Type="http://schemas.openxmlformats.org/officeDocument/2006/relationships/hyperlink" Target="http://www.guh.cz/edu/bi/biologie_rostliny/foto04/foto_050.jpg" TargetMode="External"/><Relationship Id="rId4" Type="http://schemas.openxmlformats.org/officeDocument/2006/relationships/hyperlink" Target="http://www.e-zahrady.cz/img/upload/herbar_8452481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08931409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0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500310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Přírodopis, 7. ročník, Květenství</a:t>
            </a:r>
          </a:p>
          <a:p>
            <a:endParaRPr lang="cs-CZ" sz="2400" dirty="0"/>
          </a:p>
          <a:p>
            <a:r>
              <a:rPr lang="cs-CZ" sz="2400" dirty="0" smtClean="0"/>
              <a:t>Prezentace k výkladu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Opakování – květ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Pojem květenství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Hroznovitá květenství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Vrcholičnatá </a:t>
            </a:r>
            <a:r>
              <a:rPr lang="cs-CZ" sz="2400" dirty="0" smtClean="0"/>
              <a:t>květenství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Určování květenství podle obrázků 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Procvičení </a:t>
            </a:r>
            <a:r>
              <a:rPr lang="cs-CZ" sz="2400" smtClean="0"/>
              <a:t>- otázky</a:t>
            </a:r>
            <a:endParaRPr lang="cs-CZ" sz="2400" dirty="0" smtClean="0"/>
          </a:p>
          <a:p>
            <a:pPr marL="457200" indent="-457200">
              <a:buAutoNum type="arabicParenR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364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ts3.mm.bing.net/images/thumbnail.aspx?q=1628465399798&amp;id=b9f04348cd539852163c665422e1e3e8&amp;url=http%3a%2f%2fwww.ta3k.sk%2fbio%2fimages%2fstranky%2frast_organy%2fkvet%2fstav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52" y="1556792"/>
            <a:ext cx="2808312" cy="480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404664"/>
            <a:ext cx="720562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Květ  - opakování                 1)  Popiš stavbu květu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32040" y="2132856"/>
            <a:ext cx="2880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5 - pestík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4 - tyčinka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3 - květní lístky -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k</a:t>
            </a:r>
            <a:r>
              <a:rPr lang="cs-CZ" sz="2800" b="1" dirty="0" smtClean="0">
                <a:solidFill>
                  <a:srgbClr val="FF0000"/>
                </a:solidFill>
              </a:rPr>
              <a:t>oruna, kalich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2 – květní lůžko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1 - stonek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3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4026102" cy="4893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Vysvětli tyto pojmy:</a:t>
            </a:r>
          </a:p>
          <a:p>
            <a:endParaRPr lang="cs-CZ" sz="2400" b="1" dirty="0"/>
          </a:p>
          <a:p>
            <a:r>
              <a:rPr lang="cs-CZ" sz="2400" b="1" dirty="0" smtClean="0"/>
              <a:t>Kalich, koruna, okvětí</a:t>
            </a:r>
          </a:p>
          <a:p>
            <a:endParaRPr lang="cs-CZ" sz="2400" b="1" dirty="0"/>
          </a:p>
          <a:p>
            <a:r>
              <a:rPr lang="cs-CZ" sz="2400" b="1" dirty="0" smtClean="0"/>
              <a:t>Pohlavní orgány, pestík, blizna</a:t>
            </a:r>
          </a:p>
          <a:p>
            <a:endParaRPr lang="cs-CZ" sz="2400" b="1" dirty="0"/>
          </a:p>
          <a:p>
            <a:r>
              <a:rPr lang="cs-CZ" sz="2400" b="1" dirty="0" smtClean="0"/>
              <a:t>Oboupohlavný květ</a:t>
            </a:r>
          </a:p>
          <a:p>
            <a:endParaRPr lang="cs-CZ" sz="2400" b="1" dirty="0"/>
          </a:p>
          <a:p>
            <a:r>
              <a:rPr lang="cs-CZ" sz="2400" b="1" dirty="0" smtClean="0"/>
              <a:t>Jednopohlavný květ</a:t>
            </a:r>
          </a:p>
          <a:p>
            <a:endParaRPr lang="cs-CZ" sz="2400" b="1" dirty="0"/>
          </a:p>
          <a:p>
            <a:r>
              <a:rPr lang="cs-CZ" sz="2400" b="1" dirty="0" smtClean="0"/>
              <a:t>Jednodomá rostlina</a:t>
            </a:r>
          </a:p>
          <a:p>
            <a:endParaRPr lang="cs-CZ" sz="2400" b="1" dirty="0"/>
          </a:p>
          <a:p>
            <a:r>
              <a:rPr lang="cs-CZ" sz="2400" b="1" dirty="0" smtClean="0"/>
              <a:t>Dvoudomá rostlina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9993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117030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Květenství</a:t>
            </a:r>
          </a:p>
          <a:p>
            <a:r>
              <a:rPr lang="cs-CZ" sz="2800" dirty="0" smtClean="0"/>
              <a:t>- seskupení drobných květů do souboru – zvyšuje 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ápadnost květu pro opylovače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b="1" u="sng" dirty="0"/>
              <a:t>h</a:t>
            </a:r>
            <a:r>
              <a:rPr lang="cs-CZ" sz="2800" b="1" u="sng" dirty="0" smtClean="0"/>
              <a:t>roznovitá květenství</a:t>
            </a:r>
          </a:p>
          <a:p>
            <a:r>
              <a:rPr lang="cs-CZ" sz="2800" dirty="0" smtClean="0"/>
              <a:t>- hlavní stonek nejdelší, vedlejší stonky ho nepřerůstají</a:t>
            </a:r>
          </a:p>
          <a:p>
            <a:r>
              <a:rPr lang="cs-CZ" sz="2800" dirty="0" smtClean="0"/>
              <a:t>- květy rozkvétají:</a:t>
            </a:r>
          </a:p>
          <a:p>
            <a:r>
              <a:rPr lang="cs-CZ" sz="2800" dirty="0"/>
              <a:t>a</a:t>
            </a:r>
            <a:r>
              <a:rPr lang="cs-CZ" sz="2800" dirty="0" smtClean="0"/>
              <a:t>) od zdola nahoru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) od okraje květenství ke středu</a:t>
            </a:r>
          </a:p>
        </p:txBody>
      </p:sp>
    </p:spTree>
    <p:extLst>
      <p:ext uri="{BB962C8B-B14F-4D97-AF65-F5344CB8AC3E}">
        <p14:creationId xmlns:p14="http://schemas.microsoft.com/office/powerpoint/2010/main" val="36604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iobio.ic.cz/obrazky/botanika/kvetenstv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4" y="476672"/>
            <a:ext cx="8941267" cy="579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36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8285538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u="sng" dirty="0"/>
              <a:t>ú</a:t>
            </a:r>
            <a:r>
              <a:rPr lang="cs-CZ" sz="2800" b="1" u="sng" dirty="0" smtClean="0"/>
              <a:t>bor</a:t>
            </a:r>
          </a:p>
          <a:p>
            <a:r>
              <a:rPr lang="cs-CZ" sz="2800" dirty="0" smtClean="0"/>
              <a:t>- z rozšířeného květního lůžka vyrůstají 2 typy květů:</a:t>
            </a:r>
          </a:p>
          <a:p>
            <a:r>
              <a:rPr lang="cs-CZ" sz="2800" b="1" dirty="0"/>
              <a:t>t</a:t>
            </a:r>
            <a:r>
              <a:rPr lang="cs-CZ" sz="2800" b="1" dirty="0" smtClean="0"/>
              <a:t>rubkovité</a:t>
            </a:r>
            <a:r>
              <a:rPr lang="cs-CZ" sz="2800" dirty="0" smtClean="0"/>
              <a:t> – uvnitř, mají rozmnožovací funkci, vně květy</a:t>
            </a:r>
          </a:p>
          <a:p>
            <a:r>
              <a:rPr lang="cs-CZ" sz="2800" b="1" dirty="0"/>
              <a:t>j</a:t>
            </a:r>
            <a:r>
              <a:rPr lang="cs-CZ" sz="2800" b="1" dirty="0" smtClean="0"/>
              <a:t>azykové</a:t>
            </a:r>
            <a:r>
              <a:rPr lang="cs-CZ" sz="2800" dirty="0" smtClean="0"/>
              <a:t> bez pohlavních orgánů – přilákat hmyz</a:t>
            </a:r>
          </a:p>
          <a:p>
            <a:r>
              <a:rPr lang="cs-CZ" sz="2800" dirty="0" smtClean="0"/>
              <a:t>- kopretina, sedmikráska</a:t>
            </a:r>
          </a:p>
          <a:p>
            <a:endParaRPr lang="cs-CZ" sz="2800" dirty="0"/>
          </a:p>
        </p:txBody>
      </p:sp>
      <p:pic>
        <p:nvPicPr>
          <p:cNvPr id="1026" name="Picture 2" descr="Soubor:Leucanthemum vulgare Kaldari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45024"/>
            <a:ext cx="3998753" cy="285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58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425705" cy="18158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v</a:t>
            </a:r>
            <a:r>
              <a:rPr lang="cs-CZ" sz="2800" b="1" u="sng" dirty="0" smtClean="0"/>
              <a:t>rcholičnatá květenství</a:t>
            </a:r>
          </a:p>
          <a:p>
            <a:r>
              <a:rPr lang="cs-CZ" sz="2800" dirty="0" smtClean="0"/>
              <a:t>- postranní stonky přerůstají hlavní stonek</a:t>
            </a:r>
          </a:p>
          <a:p>
            <a:r>
              <a:rPr lang="cs-CZ" sz="2800" dirty="0" smtClean="0"/>
              <a:t>- květy rozkvétají opačně než u hroznovitých květenství –</a:t>
            </a:r>
          </a:p>
          <a:p>
            <a:r>
              <a:rPr lang="cs-CZ" sz="2800" dirty="0" smtClean="0"/>
              <a:t>- shora dolů nebo od středu ke stranám</a:t>
            </a:r>
            <a:endParaRPr lang="cs-CZ" sz="2800" dirty="0"/>
          </a:p>
        </p:txBody>
      </p:sp>
      <p:pic>
        <p:nvPicPr>
          <p:cNvPr id="2050" name="Picture 2" descr="http://giobio.ic.cz/obrazky/botanika/kvetenstvi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031" y="2492897"/>
            <a:ext cx="6731821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4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150940" y="3140968"/>
            <a:ext cx="77300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          </a:t>
            </a:r>
          </a:p>
          <a:p>
            <a:endParaRPr lang="cs-CZ" dirty="0"/>
          </a:p>
          <a:p>
            <a:r>
              <a:rPr lang="cs-CZ" dirty="0" smtClean="0"/>
              <a:t>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1                                    2                                    3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6237312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  </a:t>
            </a:r>
            <a:endParaRPr lang="cs-CZ" sz="2800" b="1" dirty="0"/>
          </a:p>
        </p:txBody>
      </p:sp>
      <p:pic>
        <p:nvPicPr>
          <p:cNvPr id="1026" name="Picture 2" descr="http://blog.idnes.cz/blog/3299/131441/DSC091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39" y="1412776"/>
            <a:ext cx="3178973" cy="211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539552" y="332656"/>
            <a:ext cx="4450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Urči jména těchto květenství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fotobanka.nabla.cz/fotky/rostliny/jetel-lucn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69" y="1391845"/>
            <a:ext cx="2842623" cy="213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nd01.jxs.cz/185/360/474b1f156e_12212208_o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72684"/>
            <a:ext cx="2213347" cy="295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39552" y="4581128"/>
            <a:ext cx="2225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hrozen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35896" y="3284984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hlávka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20271" y="3284984"/>
            <a:ext cx="18533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klas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15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ts2.mm.bing.net/images/thumbnail.aspx?q=1628226846809&amp;id=7d502a136d824fa002c6de65ca7d22d4&amp;url=http%3a%2f%2fbdadafoto.webzdarma.cz%2fkytky%2f2003_0531_081210_St_kopretina_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0104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5656" y="3356992"/>
            <a:ext cx="59650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4                               5                              6 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22108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úbor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ww.biolib.cz/IMG/GAL/28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4664"/>
            <a:ext cx="2071647" cy="27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-zahrady.cz/img/upload/herbar_845248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52931"/>
            <a:ext cx="2083708" cy="204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51920" y="422108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okolík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4221088"/>
            <a:ext cx="1867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vidlan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7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uh.cz/edu/bi/biologie_rostliny/foto04/foto_0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1872208" cy="273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kibitz.estranky.cz/img/mid/851/pomnenka-hajn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803" y="1188206"/>
            <a:ext cx="2680301" cy="206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floradecanarias.com/imagenes/daucus_carot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2821"/>
            <a:ext cx="2089588" cy="279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3861048"/>
            <a:ext cx="6373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7                              8                                       9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4725144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lata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472514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vijan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3356992"/>
            <a:ext cx="29523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složený okolík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0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1712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Procvičení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84784"/>
            <a:ext cx="3015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1) Co je květenství?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27687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eskupení drobných květů do souboru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4652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2) Jaká květenství rozlišujeme?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437112"/>
            <a:ext cx="4100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hroznovitá a vrcholičnatá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32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58412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3) Jak rozkvétají hroznovitá květenství?</a:t>
            </a:r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26876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d zdola nahoru a od okraje ke středu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420888"/>
            <a:ext cx="6692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4) Jaké 2 druhy květů jsou v květenství úbor?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212976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jazykovité a trubkovité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40770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5) Jakou funkci plní tyto 2 druhy květů?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4869160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jazykovité – přilákání opylovačů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trubkovité - rozmnožování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48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799288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  <a:endParaRPr lang="cs-CZ" sz="2000" dirty="0"/>
          </a:p>
          <a:p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microsoft.com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www.ta3k.sk/bio/images/stranky/rast_organy/kvet/stavba.jpg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giobio.ic.cz/obrazky/botanika/kvetenstvi.JPG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giobio.ic.cz/obrazky/botanika/kvetenstvi1.JPG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blog.idnes.cz/blog/3299/131441/DSC09160.JPG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fotobanka.nabla.cz/fotky/rostliny/jetel-lucni.jpg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nd01.jxs.cz/185/360/474b1f156e_12212208_o2.jpg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http://cs.wikipedia.org/wiki/Soubor:Leucanthemum_vulgare_Kaldari.jpg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4259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www.biolib.cz/IMG/GAL/2885.jpg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www.e-zahrady.cz/img/upload/herbar_84524814.jpg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www.guh.cz/edu/bi/biologie_rostliny/foto04/foto_050.jpg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www.kibitz.estranky.cz/img/mid/851/pomnenka-hajni.jpg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www.floradecanarias.com/imagenes/daucus_carota.jpg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47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392</Words>
  <Application>Microsoft Office PowerPoint</Application>
  <PresentationFormat>Předvádění na obrazovce (4:3)</PresentationFormat>
  <Paragraphs>143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38</cp:revision>
  <dcterms:created xsi:type="dcterms:W3CDTF">2012-02-18T19:12:53Z</dcterms:created>
  <dcterms:modified xsi:type="dcterms:W3CDTF">2012-05-06T19:06:10Z</dcterms:modified>
</cp:coreProperties>
</file>