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4" r:id="rId3"/>
    <p:sldId id="261" r:id="rId4"/>
    <p:sldId id="258" r:id="rId5"/>
    <p:sldId id="259" r:id="rId6"/>
    <p:sldId id="260" r:id="rId7"/>
    <p:sldId id="262" r:id="rId8"/>
    <p:sldId id="270" r:id="rId9"/>
    <p:sldId id="266" r:id="rId10"/>
    <p:sldId id="274" r:id="rId11"/>
    <p:sldId id="265" r:id="rId12"/>
    <p:sldId id="272" r:id="rId13"/>
    <p:sldId id="267" r:id="rId14"/>
    <p:sldId id="268" r:id="rId15"/>
    <p:sldId id="26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71" autoAdjust="0"/>
  </p:normalViewPr>
  <p:slideViewPr>
    <p:cSldViewPr>
      <p:cViewPr>
        <p:scale>
          <a:sx n="100" d="100"/>
          <a:sy n="100" d="100"/>
        </p:scale>
        <p:origin x="-618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9C4D90-7057-4DD7-BA13-92319F8B7F2F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965C1F-EAC7-4AD0-8278-31E95F9493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</a:t>
            </a:r>
            <a:r>
              <a:rPr lang="cs-CZ" baseline="0" dirty="0" smtClean="0"/>
              <a:t> mají vystřižené obrazce z papíru a ve dvojicích překládáním zjišťují osy souměrnosti a zaznamenávají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</a:t>
            </a:r>
            <a:r>
              <a:rPr lang="cs-CZ" baseline="0" dirty="0" smtClean="0"/>
              <a:t> přetahují písmena podle zadání. Kontrola správnosti je na snímku 8.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Odpověď na otázku najdeme pod </a:t>
            </a:r>
            <a:r>
              <a:rPr lang="cs-CZ" dirty="0" err="1" smtClean="0"/>
              <a:t>smajlíkem</a:t>
            </a:r>
            <a:r>
              <a:rPr lang="cs-CZ" dirty="0" smtClean="0"/>
              <a:t> s </a:t>
            </a:r>
            <a:r>
              <a:rPr lang="cs-CZ" smtClean="0"/>
              <a:t>červeným otazníkem.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Posouváním obrázků</a:t>
            </a:r>
            <a:r>
              <a:rPr lang="cs-CZ" baseline="0" dirty="0" smtClean="0"/>
              <a:t> značek – vlevo osově souměrné, vpravo osově nesouměrné utvoříme dvě nové skupiny. Správné rozdělení je na snímku 11.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Posouváním obrázků</a:t>
            </a:r>
            <a:r>
              <a:rPr lang="cs-CZ" baseline="0" dirty="0" smtClean="0"/>
              <a:t> značek – vlevo osově souměrné, vpravo osově nesouměrné utvoříme dvě nové skupiny. Správné rozdělení je </a:t>
            </a:r>
            <a:r>
              <a:rPr lang="cs-CZ" baseline="0" smtClean="0"/>
              <a:t>na snímku 11.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65C1F-EAC7-4AD0-8278-31E95F949341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59AAB-C794-4D60-AD53-E39DC952F1FB}" type="datetimeFigureOut">
              <a:rPr lang="cs-CZ" smtClean="0"/>
              <a:pPr/>
              <a:t>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C3511-0AA4-4BF3-BB4B-9D6AD863BF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12" Type="http://schemas.openxmlformats.org/officeDocument/2006/relationships/image" Target="../media/image2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11" Type="http://schemas.openxmlformats.org/officeDocument/2006/relationships/image" Target="../media/image19.emf"/><Relationship Id="rId5" Type="http://schemas.openxmlformats.org/officeDocument/2006/relationships/image" Target="../media/image13.emf"/><Relationship Id="rId10" Type="http://schemas.openxmlformats.org/officeDocument/2006/relationships/image" Target="../media/image18.emf"/><Relationship Id="rId4" Type="http://schemas.openxmlformats.org/officeDocument/2006/relationships/image" Target="../media/image12.emf"/><Relationship Id="rId9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12" Type="http://schemas.openxmlformats.org/officeDocument/2006/relationships/image" Target="../media/image2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11" Type="http://schemas.openxmlformats.org/officeDocument/2006/relationships/image" Target="../media/image19.emf"/><Relationship Id="rId5" Type="http://schemas.openxmlformats.org/officeDocument/2006/relationships/image" Target="../media/image13.emf"/><Relationship Id="rId10" Type="http://schemas.openxmlformats.org/officeDocument/2006/relationships/image" Target="../media/image18.emf"/><Relationship Id="rId4" Type="http://schemas.openxmlformats.org/officeDocument/2006/relationships/image" Target="../media/image12.emf"/><Relationship Id="rId9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5148076" cy="3801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Mgr. </a:t>
            </a:r>
            <a:r>
              <a:rPr lang="cs-CZ" sz="1600" dirty="0" smtClean="0">
                <a:cs typeface="Times New Roman" pitchFamily="18" charset="0"/>
              </a:rPr>
              <a:t>Blanka </a:t>
            </a:r>
            <a:r>
              <a:rPr lang="cs-CZ" sz="1600" dirty="0" err="1" smtClean="0">
                <a:cs typeface="Times New Roman" pitchFamily="18" charset="0"/>
              </a:rPr>
              <a:t>Vamberová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VYTVOŘENÍ: </a:t>
            </a:r>
            <a:r>
              <a:rPr lang="cs-CZ" sz="1600" dirty="0" smtClean="0">
                <a:cs typeface="Times New Roman" pitchFamily="18" charset="0"/>
              </a:rPr>
              <a:t> březen 2012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VY_32_INOVACE_11_Matematika ve  4. ročníku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</a:t>
            </a:r>
            <a:r>
              <a:rPr lang="cs-CZ" sz="1600" dirty="0" smtClean="0">
                <a:cs typeface="Times New Roman" pitchFamily="18" charset="0"/>
              </a:rPr>
              <a:t>OBLAST: Matematika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TÉMA: </a:t>
            </a:r>
            <a:r>
              <a:rPr lang="cs-CZ" sz="1600" dirty="0" smtClean="0">
                <a:cs typeface="Times New Roman" pitchFamily="18" charset="0"/>
              </a:rPr>
              <a:t>Osově souměrné útvary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ČÍSLO 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55679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Materiál je určen pro žáky 4. ročníku v výkladu a procvičení učiva </a:t>
            </a:r>
            <a:r>
              <a:rPr lang="cs-CZ" dirty="0"/>
              <a:t>o</a:t>
            </a:r>
            <a:r>
              <a:rPr lang="cs-CZ" dirty="0" smtClean="0"/>
              <a:t>sová souměrnost.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323528" y="5013176"/>
            <a:ext cx="85160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Osově souměrný útvar poznáme tak, že po přeložení podle osy</a:t>
            </a:r>
          </a:p>
          <a:p>
            <a:pPr algn="ctr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obě části kryjí.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0" y="0"/>
            <a:ext cx="9042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Útvary souměrné podle osy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484784"/>
            <a:ext cx="331236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Přímá spojovací čára 11"/>
          <p:cNvCxnSpPr/>
          <p:nvPr/>
        </p:nvCxnSpPr>
        <p:spPr>
          <a:xfrm>
            <a:off x="4499992" y="764704"/>
            <a:ext cx="0" cy="43924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92696"/>
            <a:ext cx="785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Pozoruj, kudy by mohla procházet osa souměrnosti.</a:t>
            </a:r>
            <a:endParaRPr lang="cs-CZ" sz="2800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484784"/>
            <a:ext cx="2088232" cy="21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88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0255" y="4077072"/>
            <a:ext cx="3413745" cy="2364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077072"/>
            <a:ext cx="324036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1556792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836712"/>
            <a:ext cx="79476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Vyznač osy souměrnosti u těchto </a:t>
            </a:r>
            <a:r>
              <a:rPr lang="cs-CZ" sz="2400" b="1" dirty="0" smtClean="0"/>
              <a:t>obrazců podle tvých zjištění</a:t>
            </a:r>
          </a:p>
          <a:p>
            <a:r>
              <a:rPr lang="cs-CZ" sz="2400" b="1" dirty="0" smtClean="0"/>
              <a:t>n</a:t>
            </a:r>
            <a:r>
              <a:rPr lang="cs-CZ" sz="2400" b="1" dirty="0" smtClean="0"/>
              <a:t>a papírových obrazcích.</a:t>
            </a:r>
            <a:endParaRPr lang="cs-CZ" sz="2400" b="1" dirty="0"/>
          </a:p>
        </p:txBody>
      </p:sp>
      <p:sp>
        <p:nvSpPr>
          <p:cNvPr id="3" name="Elipsa 2"/>
          <p:cNvSpPr/>
          <p:nvPr/>
        </p:nvSpPr>
        <p:spPr>
          <a:xfrm>
            <a:off x="899592" y="2060848"/>
            <a:ext cx="1440160" cy="1368152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3059832" y="2060848"/>
            <a:ext cx="2016224" cy="3096344"/>
          </a:xfrm>
          <a:prstGeom prst="triangle">
            <a:avLst>
              <a:gd name="adj" fmla="val 5094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Lichoběžník 4"/>
          <p:cNvSpPr/>
          <p:nvPr/>
        </p:nvSpPr>
        <p:spPr>
          <a:xfrm>
            <a:off x="6012160" y="3933056"/>
            <a:ext cx="2160240" cy="2016224"/>
          </a:xfrm>
          <a:prstGeom prst="trapezoi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508104" y="2060848"/>
            <a:ext cx="2592288" cy="108012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11560" y="4365104"/>
            <a:ext cx="1800200" cy="18002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rdce 1"/>
          <p:cNvSpPr/>
          <p:nvPr/>
        </p:nvSpPr>
        <p:spPr>
          <a:xfrm>
            <a:off x="5580112" y="1412776"/>
            <a:ext cx="2304256" cy="194421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estiúhelník 2"/>
          <p:cNvSpPr/>
          <p:nvPr/>
        </p:nvSpPr>
        <p:spPr>
          <a:xfrm>
            <a:off x="1547664" y="1484784"/>
            <a:ext cx="2088232" cy="1872208"/>
          </a:xfrm>
          <a:prstGeom prst="hexagon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ravidelný pětiúhelník 3"/>
          <p:cNvSpPr/>
          <p:nvPr/>
        </p:nvSpPr>
        <p:spPr>
          <a:xfrm>
            <a:off x="323528" y="3861048"/>
            <a:ext cx="2232248" cy="2160240"/>
          </a:xfrm>
          <a:prstGeom prst="pentag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říž 4"/>
          <p:cNvSpPr/>
          <p:nvPr/>
        </p:nvSpPr>
        <p:spPr>
          <a:xfrm>
            <a:off x="6732240" y="4365104"/>
            <a:ext cx="1728192" cy="1584176"/>
          </a:xfrm>
          <a:prstGeom prst="plus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923928" y="3573016"/>
            <a:ext cx="2016224" cy="1224136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620688"/>
            <a:ext cx="5120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Vyznač všechny osy souměrnosti.</a:t>
            </a:r>
            <a:endParaRPr lang="cs-CZ" sz="2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manuel\AppData\Local\Microsoft\Windows\Temporary Internet Files\Content.IE5\1GO6LEGC\MC900290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3520" y="3645024"/>
            <a:ext cx="4320480" cy="2224137"/>
          </a:xfrm>
          <a:prstGeom prst="rect">
            <a:avLst/>
          </a:prstGeom>
          <a:noFill/>
        </p:spPr>
      </p:pic>
      <p:sp>
        <p:nvSpPr>
          <p:cNvPr id="63" name="TextovéPole 62"/>
          <p:cNvSpPr txBox="1"/>
          <p:nvPr/>
        </p:nvSpPr>
        <p:spPr>
          <a:xfrm>
            <a:off x="611560" y="260648"/>
            <a:ext cx="7912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Která písmena  jsou souměrná podle osy?  Utvoř dvě skupiny.</a:t>
            </a:r>
            <a:endParaRPr lang="cs-CZ" sz="24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83568" y="5877272"/>
            <a:ext cx="2940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Osově souměrná písmena</a:t>
            </a:r>
            <a:endParaRPr lang="cs-CZ" sz="20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796136" y="5805264"/>
            <a:ext cx="3207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Osově nesouměrná písmena</a:t>
            </a:r>
            <a:endParaRPr lang="cs-CZ" sz="2000" b="1" dirty="0"/>
          </a:p>
        </p:txBody>
      </p:sp>
      <p:sp>
        <p:nvSpPr>
          <p:cNvPr id="68" name="Obdélník 67"/>
          <p:cNvSpPr/>
          <p:nvPr/>
        </p:nvSpPr>
        <p:spPr>
          <a:xfrm>
            <a:off x="3203848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V</a:t>
            </a:r>
            <a:endParaRPr lang="cs-CZ" sz="4000" dirty="0"/>
          </a:p>
        </p:txBody>
      </p:sp>
      <p:sp>
        <p:nvSpPr>
          <p:cNvPr id="69" name="Obdélník 68"/>
          <p:cNvSpPr/>
          <p:nvPr/>
        </p:nvSpPr>
        <p:spPr>
          <a:xfrm>
            <a:off x="4067944" y="234888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70" name="Obdélník 69"/>
          <p:cNvSpPr/>
          <p:nvPr/>
        </p:nvSpPr>
        <p:spPr>
          <a:xfrm>
            <a:off x="5940152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E</a:t>
            </a:r>
            <a:endParaRPr lang="cs-CZ" sz="4000" dirty="0"/>
          </a:p>
        </p:txBody>
      </p:sp>
      <p:sp>
        <p:nvSpPr>
          <p:cNvPr id="71" name="Obdélník 70"/>
          <p:cNvSpPr/>
          <p:nvPr/>
        </p:nvSpPr>
        <p:spPr>
          <a:xfrm>
            <a:off x="4932040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M</a:t>
            </a:r>
            <a:endParaRPr lang="cs-CZ" sz="4000" dirty="0"/>
          </a:p>
        </p:txBody>
      </p:sp>
      <p:sp>
        <p:nvSpPr>
          <p:cNvPr id="72" name="Obdélník 71"/>
          <p:cNvSpPr/>
          <p:nvPr/>
        </p:nvSpPr>
        <p:spPr>
          <a:xfrm>
            <a:off x="755576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U</a:t>
            </a:r>
            <a:endParaRPr lang="cs-CZ" sz="4000" dirty="0"/>
          </a:p>
        </p:txBody>
      </p:sp>
      <p:sp>
        <p:nvSpPr>
          <p:cNvPr id="73" name="Obdélník 72"/>
          <p:cNvSpPr/>
          <p:nvPr/>
        </p:nvSpPr>
        <p:spPr>
          <a:xfrm>
            <a:off x="7812360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W</a:t>
            </a:r>
            <a:endParaRPr lang="cs-CZ" sz="4000" dirty="0"/>
          </a:p>
        </p:txBody>
      </p:sp>
      <p:sp>
        <p:nvSpPr>
          <p:cNvPr id="74" name="Obdélník 73"/>
          <p:cNvSpPr/>
          <p:nvPr/>
        </p:nvSpPr>
        <p:spPr>
          <a:xfrm>
            <a:off x="1619672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75" name="Obdélník 74"/>
          <p:cNvSpPr/>
          <p:nvPr/>
        </p:nvSpPr>
        <p:spPr>
          <a:xfrm>
            <a:off x="755576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76" name="Obdélník 75"/>
          <p:cNvSpPr/>
          <p:nvPr/>
        </p:nvSpPr>
        <p:spPr>
          <a:xfrm>
            <a:off x="4932040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77" name="Obdélník 76"/>
          <p:cNvSpPr/>
          <p:nvPr/>
        </p:nvSpPr>
        <p:spPr>
          <a:xfrm>
            <a:off x="4067944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T</a:t>
            </a:r>
            <a:endParaRPr lang="cs-CZ" sz="4000" dirty="0"/>
          </a:p>
        </p:txBody>
      </p:sp>
      <p:sp>
        <p:nvSpPr>
          <p:cNvPr id="78" name="Obdélník 77"/>
          <p:cNvSpPr/>
          <p:nvPr/>
        </p:nvSpPr>
        <p:spPr>
          <a:xfrm>
            <a:off x="4067944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82" name="Obdélník 81"/>
          <p:cNvSpPr/>
          <p:nvPr/>
        </p:nvSpPr>
        <p:spPr>
          <a:xfrm>
            <a:off x="3203848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S</a:t>
            </a:r>
          </a:p>
        </p:txBody>
      </p:sp>
      <p:sp>
        <p:nvSpPr>
          <p:cNvPr id="83" name="Obdélník 82"/>
          <p:cNvSpPr/>
          <p:nvPr/>
        </p:nvSpPr>
        <p:spPr>
          <a:xfrm>
            <a:off x="2411760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H</a:t>
            </a:r>
            <a:endParaRPr lang="cs-CZ" sz="4000" dirty="0"/>
          </a:p>
        </p:txBody>
      </p:sp>
      <p:sp>
        <p:nvSpPr>
          <p:cNvPr id="85" name="Obdélník 84"/>
          <p:cNvSpPr/>
          <p:nvPr/>
        </p:nvSpPr>
        <p:spPr>
          <a:xfrm>
            <a:off x="2411760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L</a:t>
            </a:r>
          </a:p>
        </p:txBody>
      </p:sp>
      <p:sp>
        <p:nvSpPr>
          <p:cNvPr id="86" name="Obdélník 85"/>
          <p:cNvSpPr/>
          <p:nvPr/>
        </p:nvSpPr>
        <p:spPr>
          <a:xfrm>
            <a:off x="6876256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P</a:t>
            </a:r>
          </a:p>
        </p:txBody>
      </p:sp>
      <p:sp>
        <p:nvSpPr>
          <p:cNvPr id="87" name="Obdélník 86"/>
          <p:cNvSpPr/>
          <p:nvPr/>
        </p:nvSpPr>
        <p:spPr>
          <a:xfrm>
            <a:off x="7740352" y="1556792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J</a:t>
            </a:r>
          </a:p>
        </p:txBody>
      </p:sp>
      <p:sp>
        <p:nvSpPr>
          <p:cNvPr id="88" name="Obdélník 87"/>
          <p:cNvSpPr/>
          <p:nvPr/>
        </p:nvSpPr>
        <p:spPr>
          <a:xfrm>
            <a:off x="1619672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R</a:t>
            </a:r>
            <a:endParaRPr lang="cs-CZ" sz="4000" dirty="0"/>
          </a:p>
        </p:txBody>
      </p:sp>
      <p:sp>
        <p:nvSpPr>
          <p:cNvPr id="89" name="Obdélník 88"/>
          <p:cNvSpPr/>
          <p:nvPr/>
        </p:nvSpPr>
        <p:spPr>
          <a:xfrm>
            <a:off x="4067944" y="3140968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Q</a:t>
            </a:r>
            <a:endParaRPr lang="cs-CZ" sz="4000" dirty="0"/>
          </a:p>
        </p:txBody>
      </p:sp>
      <p:sp>
        <p:nvSpPr>
          <p:cNvPr id="90" name="Obdélník 89"/>
          <p:cNvSpPr/>
          <p:nvPr/>
        </p:nvSpPr>
        <p:spPr>
          <a:xfrm>
            <a:off x="6876256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Y</a:t>
            </a:r>
            <a:endParaRPr lang="cs-CZ" sz="4000" dirty="0"/>
          </a:p>
        </p:txBody>
      </p:sp>
      <p:sp>
        <p:nvSpPr>
          <p:cNvPr id="91" name="Obdélník 90"/>
          <p:cNvSpPr/>
          <p:nvPr/>
        </p:nvSpPr>
        <p:spPr>
          <a:xfrm>
            <a:off x="5940152" y="76470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Z</a:t>
            </a:r>
          </a:p>
        </p:txBody>
      </p:sp>
      <p:pic>
        <p:nvPicPr>
          <p:cNvPr id="28" name="Picture 3" descr="C:\Users\Emanuel\AppData\Local\Microsoft\Windows\Temporary Internet Files\Content.IE5\1GO6LEGC\MC900290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3645024"/>
            <a:ext cx="4320480" cy="2224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" descr="C:\Users\Emanuel\AppData\Local\Microsoft\Windows\Temporary Internet Files\Content.IE5\1GO6LEGC\MC900290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3933056"/>
            <a:ext cx="5040560" cy="1936105"/>
          </a:xfrm>
          <a:prstGeom prst="rect">
            <a:avLst/>
          </a:prstGeom>
          <a:noFill/>
        </p:spPr>
      </p:pic>
      <p:pic>
        <p:nvPicPr>
          <p:cNvPr id="1027" name="Picture 3" descr="C:\Users\Emanuel\AppData\Local\Microsoft\Windows\Temporary Internet Files\Content.IE5\1GO6LEGC\MC900290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3520" y="3933056"/>
            <a:ext cx="4320480" cy="1936105"/>
          </a:xfrm>
          <a:prstGeom prst="rect">
            <a:avLst/>
          </a:prstGeom>
          <a:noFill/>
        </p:spPr>
      </p:pic>
      <p:sp>
        <p:nvSpPr>
          <p:cNvPr id="63" name="TextovéPole 62"/>
          <p:cNvSpPr txBox="1"/>
          <p:nvPr/>
        </p:nvSpPr>
        <p:spPr>
          <a:xfrm>
            <a:off x="611560" y="260648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Správné řešení. Která z písmen mají  dvě osy souměrnosti?</a:t>
            </a:r>
            <a:endParaRPr lang="cs-CZ" sz="2400" b="1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83568" y="5877272"/>
            <a:ext cx="2940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Osově souměrná písmena</a:t>
            </a:r>
            <a:endParaRPr lang="cs-CZ" sz="2000" b="1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5796136" y="5805264"/>
            <a:ext cx="3207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Osově nesouměrná písmena</a:t>
            </a:r>
            <a:endParaRPr lang="cs-CZ" sz="2000" b="1" dirty="0"/>
          </a:p>
        </p:txBody>
      </p:sp>
      <p:sp>
        <p:nvSpPr>
          <p:cNvPr id="68" name="Obdélník 67"/>
          <p:cNvSpPr/>
          <p:nvPr/>
        </p:nvSpPr>
        <p:spPr>
          <a:xfrm>
            <a:off x="2051720" y="465313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V</a:t>
            </a:r>
            <a:endParaRPr lang="cs-CZ" sz="4000" dirty="0"/>
          </a:p>
        </p:txBody>
      </p:sp>
      <p:sp>
        <p:nvSpPr>
          <p:cNvPr id="69" name="Obdélník 68"/>
          <p:cNvSpPr/>
          <p:nvPr/>
        </p:nvSpPr>
        <p:spPr>
          <a:xfrm>
            <a:off x="3059832" y="465313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70" name="Obdélník 69"/>
          <p:cNvSpPr/>
          <p:nvPr/>
        </p:nvSpPr>
        <p:spPr>
          <a:xfrm>
            <a:off x="3491880" y="393305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E</a:t>
            </a:r>
            <a:endParaRPr lang="cs-CZ" sz="4000" dirty="0"/>
          </a:p>
        </p:txBody>
      </p:sp>
      <p:sp>
        <p:nvSpPr>
          <p:cNvPr id="71" name="Obdélník 70"/>
          <p:cNvSpPr/>
          <p:nvPr/>
        </p:nvSpPr>
        <p:spPr>
          <a:xfrm>
            <a:off x="3131840" y="321297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M</a:t>
            </a:r>
            <a:endParaRPr lang="cs-CZ" sz="4000" dirty="0"/>
          </a:p>
        </p:txBody>
      </p:sp>
      <p:sp>
        <p:nvSpPr>
          <p:cNvPr id="72" name="Obdélník 71"/>
          <p:cNvSpPr/>
          <p:nvPr/>
        </p:nvSpPr>
        <p:spPr>
          <a:xfrm>
            <a:off x="1115616" y="465313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U</a:t>
            </a:r>
            <a:endParaRPr lang="cs-CZ" sz="4000" dirty="0"/>
          </a:p>
        </p:txBody>
      </p:sp>
      <p:sp>
        <p:nvSpPr>
          <p:cNvPr id="73" name="Obdélník 72"/>
          <p:cNvSpPr/>
          <p:nvPr/>
        </p:nvSpPr>
        <p:spPr>
          <a:xfrm>
            <a:off x="1691680" y="2420888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W</a:t>
            </a:r>
            <a:endParaRPr lang="cs-CZ" sz="4000" dirty="0"/>
          </a:p>
        </p:txBody>
      </p:sp>
      <p:sp>
        <p:nvSpPr>
          <p:cNvPr id="74" name="Obdélník 73"/>
          <p:cNvSpPr/>
          <p:nvPr/>
        </p:nvSpPr>
        <p:spPr>
          <a:xfrm>
            <a:off x="1835696" y="393305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D</a:t>
            </a:r>
            <a:endParaRPr lang="cs-CZ" sz="4000" dirty="0"/>
          </a:p>
        </p:txBody>
      </p:sp>
      <p:sp>
        <p:nvSpPr>
          <p:cNvPr id="75" name="Obdélník 74"/>
          <p:cNvSpPr/>
          <p:nvPr/>
        </p:nvSpPr>
        <p:spPr>
          <a:xfrm>
            <a:off x="6012160" y="450912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76" name="Obdélník 75"/>
          <p:cNvSpPr/>
          <p:nvPr/>
        </p:nvSpPr>
        <p:spPr>
          <a:xfrm>
            <a:off x="2339752" y="321297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77" name="Obdélník 76"/>
          <p:cNvSpPr/>
          <p:nvPr/>
        </p:nvSpPr>
        <p:spPr>
          <a:xfrm>
            <a:off x="1475656" y="321297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T</a:t>
            </a:r>
            <a:endParaRPr lang="cs-CZ" sz="4000" dirty="0"/>
          </a:p>
        </p:txBody>
      </p:sp>
      <p:sp>
        <p:nvSpPr>
          <p:cNvPr id="78" name="Obdélník 77"/>
          <p:cNvSpPr/>
          <p:nvPr/>
        </p:nvSpPr>
        <p:spPr>
          <a:xfrm>
            <a:off x="971600" y="393305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82" name="Obdélník 81"/>
          <p:cNvSpPr/>
          <p:nvPr/>
        </p:nvSpPr>
        <p:spPr>
          <a:xfrm>
            <a:off x="8244408" y="378904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S</a:t>
            </a:r>
          </a:p>
        </p:txBody>
      </p:sp>
      <p:sp>
        <p:nvSpPr>
          <p:cNvPr id="83" name="Obdélník 82"/>
          <p:cNvSpPr/>
          <p:nvPr/>
        </p:nvSpPr>
        <p:spPr>
          <a:xfrm>
            <a:off x="2627784" y="3933056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H</a:t>
            </a:r>
            <a:endParaRPr lang="cs-CZ" sz="4000" dirty="0"/>
          </a:p>
        </p:txBody>
      </p:sp>
      <p:sp>
        <p:nvSpPr>
          <p:cNvPr id="85" name="Obdélník 84"/>
          <p:cNvSpPr/>
          <p:nvPr/>
        </p:nvSpPr>
        <p:spPr>
          <a:xfrm>
            <a:off x="7668344" y="306896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L</a:t>
            </a:r>
          </a:p>
        </p:txBody>
      </p:sp>
      <p:sp>
        <p:nvSpPr>
          <p:cNvPr id="86" name="Obdélník 85"/>
          <p:cNvSpPr/>
          <p:nvPr/>
        </p:nvSpPr>
        <p:spPr>
          <a:xfrm>
            <a:off x="7308304" y="378904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P</a:t>
            </a:r>
          </a:p>
        </p:txBody>
      </p:sp>
      <p:sp>
        <p:nvSpPr>
          <p:cNvPr id="87" name="Obdélník 86"/>
          <p:cNvSpPr/>
          <p:nvPr/>
        </p:nvSpPr>
        <p:spPr>
          <a:xfrm>
            <a:off x="7812360" y="450912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J</a:t>
            </a:r>
          </a:p>
        </p:txBody>
      </p:sp>
      <p:sp>
        <p:nvSpPr>
          <p:cNvPr id="88" name="Obdélník 87"/>
          <p:cNvSpPr/>
          <p:nvPr/>
        </p:nvSpPr>
        <p:spPr>
          <a:xfrm>
            <a:off x="6372200" y="378904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R</a:t>
            </a:r>
            <a:endParaRPr lang="cs-CZ" sz="4000" dirty="0"/>
          </a:p>
        </p:txBody>
      </p:sp>
      <p:sp>
        <p:nvSpPr>
          <p:cNvPr id="89" name="Obdélník 88"/>
          <p:cNvSpPr/>
          <p:nvPr/>
        </p:nvSpPr>
        <p:spPr>
          <a:xfrm>
            <a:off x="6876256" y="450912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Q</a:t>
            </a:r>
            <a:endParaRPr lang="cs-CZ" sz="4000" dirty="0"/>
          </a:p>
        </p:txBody>
      </p:sp>
      <p:sp>
        <p:nvSpPr>
          <p:cNvPr id="90" name="Obdélník 89"/>
          <p:cNvSpPr/>
          <p:nvPr/>
        </p:nvSpPr>
        <p:spPr>
          <a:xfrm>
            <a:off x="2699792" y="2420888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Y</a:t>
            </a:r>
            <a:endParaRPr lang="cs-CZ" sz="4000" dirty="0"/>
          </a:p>
        </p:txBody>
      </p:sp>
      <p:sp>
        <p:nvSpPr>
          <p:cNvPr id="91" name="Obdélník 90"/>
          <p:cNvSpPr/>
          <p:nvPr/>
        </p:nvSpPr>
        <p:spPr>
          <a:xfrm>
            <a:off x="6588224" y="306896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/>
              <a:t>Z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5225" y="692696"/>
            <a:ext cx="1628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TextovéPole 30"/>
          <p:cNvSpPr txBox="1"/>
          <p:nvPr/>
        </p:nvSpPr>
        <p:spPr>
          <a:xfrm>
            <a:off x="3347864" y="1556792"/>
            <a:ext cx="8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I,H,O</a:t>
            </a:r>
            <a:endParaRPr lang="cs-CZ" sz="2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764704"/>
            <a:ext cx="13620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67744" y="1772816"/>
          <a:ext cx="4404008" cy="4171188"/>
        </p:xfrm>
        <a:graphic>
          <a:graphicData uri="http://schemas.openxmlformats.org/drawingml/2006/table">
            <a:tbl>
              <a:tblPr/>
              <a:tblGrid>
                <a:gridCol w="274892"/>
                <a:gridCol w="274892"/>
                <a:gridCol w="274892"/>
                <a:gridCol w="274892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</a:tblGrid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7624" y="908720"/>
            <a:ext cx="71733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Dokresli osově souměrný vzor na ubruse.</a:t>
            </a:r>
            <a:endParaRPr lang="cs-CZ" sz="32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67744" y="1772816"/>
          <a:ext cx="4404008" cy="4171188"/>
        </p:xfrm>
        <a:graphic>
          <a:graphicData uri="http://schemas.openxmlformats.org/drawingml/2006/table">
            <a:tbl>
              <a:tblPr/>
              <a:tblGrid>
                <a:gridCol w="274892"/>
                <a:gridCol w="274892"/>
                <a:gridCol w="274892"/>
                <a:gridCol w="274892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75370"/>
                <a:gridCol w="238526"/>
                <a:gridCol w="312214"/>
                <a:gridCol w="275370"/>
              </a:tblGrid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 smtClean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902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7624" y="908720"/>
            <a:ext cx="1761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Kontrola:</a:t>
            </a:r>
            <a:endParaRPr lang="cs-CZ" sz="32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051718" y="1378458"/>
          <a:ext cx="5112564" cy="4556760"/>
        </p:xfrm>
        <a:graphic>
          <a:graphicData uri="http://schemas.openxmlformats.org/drawingml/2006/table">
            <a:tbl>
              <a:tblPr/>
              <a:tblGrid>
                <a:gridCol w="319119"/>
                <a:gridCol w="319119"/>
                <a:gridCol w="319119"/>
                <a:gridCol w="319119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</a:tblGrid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619672" y="404664"/>
            <a:ext cx="6062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Dokresli obrázek tak, aby byl osově souměrný.</a:t>
            </a:r>
            <a:endParaRPr lang="cs-CZ" sz="2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051718" y="1378458"/>
          <a:ext cx="5112564" cy="4556760"/>
        </p:xfrm>
        <a:graphic>
          <a:graphicData uri="http://schemas.openxmlformats.org/drawingml/2006/table">
            <a:tbl>
              <a:tblPr/>
              <a:tblGrid>
                <a:gridCol w="319119"/>
                <a:gridCol w="319119"/>
                <a:gridCol w="319119"/>
                <a:gridCol w="319119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  <a:gridCol w="319674"/>
              </a:tblGrid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04" marR="55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619672" y="404664"/>
            <a:ext cx="1365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Kontrola:</a:t>
            </a:r>
            <a:endParaRPr lang="cs-CZ" sz="24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25152" y="-5788024"/>
            <a:ext cx="10369152" cy="131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203848" y="2060848"/>
            <a:ext cx="113977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3429000"/>
            <a:ext cx="10081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4797152"/>
            <a:ext cx="118762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2996952"/>
            <a:ext cx="10801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149080"/>
            <a:ext cx="99384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2492896"/>
            <a:ext cx="10801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-828600" y="4797152"/>
            <a:ext cx="115212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16216" y="4221088"/>
            <a:ext cx="1252736" cy="115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83968" y="2564904"/>
            <a:ext cx="11765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TextovéPole 31"/>
          <p:cNvSpPr txBox="1"/>
          <p:nvPr/>
        </p:nvSpPr>
        <p:spPr>
          <a:xfrm>
            <a:off x="539552" y="5445224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 cestě k babičce jsme viděli hodně dopravních značek. Umíš je roztřídit  na osově souměrné a nesouměrné? Správné řešení najdeš na dalším snímku.</a:t>
            </a:r>
            <a:endParaRPr lang="cs-CZ" sz="2000" b="1" dirty="0"/>
          </a:p>
        </p:txBody>
      </p:sp>
      <p:sp>
        <p:nvSpPr>
          <p:cNvPr id="33" name="Šipka dolů 32"/>
          <p:cNvSpPr/>
          <p:nvPr/>
        </p:nvSpPr>
        <p:spPr>
          <a:xfrm>
            <a:off x="395536" y="1196752"/>
            <a:ext cx="648072" cy="2592288"/>
          </a:xfrm>
          <a:prstGeom prst="downArrow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SOUMĚRNÉ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Šipka dolů 35"/>
          <p:cNvSpPr/>
          <p:nvPr/>
        </p:nvSpPr>
        <p:spPr>
          <a:xfrm>
            <a:off x="6660232" y="620688"/>
            <a:ext cx="648072" cy="3240360"/>
          </a:xfrm>
          <a:prstGeom prst="downArrow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NESOUMĚRNÉ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25152" y="-5355976"/>
            <a:ext cx="10369152" cy="131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603832">
            <a:off x="2411760" y="2204864"/>
            <a:ext cx="113977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4221088"/>
            <a:ext cx="10081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972616" y="4941168"/>
            <a:ext cx="118762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2708920"/>
            <a:ext cx="10801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717032"/>
            <a:ext cx="993849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3717032"/>
            <a:ext cx="10801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4581128"/>
            <a:ext cx="115212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96336" y="5229200"/>
            <a:ext cx="1252736" cy="115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2924944"/>
            <a:ext cx="11765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Šipka doleva 15"/>
          <p:cNvSpPr/>
          <p:nvPr/>
        </p:nvSpPr>
        <p:spPr>
          <a:xfrm>
            <a:off x="1619672" y="4653136"/>
            <a:ext cx="2232248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SOUMĚRNÉ</a:t>
            </a:r>
            <a:endParaRPr lang="cs-CZ" sz="2000" b="1" dirty="0"/>
          </a:p>
        </p:txBody>
      </p:sp>
      <p:sp>
        <p:nvSpPr>
          <p:cNvPr id="17" name="Šipka doprava 16"/>
          <p:cNvSpPr/>
          <p:nvPr/>
        </p:nvSpPr>
        <p:spPr>
          <a:xfrm>
            <a:off x="4139952" y="5013176"/>
            <a:ext cx="2448272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NESOUMĚRNÉ</a:t>
            </a:r>
            <a:endParaRPr lang="cs-CZ" sz="2000" b="1" dirty="0"/>
          </a:p>
        </p:txBody>
      </p:sp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204864"/>
            <a:ext cx="482453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2" indent="-342900"/>
            <a:r>
              <a:rPr lang="cs-CZ" sz="2000" dirty="0" smtClean="0"/>
              <a:t>Zdroje: </a:t>
            </a:r>
          </a:p>
          <a:p>
            <a:pPr marL="342900" lvl="2" indent="-342900"/>
            <a:r>
              <a:rPr lang="cs-CZ" sz="2000" dirty="0" smtClean="0"/>
              <a:t>Ilustrace</a:t>
            </a: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www.office.</a:t>
            </a:r>
            <a:r>
              <a:rPr lang="cs-CZ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microsoft.com</a:t>
            </a:r>
            <a:endParaRPr lang="cs-CZ" sz="2000" dirty="0" smtClean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404</Words>
  <Application>Microsoft Office PowerPoint</Application>
  <PresentationFormat>Předvádění na obrazovce (4:3)</PresentationFormat>
  <Paragraphs>167</Paragraphs>
  <Slides>15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Emanuel</dc:creator>
  <cp:lastModifiedBy>Emanuel</cp:lastModifiedBy>
  <cp:revision>41</cp:revision>
  <dcterms:created xsi:type="dcterms:W3CDTF">2012-03-10T15:52:58Z</dcterms:created>
  <dcterms:modified xsi:type="dcterms:W3CDTF">2012-05-06T19:23:21Z</dcterms:modified>
</cp:coreProperties>
</file>