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8F54702-614B-49C4-8FD9-D77067F69AD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7A3DBAE-7A54-4E4E-9F2D-07D0755697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972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556275B-4082-4094-B71A-4921820CB11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1ADAF-D766-4CE6-A379-F5A876E89A73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31F49-31CC-4966-AE9F-62EA96E961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324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1FC52-72A4-4EB1-AF71-62A2443716B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AC765-0308-4CC2-9C86-63CD1DD2C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118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61855-D2CB-4648-8D29-4CB0F57C784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6C390-7825-41F7-8658-02EEA75A82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620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F9761-AA35-456D-9AD6-CAF39751B0C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E3886-AE11-4E0B-B213-EDF3D64614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654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F312E-9487-4544-89E4-A8A5099414B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D14D5-62C1-4FC4-A048-04A814A3F7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561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8C0AF-2C20-41BA-A019-7FBD4C9028B9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346F5-27CA-404E-B370-CB359D82C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050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3A274-F3AF-4095-9A11-9E7E11F506B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72B10-01A2-4070-B191-B51145EF8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72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9C3F6-6415-46B3-AF57-6E8818AC77FF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E50A0-3248-4FB1-83E6-3B9BAF592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319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E0B21-4807-4219-B05A-592CC9E4EF7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3E7CE-50D9-4E11-A3A6-E5511D9A9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331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988A3-CD1E-4AA7-8EA8-842C9A7A44C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0EBC6-CC8B-4CE9-B048-F442A0A771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973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E8AD4-F1D2-47EE-92FE-4A5B3365C1DD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01912-8A8D-4E12-9ADD-3E2E7582B9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8725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1ECD17-6DD2-427B-BF6B-961FA8A1B38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CA6379-AB7D-420B-9262-10EDA9E34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482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CAA4B25-B14F-49FC-9380-5812A251331A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99AD54E-F300-4B64-8549-E23CF74E99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.png"/><Relationship Id="rId5" Type="http://schemas.openxmlformats.org/officeDocument/2006/relationships/oleObject" Target="../embeddings/oleObject1.bin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7"/>
          <p:cNvSpPr>
            <a:spLocks noChangeArrowheads="1"/>
          </p:cNvSpPr>
          <p:nvPr/>
        </p:nvSpPr>
        <p:spPr bwMode="auto">
          <a:xfrm>
            <a:off x="2343369" y="2420938"/>
            <a:ext cx="445884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VY_32_INOVACE_05_SLOVNI DRUHY_19</a:t>
            </a:r>
            <a:endParaRPr lang="cs-CZ" sz="2000" b="1" dirty="0">
              <a:solidFill>
                <a:srgbClr val="FE2710"/>
              </a:solidFill>
              <a:latin typeface="Calibri" pitchFamily="34" charset="0"/>
            </a:endParaRPr>
          </a:p>
        </p:txBody>
      </p:sp>
      <p:sp>
        <p:nvSpPr>
          <p:cNvPr id="14340" name="Nadpis 1"/>
          <p:cNvSpPr>
            <a:spLocks noGrp="1"/>
          </p:cNvSpPr>
          <p:nvPr>
            <p:ph type="ctrTitle"/>
          </p:nvPr>
        </p:nvSpPr>
        <p:spPr>
          <a:xfrm>
            <a:off x="684213" y="1125538"/>
            <a:ext cx="7772400" cy="1082675"/>
          </a:xfrm>
        </p:spPr>
        <p:txBody>
          <a:bodyPr/>
          <a:lstStyle/>
          <a:p>
            <a:r>
              <a:rPr lang="cs-CZ" sz="3200" dirty="0" smtClean="0">
                <a:solidFill>
                  <a:srgbClr val="FE2710"/>
                </a:solidFill>
              </a:rPr>
              <a:t>Slovní druhy - neohebné</a:t>
            </a:r>
          </a:p>
        </p:txBody>
      </p:sp>
      <p:pic>
        <p:nvPicPr>
          <p:cNvPr id="1434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343" name="Object 7"/>
          <p:cNvGraphicFramePr>
            <a:graphicFrameLocks noChangeAspect="1"/>
          </p:cNvGraphicFramePr>
          <p:nvPr/>
        </p:nvGraphicFramePr>
        <p:xfrm>
          <a:off x="3779838" y="4292600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55" name="Rastrový obrázek" r:id="rId5" imgW="3000000" imgH="2980952" progId="Paint.Picture">
                  <p:embed/>
                </p:oleObj>
              </mc:Choice>
              <mc:Fallback>
                <p:oleObj name="Rastrový obrázek" r:id="rId5" imgW="3000000" imgH="2980952" progId="Paint.Picture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838" y="4292600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4" name="TextovéPole 2"/>
          <p:cNvSpPr txBox="1">
            <a:spLocks noChangeArrowheads="1"/>
          </p:cNvSpPr>
          <p:nvPr/>
        </p:nvSpPr>
        <p:spPr bwMode="auto">
          <a:xfrm>
            <a:off x="684213" y="3213100"/>
            <a:ext cx="7777162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1600" b="1" dirty="0">
                <a:latin typeface="Times New Roman" pitchFamily="18" charset="0"/>
              </a:rPr>
              <a:t>Název projektu:	OP VK 1.4 42937515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Číslo projektu:	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CZ.1.07/1.4.00/21.1253</a:t>
            </a:r>
          </a:p>
          <a:p>
            <a:r>
              <a:rPr lang="cs-CZ" sz="1600" b="1" dirty="0" smtClean="0">
                <a:solidFill>
                  <a:srgbClr val="000000"/>
                </a:solidFill>
                <a:latin typeface="Times New Roman" pitchFamily="18" charset="0"/>
              </a:rPr>
              <a:t>Název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Inovace a zkvalitnění výuky prostřednictvím ICT</a:t>
            </a: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Název školy:	</a:t>
            </a:r>
            <a:r>
              <a:rPr lang="cs-CZ" sz="1600" b="1" dirty="0">
                <a:latin typeface="Times New Roman" pitchFamily="18" charset="0"/>
              </a:rPr>
              <a:t>Základní škola Dašice, okres Pardubice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547" name="Group 163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477207703"/>
              </p:ext>
            </p:extLst>
          </p:nvPr>
        </p:nvGraphicFramePr>
        <p:xfrm>
          <a:off x="457200" y="274638"/>
          <a:ext cx="8362950" cy="6039495"/>
        </p:xfrm>
        <a:graphic>
          <a:graphicData uri="http://schemas.openxmlformats.org/drawingml/2006/table">
            <a:tbl>
              <a:tblPr/>
              <a:tblGrid>
                <a:gridCol w="2459038"/>
                <a:gridCol w="803275"/>
                <a:gridCol w="1068387"/>
                <a:gridCol w="1871663"/>
                <a:gridCol w="2160587"/>
              </a:tblGrid>
              <a:tr h="355600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výstupu: Mgr. Kovářová Martina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výstupu: 10.6.2011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5600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  ČJ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Slovní druhy v 5. ročníku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da: 5.B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642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celkový počet podpořených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chlapců: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d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vek: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 se spec. vzděl. potřebami: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22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16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2340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výstupu: prezentace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48013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 výstupu: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učiva.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Příslovce: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Příslovce určují </a:t>
            </a:r>
            <a:r>
              <a:rPr lang="cs-CZ" u="sng" dirty="0" smtClean="0"/>
              <a:t>okolnosti děje </a:t>
            </a:r>
            <a:r>
              <a:rPr lang="cs-CZ" dirty="0" smtClean="0"/>
              <a:t>nebo </a:t>
            </a:r>
            <a:r>
              <a:rPr lang="cs-CZ" u="sng" dirty="0" smtClean="0"/>
              <a:t>vlastnosti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</a:rPr>
              <a:t>DRUHY:</a:t>
            </a:r>
            <a:r>
              <a:rPr lang="cs-CZ" dirty="0" smtClean="0"/>
              <a:t> </a:t>
            </a:r>
            <a:r>
              <a:rPr lang="cs-CZ" sz="2800" b="1" dirty="0" smtClean="0">
                <a:solidFill>
                  <a:srgbClr val="0070C0"/>
                </a:solidFill>
              </a:rPr>
              <a:t>místa     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dirty="0" smtClean="0"/>
              <a:t>(ptáme se: </a:t>
            </a:r>
            <a:r>
              <a:rPr lang="cs-CZ" sz="2400" b="1" dirty="0" smtClean="0"/>
              <a:t>kde?, kam?, kudy?, odkud?)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např. nahoru, tudy, tam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</a:t>
            </a:r>
            <a:r>
              <a:rPr lang="cs-CZ" sz="2800" b="1" dirty="0" smtClean="0">
                <a:solidFill>
                  <a:srgbClr val="0070C0"/>
                </a:solidFill>
              </a:rPr>
              <a:t>času        </a:t>
            </a:r>
            <a:r>
              <a:rPr lang="cs-CZ" sz="2400" dirty="0" smtClean="0"/>
              <a:t>( </a:t>
            </a:r>
            <a:r>
              <a:rPr lang="cs-CZ" sz="2400" b="1" dirty="0" smtClean="0"/>
              <a:t>kdy?, odkdy?, dokdy?, jak dlouho?,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             jak často?</a:t>
            </a:r>
            <a:r>
              <a:rPr lang="cs-CZ" sz="2400" dirty="0" smtClean="0"/>
              <a:t>)  např. dlouho, včera, občas, stále, teď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</a:t>
            </a:r>
            <a:r>
              <a:rPr lang="cs-CZ" sz="2800" b="1" dirty="0" smtClean="0">
                <a:solidFill>
                  <a:srgbClr val="0070C0"/>
                </a:solidFill>
              </a:rPr>
              <a:t>způsobu</a:t>
            </a:r>
            <a:r>
              <a:rPr lang="cs-CZ" sz="2400" dirty="0" smtClean="0"/>
              <a:t> ( </a:t>
            </a:r>
            <a:r>
              <a:rPr lang="cs-CZ" sz="2400" b="1" dirty="0" smtClean="0"/>
              <a:t>Jak?</a:t>
            </a:r>
            <a:r>
              <a:rPr lang="cs-CZ" sz="2400" dirty="0" smtClean="0"/>
              <a:t>) např. pěkně, zvesela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</a:t>
            </a:r>
            <a:r>
              <a:rPr lang="cs-CZ" sz="2800" b="1" dirty="0" smtClean="0">
                <a:solidFill>
                  <a:srgbClr val="0070C0"/>
                </a:solidFill>
              </a:rPr>
              <a:t>míry</a:t>
            </a:r>
            <a:r>
              <a:rPr lang="cs-CZ" sz="2800" dirty="0" smtClean="0"/>
              <a:t> </a:t>
            </a:r>
            <a:r>
              <a:rPr lang="cs-CZ" sz="2400" dirty="0" smtClean="0"/>
              <a:t>( </a:t>
            </a:r>
            <a:r>
              <a:rPr lang="cs-CZ" sz="2400" b="1" dirty="0" smtClean="0"/>
              <a:t>jak moc</a:t>
            </a:r>
            <a:r>
              <a:rPr lang="cs-CZ" sz="2400" dirty="0" smtClean="0"/>
              <a:t>?) např. málo, moc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</a:t>
            </a:r>
            <a:r>
              <a:rPr lang="cs-CZ" sz="2800" b="1" dirty="0" smtClean="0">
                <a:solidFill>
                  <a:srgbClr val="0070C0"/>
                </a:solidFill>
              </a:rPr>
              <a:t>příčiny</a:t>
            </a:r>
            <a:r>
              <a:rPr lang="cs-CZ" sz="2800" dirty="0" smtClean="0"/>
              <a:t> </a:t>
            </a:r>
            <a:r>
              <a:rPr lang="cs-CZ" sz="2400" dirty="0" smtClean="0"/>
              <a:t>( </a:t>
            </a:r>
            <a:r>
              <a:rPr lang="cs-CZ" sz="2400" b="1" dirty="0" smtClean="0"/>
              <a:t>proč?</a:t>
            </a:r>
            <a:r>
              <a:rPr lang="cs-CZ" sz="2400" dirty="0" smtClean="0"/>
              <a:t>) např. proto, schválně</a:t>
            </a:r>
            <a:endParaRPr lang="cs-CZ" sz="2400" dirty="0"/>
          </a:p>
        </p:txBody>
      </p:sp>
      <p:sp>
        <p:nvSpPr>
          <p:cNvPr id="5" name="Slunce 4"/>
          <p:cNvSpPr/>
          <p:nvPr/>
        </p:nvSpPr>
        <p:spPr>
          <a:xfrm>
            <a:off x="6945890" y="4725144"/>
            <a:ext cx="1944216" cy="182172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509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Předložky: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7030A0"/>
                </a:solidFill>
              </a:rPr>
              <a:t>Mají význam až ve spojení s:</a:t>
            </a:r>
          </a:p>
          <a:p>
            <a:pPr marL="0" indent="0">
              <a:buNone/>
            </a:pPr>
            <a:endParaRPr lang="cs-CZ" sz="2800" u="sng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</a:t>
            </a:r>
            <a:r>
              <a:rPr lang="cs-CZ" sz="2800" b="1" dirty="0" smtClean="0">
                <a:solidFill>
                  <a:srgbClr val="00B0F0"/>
                </a:solidFill>
              </a:rPr>
              <a:t>podstatným jménem </a:t>
            </a:r>
            <a:r>
              <a:rPr lang="cs-CZ" sz="2800" dirty="0" smtClean="0"/>
              <a:t>(</a:t>
            </a:r>
            <a:r>
              <a:rPr lang="cs-CZ" sz="2800" b="1" dirty="0" smtClean="0"/>
              <a:t>před </a:t>
            </a:r>
            <a:r>
              <a:rPr lang="cs-CZ" sz="2800" dirty="0" smtClean="0"/>
              <a:t>oknem, </a:t>
            </a:r>
            <a:r>
              <a:rPr lang="cs-CZ" sz="2800" b="1" dirty="0" smtClean="0"/>
              <a:t>za </a:t>
            </a:r>
            <a:r>
              <a:rPr lang="cs-CZ" sz="2800" dirty="0" smtClean="0"/>
              <a:t>dveřmi)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</a:t>
            </a:r>
            <a:r>
              <a:rPr lang="cs-CZ" sz="2800" b="1" dirty="0" smtClean="0">
                <a:solidFill>
                  <a:srgbClr val="00B0F0"/>
                </a:solidFill>
              </a:rPr>
              <a:t>přídavným jménem </a:t>
            </a:r>
            <a:r>
              <a:rPr lang="cs-CZ" sz="2800" dirty="0" smtClean="0"/>
              <a:t>(</a:t>
            </a:r>
            <a:r>
              <a:rPr lang="cs-CZ" sz="2800" b="1" dirty="0" smtClean="0"/>
              <a:t>bez</a:t>
            </a:r>
            <a:r>
              <a:rPr lang="cs-CZ" sz="2800" dirty="0" smtClean="0"/>
              <a:t> nemocné dívky)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</a:t>
            </a:r>
            <a:r>
              <a:rPr lang="cs-CZ" sz="2800" b="1" dirty="0" smtClean="0">
                <a:solidFill>
                  <a:srgbClr val="00B0F0"/>
                </a:solidFill>
              </a:rPr>
              <a:t>zájmenem</a:t>
            </a:r>
            <a:r>
              <a:rPr lang="cs-CZ" sz="2800" dirty="0" smtClean="0"/>
              <a:t> ( </a:t>
            </a:r>
            <a:r>
              <a:rPr lang="cs-CZ" sz="2800" b="1" dirty="0" smtClean="0"/>
              <a:t>s</a:t>
            </a:r>
            <a:r>
              <a:rPr lang="cs-CZ" sz="2800" dirty="0" smtClean="0"/>
              <a:t> tebou, </a:t>
            </a:r>
            <a:r>
              <a:rPr lang="cs-CZ" sz="2800" b="1" dirty="0" smtClean="0"/>
              <a:t>bez</a:t>
            </a:r>
            <a:r>
              <a:rPr lang="cs-CZ" sz="2800" dirty="0" smtClean="0"/>
              <a:t> ní)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</a:t>
            </a:r>
            <a:r>
              <a:rPr lang="cs-CZ" sz="2800" b="1" dirty="0" smtClean="0">
                <a:solidFill>
                  <a:srgbClr val="00B0F0"/>
                </a:solidFill>
              </a:rPr>
              <a:t>číslovkou </a:t>
            </a:r>
            <a:r>
              <a:rPr lang="cs-CZ" sz="2800" dirty="0" smtClean="0"/>
              <a:t>( </a:t>
            </a:r>
            <a:r>
              <a:rPr lang="cs-CZ" sz="2800" b="1" dirty="0" smtClean="0"/>
              <a:t>do</a:t>
            </a:r>
            <a:r>
              <a:rPr lang="cs-CZ" sz="2800" dirty="0" smtClean="0"/>
              <a:t> pěti, </a:t>
            </a:r>
            <a:r>
              <a:rPr lang="cs-CZ" sz="2800" b="1" dirty="0" smtClean="0"/>
              <a:t>po </a:t>
            </a:r>
            <a:r>
              <a:rPr lang="cs-CZ" sz="2800" dirty="0" smtClean="0"/>
              <a:t>osmé)</a:t>
            </a:r>
          </a:p>
          <a:p>
            <a:pPr marL="0" indent="0">
              <a:buNone/>
            </a:pPr>
            <a:r>
              <a:rPr lang="cs-CZ" sz="2800" b="1" u="sng" dirty="0" smtClean="0">
                <a:solidFill>
                  <a:srgbClr val="7030A0"/>
                </a:solidFill>
              </a:rPr>
              <a:t>Druhy předložek</a:t>
            </a:r>
            <a:r>
              <a:rPr lang="cs-CZ" sz="2800" dirty="0" smtClean="0"/>
              <a:t>:   </a:t>
            </a:r>
            <a:r>
              <a:rPr lang="cs-CZ" sz="2800" b="1" dirty="0" smtClean="0">
                <a:solidFill>
                  <a:srgbClr val="0070C0"/>
                </a:solidFill>
              </a:rPr>
              <a:t>neslabičné</a:t>
            </a:r>
            <a:r>
              <a:rPr lang="cs-CZ" sz="2800" dirty="0" smtClean="0"/>
              <a:t> (u, k, o, v)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</a:t>
            </a:r>
            <a:r>
              <a:rPr lang="cs-CZ" sz="2800" b="1" dirty="0" smtClean="0">
                <a:solidFill>
                  <a:srgbClr val="0070C0"/>
                </a:solidFill>
              </a:rPr>
              <a:t>jednoslabičné</a:t>
            </a:r>
            <a:r>
              <a:rPr lang="cs-CZ" sz="2800" dirty="0" smtClean="0"/>
              <a:t> ( do, na, za)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</a:t>
            </a:r>
            <a:r>
              <a:rPr lang="cs-CZ" sz="2800" b="1" dirty="0" smtClean="0">
                <a:solidFill>
                  <a:srgbClr val="0070C0"/>
                </a:solidFill>
              </a:rPr>
              <a:t>dvouslabičné</a:t>
            </a:r>
            <a:r>
              <a:rPr lang="cs-CZ" sz="2800" dirty="0" smtClean="0"/>
              <a:t> ( kolem, během, proto)</a:t>
            </a:r>
            <a:endParaRPr lang="cs-CZ" sz="2800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1691680" y="2060848"/>
            <a:ext cx="144016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259632" y="2060848"/>
            <a:ext cx="432048" cy="1872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043608" y="2060848"/>
            <a:ext cx="612068" cy="24482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475656" y="2060848"/>
            <a:ext cx="288032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059832" y="4941168"/>
            <a:ext cx="1440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2915816" y="5085184"/>
            <a:ext cx="21602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2771800" y="5157192"/>
            <a:ext cx="28803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483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C00000"/>
                </a:solidFill>
              </a:rPr>
              <a:t>Předložky ve spojení s jiným slovem vyjadřují: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23528" y="1043991"/>
            <a:ext cx="2307804" cy="105841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m</a:t>
            </a:r>
            <a:r>
              <a:rPr lang="cs-CZ" sz="2000" b="1" dirty="0" smtClean="0">
                <a:solidFill>
                  <a:schemeClr val="tx1"/>
                </a:solidFill>
              </a:rPr>
              <a:t>ísto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(na talíři)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586041" y="2102407"/>
            <a:ext cx="2338553" cy="115212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č</a:t>
            </a:r>
            <a:r>
              <a:rPr lang="cs-CZ" sz="2000" b="1" dirty="0" smtClean="0">
                <a:solidFill>
                  <a:schemeClr val="tx1"/>
                </a:solidFill>
              </a:rPr>
              <a:t>as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(do poledne)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193396" y="3113384"/>
            <a:ext cx="2282552" cy="11521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z</a:t>
            </a:r>
            <a:r>
              <a:rPr lang="cs-CZ" sz="2000" b="1" dirty="0" smtClean="0">
                <a:solidFill>
                  <a:schemeClr val="tx1"/>
                </a:solidFill>
              </a:rPr>
              <a:t>působ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(bez pláče)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372200" y="5301208"/>
            <a:ext cx="2448272" cy="115557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p</a:t>
            </a:r>
            <a:r>
              <a:rPr lang="cs-CZ" sz="2000" b="1" dirty="0" smtClean="0">
                <a:solidFill>
                  <a:schemeClr val="tx1"/>
                </a:solidFill>
              </a:rPr>
              <a:t>říčinu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(pro nemoc)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716016" y="4265512"/>
            <a:ext cx="2210544" cy="1202432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m</a:t>
            </a:r>
            <a:r>
              <a:rPr lang="cs-CZ" sz="2000" b="1" dirty="0" smtClean="0">
                <a:solidFill>
                  <a:schemeClr val="tx1"/>
                </a:solidFill>
              </a:rPr>
              <a:t>íru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(o kousek)</a:t>
            </a:r>
            <a:endParaRPr lang="cs-CZ" sz="2000" dirty="0">
              <a:solidFill>
                <a:schemeClr val="tx1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2631332" y="836712"/>
            <a:ext cx="186866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3491880" y="836712"/>
            <a:ext cx="1224136" cy="12656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4644008" y="836712"/>
            <a:ext cx="288032" cy="22766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5220072" y="836712"/>
            <a:ext cx="792088" cy="34288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5475948" y="836712"/>
            <a:ext cx="2336412" cy="44644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8458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Spojky: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u="sng" dirty="0" smtClean="0"/>
          </a:p>
          <a:p>
            <a:r>
              <a:rPr lang="cs-CZ" u="sng" dirty="0" smtClean="0"/>
              <a:t>Spojují</a:t>
            </a:r>
            <a:r>
              <a:rPr lang="cs-CZ" dirty="0" smtClean="0"/>
              <a:t> věty i větné členy.</a:t>
            </a:r>
          </a:p>
          <a:p>
            <a:r>
              <a:rPr lang="cs-CZ" dirty="0" smtClean="0"/>
              <a:t>Před spojkami </a:t>
            </a:r>
            <a:r>
              <a:rPr lang="cs-CZ" u="sng" dirty="0" smtClean="0"/>
              <a:t>píšeme čárku</a:t>
            </a:r>
            <a:r>
              <a:rPr lang="cs-CZ" dirty="0" smtClean="0"/>
              <a:t>. Jen před spojkami </a:t>
            </a:r>
            <a:r>
              <a:rPr lang="cs-CZ" b="1" dirty="0" smtClean="0"/>
              <a:t>a, i, ani, nebo </a:t>
            </a:r>
            <a:r>
              <a:rPr lang="cs-CZ" dirty="0" smtClean="0"/>
              <a:t>se většinou čárka </a:t>
            </a:r>
            <a:r>
              <a:rPr lang="cs-CZ" u="sng" dirty="0" smtClean="0"/>
              <a:t>nepíše!</a:t>
            </a:r>
          </a:p>
          <a:p>
            <a:r>
              <a:rPr lang="cs-CZ" u="sng" dirty="0" smtClean="0"/>
              <a:t>Příklady spojek</a:t>
            </a:r>
            <a:r>
              <a:rPr lang="cs-CZ" dirty="0" smtClean="0"/>
              <a:t>: ale, však, buď, neboť, takže, když, ledaže, ač, jelikož.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9747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Částice,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rgbClr val="FF3300"/>
                </a:solidFill>
              </a:rPr>
              <a:t>citoslovce:</a:t>
            </a:r>
            <a:endParaRPr lang="cs-CZ" b="1" dirty="0">
              <a:solidFill>
                <a:srgbClr val="FF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r>
              <a:rPr lang="cs-CZ" sz="2800" b="1" u="sng" dirty="0" smtClean="0">
                <a:solidFill>
                  <a:srgbClr val="7030A0"/>
                </a:solidFill>
              </a:rPr>
              <a:t>Částice se většinou píší na začátku věty</a:t>
            </a:r>
            <a:r>
              <a:rPr lang="cs-CZ" sz="2800" dirty="0" smtClean="0"/>
              <a:t>: tázací, rozkazovací, přací nebo zvolací. Mohou vyznačovat určité citové zabarvení.</a:t>
            </a:r>
          </a:p>
          <a:p>
            <a:r>
              <a:rPr lang="cs-CZ" sz="2800" b="1" u="sng" dirty="0" smtClean="0">
                <a:solidFill>
                  <a:srgbClr val="7030A0"/>
                </a:solidFill>
              </a:rPr>
              <a:t>Příklady:</a:t>
            </a:r>
            <a:r>
              <a:rPr lang="cs-CZ" sz="2800" dirty="0" smtClean="0"/>
              <a:t> ano, ne</a:t>
            </a:r>
            <a:r>
              <a:rPr lang="cs-CZ" sz="2800" smtClean="0"/>
              <a:t>, ať, </a:t>
            </a:r>
            <a:r>
              <a:rPr lang="cs-CZ" sz="2800" dirty="0" smtClean="0"/>
              <a:t>kéž, nechť, což, pak, jen.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Kéž by byly prázdniny!</a:t>
            </a:r>
          </a:p>
          <a:p>
            <a:pPr marL="0" indent="0">
              <a:buNone/>
            </a:pPr>
            <a:r>
              <a:rPr lang="cs-CZ" sz="2800" dirty="0" smtClean="0"/>
              <a:t>                          Jen si to přečti.</a:t>
            </a:r>
          </a:p>
          <a:p>
            <a:pPr marL="0" indent="0">
              <a:buNone/>
            </a:pPr>
            <a:r>
              <a:rPr lang="cs-CZ" sz="2800" b="1" u="sng" dirty="0" smtClean="0">
                <a:solidFill>
                  <a:srgbClr val="FF3300"/>
                </a:solidFill>
              </a:rPr>
              <a:t>Citoslovce vyjadřují:</a:t>
            </a:r>
            <a:r>
              <a:rPr lang="cs-CZ" sz="2800" b="1" dirty="0" smtClean="0">
                <a:solidFill>
                  <a:srgbClr val="FF3300"/>
                </a:solidFill>
              </a:rPr>
              <a:t>               </a:t>
            </a:r>
            <a:r>
              <a:rPr lang="cs-CZ" sz="2800" dirty="0" smtClean="0">
                <a:solidFill>
                  <a:srgbClr val="FF3300"/>
                </a:solidFill>
              </a:rPr>
              <a:t>nálady, city </a:t>
            </a:r>
            <a:r>
              <a:rPr lang="cs-CZ" sz="2800" dirty="0" smtClean="0"/>
              <a:t>(fuj, ach)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3300"/>
                </a:solidFill>
              </a:rPr>
              <a:t> </a:t>
            </a:r>
            <a:r>
              <a:rPr lang="cs-CZ" sz="2800" dirty="0" smtClean="0">
                <a:solidFill>
                  <a:srgbClr val="FF3300"/>
                </a:solidFill>
              </a:rPr>
              <a:t>                                               vůli mluvčího </a:t>
            </a:r>
            <a:r>
              <a:rPr lang="cs-CZ" sz="2800" dirty="0" smtClean="0"/>
              <a:t>(haló, prr)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3300"/>
                </a:solidFill>
              </a:rPr>
              <a:t> </a:t>
            </a:r>
            <a:r>
              <a:rPr lang="cs-CZ" sz="2800" dirty="0" smtClean="0">
                <a:solidFill>
                  <a:srgbClr val="FF3300"/>
                </a:solidFill>
              </a:rPr>
              <a:t>                                             hlasy, zvuky </a:t>
            </a:r>
            <a:r>
              <a:rPr lang="cs-CZ" sz="2800" dirty="0" smtClean="0"/>
              <a:t>(bum, mňau, haf)</a:t>
            </a:r>
            <a:endParaRPr lang="cs-CZ" sz="28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635896" y="4725144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635896" y="4869160"/>
            <a:ext cx="79208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563888" y="4869160"/>
            <a:ext cx="648072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5190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z="3200" b="1" dirty="0" smtClean="0"/>
              <a:t>Vyber a doplň správné výrazy: ach, kéž, nechť, ať, fuj, haló)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_________  </a:t>
            </a:r>
            <a:r>
              <a:rPr lang="cs-CZ" dirty="0" smtClean="0"/>
              <a:t>to je mi smutno!</a:t>
            </a:r>
          </a:p>
          <a:p>
            <a:r>
              <a:rPr lang="cs-CZ" dirty="0" smtClean="0"/>
              <a:t>_________  by už byly prázdniny!</a:t>
            </a:r>
          </a:p>
          <a:p>
            <a:r>
              <a:rPr lang="cs-CZ" dirty="0" smtClean="0"/>
              <a:t>_________  se stane, co se má stát!</a:t>
            </a:r>
          </a:p>
          <a:p>
            <a:r>
              <a:rPr lang="cs-CZ" dirty="0" smtClean="0"/>
              <a:t>_________  svítí sluníčko!</a:t>
            </a:r>
          </a:p>
          <a:p>
            <a:r>
              <a:rPr lang="cs-CZ" dirty="0" smtClean="0"/>
              <a:t>_________  to je ošklivé!</a:t>
            </a:r>
          </a:p>
          <a:p>
            <a:r>
              <a:rPr lang="cs-CZ" dirty="0" smtClean="0"/>
              <a:t>_________  něco jste ztratil!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8199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461</Words>
  <Application>Microsoft Office PowerPoint</Application>
  <PresentationFormat>Předvádění na obrazovce (4:3)</PresentationFormat>
  <Paragraphs>73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Rastrový obrázek</vt:lpstr>
      <vt:lpstr>Slovní druhy - neohebné</vt:lpstr>
      <vt:lpstr>Prezentace aplikace PowerPoint</vt:lpstr>
      <vt:lpstr>Příslovce:</vt:lpstr>
      <vt:lpstr>Předložky:</vt:lpstr>
      <vt:lpstr>Prezentace aplikace PowerPoint</vt:lpstr>
      <vt:lpstr>Spojky:</vt:lpstr>
      <vt:lpstr>Částice, citoslovce:</vt:lpstr>
      <vt:lpstr>Vyber a doplň správné výrazy: ach, kéž, nechť, ať, fuj, haló)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pc-135M</dc:creator>
  <cp:lastModifiedBy>PCAdmin</cp:lastModifiedBy>
  <cp:revision>17</cp:revision>
  <dcterms:created xsi:type="dcterms:W3CDTF">2011-03-19T07:06:37Z</dcterms:created>
  <dcterms:modified xsi:type="dcterms:W3CDTF">2011-07-22T19:32:31Z</dcterms:modified>
</cp:coreProperties>
</file>