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7" r:id="rId3"/>
    <p:sldId id="258" r:id="rId4"/>
    <p:sldId id="257" r:id="rId5"/>
    <p:sldId id="264" r:id="rId6"/>
    <p:sldId id="269" r:id="rId7"/>
    <p:sldId id="265" r:id="rId8"/>
    <p:sldId id="266" r:id="rId9"/>
    <p:sldId id="270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1AB1C5A-58E7-40C7-AFA6-746D77B4721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C04151A-9268-43AC-A1AC-3C125B32E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cover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haltucny.estranky.cz/img/mid/4/prodavac-4.jpg" TargetMode="External"/><Relationship Id="rId13" Type="http://schemas.openxmlformats.org/officeDocument/2006/relationships/hyperlink" Target="http://s.topkontakt.cz/images/img_product/original/00334/00334266_foto__341b468526.gif" TargetMode="External"/><Relationship Id="rId18" Type="http://schemas.openxmlformats.org/officeDocument/2006/relationships/hyperlink" Target="http://www.vahyapokladny.cz/fotky12890/fotos/_vyr_15RM50ML.jpeg" TargetMode="External"/><Relationship Id="rId3" Type="http://schemas.openxmlformats.org/officeDocument/2006/relationships/hyperlink" Target="http://img.ihned.cz/attachment.php/20392755/aiuv3DF7JKNOkl6Wbcdfhpqrxz0TUw9V/08_PRODAVACKA_0181.jpg" TargetMode="External"/><Relationship Id="rId7" Type="http://schemas.openxmlformats.org/officeDocument/2006/relationships/hyperlink" Target="http://www.masomoravec.cz/wp-content/kram-0041.jpg" TargetMode="External"/><Relationship Id="rId12" Type="http://schemas.openxmlformats.org/officeDocument/2006/relationships/hyperlink" Target="http://nd05.jxs.cz/136/671/626ce390c1_78474328_o2.jpg" TargetMode="External"/><Relationship Id="rId17" Type="http://schemas.openxmlformats.org/officeDocument/2006/relationships/hyperlink" Target="http://www.quido.cz/mereni/vaha4.jpg" TargetMode="External"/><Relationship Id="rId2" Type="http://schemas.openxmlformats.org/officeDocument/2006/relationships/hyperlink" Target="http://www.occupationsguide.cz/cz/povol/povolani.aspx?Par=545.htm" TargetMode="External"/><Relationship Id="rId16" Type="http://schemas.openxmlformats.org/officeDocument/2006/relationships/hyperlink" Target="http://img.blesk.cz/img/1/normal480/1201219-img-jaroslava-breburdova-prodavac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info.cz/images/325/prodavacka.jpg" TargetMode="External"/><Relationship Id="rId11" Type="http://schemas.openxmlformats.org/officeDocument/2006/relationships/hyperlink" Target="http://www.liveportal.cz/images/articles/icon_845_1.jpg" TargetMode="External"/><Relationship Id="rId5" Type="http://schemas.openxmlformats.org/officeDocument/2006/relationships/hyperlink" Target="http://www.profimedia.cz/fotografie/prodavacka-stojici-u-pultu-se-syry-ve/profimedia-0070601166.jpg" TargetMode="External"/><Relationship Id="rId15" Type="http://schemas.openxmlformats.org/officeDocument/2006/relationships/hyperlink" Target="http://www.webchorvatsko.cz/wp-content/uploads/2011/08/dse.jpg" TargetMode="External"/><Relationship Id="rId10" Type="http://schemas.openxmlformats.org/officeDocument/2006/relationships/hyperlink" Target="http://www.fesaci.cz/images/history/1980.jpg" TargetMode="External"/><Relationship Id="rId4" Type="http://schemas.openxmlformats.org/officeDocument/2006/relationships/hyperlink" Target="http://old.pixmac.com/4/royalty-free-images-car-salesman-sitting-in-showroom-smiling-pixmac-66216057.jpg" TargetMode="External"/><Relationship Id="rId9" Type="http://schemas.openxmlformats.org/officeDocument/2006/relationships/hyperlink" Target="http://static.tvtropes.org/pmwiki/pub/images/bk_crowncardTheKing_en_01.png" TargetMode="External"/><Relationship Id="rId14" Type="http://schemas.openxmlformats.org/officeDocument/2006/relationships/hyperlink" Target="http://cs.wikipedia.org/wiki/Michal_Tu%C4%8D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4896544"/>
          </a:xfrm>
        </p:spPr>
        <p:txBody>
          <a:bodyPr/>
          <a:lstStyle/>
          <a:p>
            <a:r>
              <a:rPr lang="cs-CZ" sz="72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lgerian" pitchFamily="82" charset="0"/>
              </a:rPr>
              <a:t>Hudební výchova</a:t>
            </a:r>
            <a:r>
              <a:rPr lang="cs-CZ" sz="7200" smtClean="0"/>
              <a:t/>
            </a:r>
            <a:br>
              <a:rPr lang="cs-CZ" sz="7200" smtClean="0"/>
            </a:br>
            <a:r>
              <a:rPr lang="cs-CZ" sz="440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píseň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7200" b="1" u="sng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Prodavač</a:t>
            </a:r>
            <a:r>
              <a:rPr lang="cs-CZ" sz="4800" b="1" u="sng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4800" b="1" u="sng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sz="48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013176"/>
            <a:ext cx="7488832" cy="1219200"/>
          </a:xfrm>
        </p:spPr>
        <p:txBody>
          <a:bodyPr>
            <a:normAutofit fontScale="92500" lnSpcReduction="10000"/>
          </a:bodyPr>
          <a:lstStyle/>
          <a:p>
            <a:pPr algn="r"/>
            <a:endParaRPr lang="cs-CZ" dirty="0" smtClean="0"/>
          </a:p>
          <a:p>
            <a:pPr algn="r"/>
            <a:endParaRPr lang="cs-CZ" dirty="0"/>
          </a:p>
          <a:p>
            <a:pPr algn="r"/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Bc.Kateřina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Cuperová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554117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98246" cy="1642194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Michal Tučný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404664"/>
            <a:ext cx="3394720" cy="5721499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byl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český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zpěvák</a:t>
            </a:r>
          </a:p>
          <a:p>
            <a:pPr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označován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za jejího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krále country</a:t>
            </a:r>
          </a:p>
          <a:p>
            <a:endParaRPr lang="cs-CZ" b="1" baseline="30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Byl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vyučený prodavačem 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(</a:t>
            </a:r>
            <a:r>
              <a:rPr lang="cs-CZ" b="1" i="1" dirty="0">
                <a:solidFill>
                  <a:schemeClr val="accent3">
                    <a:lumMod val="50000"/>
                  </a:schemeClr>
                </a:solidFill>
              </a:rPr>
              <a:t>sám se o tom v několika písních zmiňuje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) </a:t>
            </a:r>
          </a:p>
          <a:p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Od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dětství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hrál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na klavír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419872" y="4149080"/>
            <a:ext cx="1080120" cy="208823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246482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84085"/>
            <a:ext cx="2398049" cy="3217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377124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3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1000"/>
                            </p:stCondLst>
                            <p:childTnLst>
                              <p:par>
                                <p:cTn id="3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000"/>
                            </p:stCondLst>
                            <p:childTnLst>
                              <p:par>
                                <p:cTn id="4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/>
              <a:t>prodavač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363272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u="sng" dirty="0" smtClean="0">
                <a:solidFill>
                  <a:schemeClr val="accent3">
                    <a:lumMod val="50000"/>
                  </a:schemeClr>
                </a:solidFill>
              </a:rPr>
              <a:t>Kdo to je a co dělá?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Úkolem prodavače je prodávat zboží. 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Prodavač je zaměřen na určitý druh zboží. Např. na potraviny, drogerii, oděvy, kuchyňské potřeby, stavebniny, motorová vozidla, atd. 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Tento druh zboží musí vždycky dobře znát, musí o něm umět dát zákazníkovi podrobné informace, musí se orientovat v cenách  </a:t>
            </a:r>
          </a:p>
          <a:p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648"/>
            <a:ext cx="3635896" cy="2317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767951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0"/>
                            </p:stCondLst>
                            <p:childTnLst>
                              <p:par>
                                <p:cTn id="3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Poslech písně Prodavač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14543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http://www.youtube.com/watch?v=Zs6pAjUEZ94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74091"/>
            <a:ext cx="3768080" cy="2508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893" y="1612418"/>
            <a:ext cx="3341486" cy="2506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12419"/>
            <a:ext cx="2916210" cy="217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488" y="4334220"/>
            <a:ext cx="2664296" cy="22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687960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79512" y="274638"/>
            <a:ext cx="2448272" cy="418058"/>
          </a:xfrm>
        </p:spPr>
        <p:txBody>
          <a:bodyPr>
            <a:noAutofit/>
          </a:bodyPr>
          <a:lstStyle/>
          <a:p>
            <a:r>
              <a:rPr lang="cs-CZ" sz="2800" dirty="0" smtClean="0"/>
              <a:t>První sloka</a:t>
            </a:r>
            <a:endParaRPr lang="cs-CZ" sz="28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107504" y="836712"/>
            <a:ext cx="3168352" cy="602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Stál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krámek v naší ulici, v něm </a:t>
            </a:r>
            <a:r>
              <a:rPr lang="cs-CZ" sz="2000" b="1" u="sng" dirty="0">
                <a:solidFill>
                  <a:srgbClr val="00B050"/>
                </a:solidFill>
              </a:rPr>
              <a:t>párky, buřty s </a:t>
            </a:r>
            <a:r>
              <a:rPr lang="cs-CZ" sz="2000" b="1" u="sng" dirty="0" smtClean="0">
                <a:solidFill>
                  <a:srgbClr val="00B050"/>
                </a:solidFill>
              </a:rPr>
              <a:t>hořčicí a </a:t>
            </a:r>
            <a:r>
              <a:rPr lang="cs-CZ" sz="2000" b="1" u="sng" dirty="0">
                <a:solidFill>
                  <a:srgbClr val="00B050"/>
                </a:solidFill>
              </a:rPr>
              <a:t>bonbóny </a:t>
            </a:r>
            <a:r>
              <a:rPr lang="cs-CZ" sz="2000" b="1" u="sng" dirty="0" smtClean="0">
                <a:solidFill>
                  <a:srgbClr val="00B050"/>
                </a:solidFill>
              </a:rPr>
              <a:t>a </a:t>
            </a:r>
            <a:r>
              <a:rPr lang="cs-CZ" sz="2000" b="1" u="sng" dirty="0">
                <a:solidFill>
                  <a:srgbClr val="00B050"/>
                </a:solidFill>
              </a:rPr>
              <a:t>sýr </a:t>
            </a:r>
            <a:r>
              <a:rPr lang="cs-CZ" sz="2000" b="1" u="sng" dirty="0" smtClean="0">
                <a:solidFill>
                  <a:srgbClr val="00B050"/>
                </a:solidFill>
              </a:rPr>
              <a:t>a </a:t>
            </a:r>
            <a:r>
              <a:rPr lang="cs-CZ" sz="2000" b="1" u="sng" dirty="0">
                <a:solidFill>
                  <a:srgbClr val="00B050"/>
                </a:solidFill>
              </a:rPr>
              <a:t>sladký mák</a:t>
            </a:r>
            <a:r>
              <a:rPr lang="cs-CZ" sz="2000" b="1" u="sng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b="1" u="sng" dirty="0">
                <a:solidFill>
                  <a:srgbClr val="00B050"/>
                </a:solidFill>
              </a:rPr>
              <a:t/>
            </a:r>
            <a:br>
              <a:rPr lang="cs-CZ" sz="2000" b="1" u="sng" dirty="0">
                <a:solidFill>
                  <a:srgbClr val="00B050"/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Tam chodíval jsem potají, tak jak to kluci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dělají a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ochutnával </a:t>
            </a:r>
            <a:r>
              <a:rPr lang="cs-CZ" sz="2000" b="1" u="sng" dirty="0">
                <a:solidFill>
                  <a:srgbClr val="00B050"/>
                </a:solidFill>
              </a:rPr>
              <a:t>od okurek </a:t>
            </a:r>
            <a:r>
              <a:rPr lang="cs-CZ" sz="2000" b="1" u="sng" dirty="0" smtClean="0">
                <a:solidFill>
                  <a:srgbClr val="00B050"/>
                </a:solidFill>
              </a:rPr>
              <a:t>lák.</a:t>
            </a:r>
            <a:r>
              <a:rPr lang="cs-CZ" sz="2000" b="1" dirty="0" smtClean="0"/>
              <a:t>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A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pro mou duši nevinnou pan vedoucí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byl hrdinou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, když po obědě začal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prodávat.</a:t>
            </a:r>
          </a:p>
          <a:p>
            <a:pPr marL="0" indent="0">
              <a:buNone/>
            </a:pP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Měl jazyk mrštný jako bič a já byl z něho celý pryč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 toužil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jsem se prodavačem stát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/>
              <a:t/>
            </a:r>
            <a:br>
              <a:rPr lang="cs-CZ" sz="2000" b="1" dirty="0"/>
            </a:br>
            <a:endParaRPr lang="cs-CZ" sz="20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3"/>
          </p:nvPr>
        </p:nvSpPr>
        <p:spPr>
          <a:xfrm>
            <a:off x="5508104" y="1268760"/>
            <a:ext cx="3456384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endParaRPr lang="cs-CZ" sz="20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573" y="260648"/>
            <a:ext cx="4690851" cy="312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667" y="3556172"/>
            <a:ext cx="1894331" cy="1262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01487"/>
            <a:ext cx="990146" cy="1189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91101"/>
            <a:ext cx="1532030" cy="1532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840" y="5185336"/>
            <a:ext cx="1059158" cy="1296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3" y="5169624"/>
            <a:ext cx="1656184" cy="1419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451" y="5042931"/>
            <a:ext cx="87957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571168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0"/>
                            </p:stCondLst>
                            <p:childTnLst>
                              <p:par>
                                <p:cTn id="5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500"/>
                            </p:stCondLst>
                            <p:childTnLst>
                              <p:par>
                                <p:cTn id="5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1000"/>
                            </p:stCondLst>
                            <p:childTnLst>
                              <p:par>
                                <p:cTn id="6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3000"/>
                            </p:stCondLst>
                            <p:childTnLst>
                              <p:par>
                                <p:cTn id="6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314600" cy="706090"/>
          </a:xfrm>
        </p:spPr>
        <p:txBody>
          <a:bodyPr>
            <a:noAutofit/>
          </a:bodyPr>
          <a:lstStyle/>
          <a:p>
            <a:r>
              <a:rPr lang="cs-CZ" sz="2800" dirty="0" smtClean="0"/>
              <a:t>Refrén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51520" y="1124744"/>
            <a:ext cx="4176464" cy="50405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5 deka, 10 deka, 20 deka, 30deka, kilo chleba, kilo cukru,</a:t>
            </a:r>
            <a:br>
              <a:rPr lang="cs-CZ" b="1" u="sng" dirty="0" smtClean="0">
                <a:solidFill>
                  <a:srgbClr val="C00000"/>
                </a:solidFill>
              </a:rPr>
            </a:br>
            <a:r>
              <a:rPr lang="cs-CZ" b="1" u="sng" dirty="0" smtClean="0">
                <a:solidFill>
                  <a:srgbClr val="C00000"/>
                </a:solidFill>
              </a:rPr>
              <a:t>jeden rohlík, jedna veka,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všechno máme, co kdo chcete,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obchod kvete, jen si račte říct.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u="sng" dirty="0">
                <a:solidFill>
                  <a:srgbClr val="C00000"/>
                </a:solidFill>
              </a:rPr>
              <a:t>4</a:t>
            </a:r>
            <a:r>
              <a:rPr lang="cs-CZ" b="1" u="sng" dirty="0" smtClean="0">
                <a:solidFill>
                  <a:srgbClr val="C00000"/>
                </a:solidFill>
              </a:rPr>
              <a:t> kila, 10 kilo, 20 kilo,       30kilo,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navážíme, zabalíme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klaníme se, to by bylo, prosím pěkně, mohu nechat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o jedenáct deka víc.</a:t>
            </a:r>
            <a:br>
              <a:rPr lang="cs-CZ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>
                <a:solidFill>
                  <a:schemeClr val="accent3">
                    <a:lumMod val="50000"/>
                  </a:schemeClr>
                </a:solidFill>
              </a:rPr>
            </a:b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940152" y="2420887"/>
            <a:ext cx="2746648" cy="792089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-3123728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2641101" cy="1448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00808"/>
            <a:ext cx="3120957" cy="174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52936"/>
            <a:ext cx="2016224" cy="217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024" y="3667459"/>
            <a:ext cx="1733178" cy="1154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438" y="5187688"/>
            <a:ext cx="3937654" cy="1402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503114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3096344" cy="706090"/>
          </a:xfrm>
        </p:spPr>
        <p:txBody>
          <a:bodyPr>
            <a:noAutofit/>
          </a:bodyPr>
          <a:lstStyle/>
          <a:p>
            <a:r>
              <a:rPr lang="cs-CZ" sz="2800" dirty="0" smtClean="0"/>
              <a:t>Druhá sloka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79511" y="981440"/>
            <a:ext cx="3816424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Já nezapomněl na svůj cíl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a záhy jsem se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vyučil a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moh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být ze mě </a:t>
            </a:r>
            <a:r>
              <a:rPr lang="cs-CZ" sz="2000" b="1" u="sng" dirty="0">
                <a:solidFill>
                  <a:srgbClr val="00B050"/>
                </a:solidFill>
              </a:rPr>
              <a:t>prodavačů </a:t>
            </a:r>
            <a:r>
              <a:rPr lang="cs-CZ" sz="2000" b="1" u="sng" dirty="0" smtClean="0">
                <a:solidFill>
                  <a:srgbClr val="00B050"/>
                </a:solidFill>
              </a:rPr>
              <a:t>král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Jenomže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, jak běžel čas,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náhle zaslechl jsem hudby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hlas a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znenadání na jevišti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stál.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I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když nejsem králem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zpěváků, teď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zpívám s </a:t>
            </a:r>
            <a:r>
              <a:rPr lang="cs-CZ" sz="2000" b="1" u="sng" dirty="0">
                <a:solidFill>
                  <a:srgbClr val="00B050"/>
                </a:solidFill>
              </a:rPr>
              <a:t>partou </a:t>
            </a:r>
            <a:r>
              <a:rPr lang="cs-CZ" sz="2000" b="1" u="sng" dirty="0" smtClean="0">
                <a:solidFill>
                  <a:srgbClr val="00B050"/>
                </a:solidFill>
              </a:rPr>
              <a:t>Fešáků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nikdo vlastně neví, co jsem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zač.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Mě potlesk hřeje do uší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a mnohý divák netuší,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že mu vlastně zpívá prodavač.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067944" y="6093296"/>
            <a:ext cx="5076056" cy="764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Refrén: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5deka, 10deka, 20deka, 30deka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19800"/>
            <a:ext cx="1755439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26050"/>
            <a:ext cx="3744416" cy="4068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6918"/>
            <a:ext cx="2001550" cy="1629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576868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458616" cy="562074"/>
          </a:xfrm>
        </p:spPr>
        <p:txBody>
          <a:bodyPr>
            <a:noAutofit/>
          </a:bodyPr>
          <a:lstStyle/>
          <a:p>
            <a:r>
              <a:rPr lang="cs-CZ" sz="2800" dirty="0" smtClean="0"/>
              <a:t>Třetí sloka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07504" y="764704"/>
            <a:ext cx="3816424" cy="58326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Vím, že se život rozletí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a sním o konci století,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kdy nikdo neví, co je chvat a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shon.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dětem líčí </a:t>
            </a:r>
            <a:r>
              <a:rPr lang="cs-CZ" sz="2000" b="1" u="sng" dirty="0">
                <a:solidFill>
                  <a:srgbClr val="00B050"/>
                </a:solidFill>
              </a:rPr>
              <a:t>babička</a:t>
            </a:r>
            <a:r>
              <a:rPr lang="cs-CZ" sz="2000" b="1" dirty="0"/>
              <a:t>,</a:t>
            </a:r>
            <a:br>
              <a:rPr lang="cs-CZ" sz="2000" b="1" dirty="0"/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jak vypadala </a:t>
            </a:r>
            <a:r>
              <a:rPr lang="cs-CZ" sz="2000" b="1" u="sng" dirty="0">
                <a:solidFill>
                  <a:srgbClr val="00B050"/>
                </a:solidFill>
              </a:rPr>
              <a:t>elpíčka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a co byl vlastně </a:t>
            </a:r>
            <a:r>
              <a:rPr lang="cs-CZ" sz="2000" b="1" u="sng" dirty="0">
                <a:solidFill>
                  <a:srgbClr val="00B050"/>
                </a:solidFill>
              </a:rPr>
              <a:t>starý gramofon</a:t>
            </a:r>
            <a:r>
              <a:rPr lang="cs-CZ" sz="2000" b="1" u="sng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I kdyby v roce dva tisíce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byla veta po muzice,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obchod je věc stále kvetoucí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Už se vidím, je to krása,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ve výloze nápis hlásá: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rgbClr val="C00000"/>
                </a:solidFill>
              </a:rPr>
              <a:t>MICHAL </a:t>
            </a:r>
            <a:r>
              <a:rPr lang="cs-CZ" sz="2000" b="1" dirty="0">
                <a:solidFill>
                  <a:srgbClr val="FF0000"/>
                </a:solidFill>
              </a:rPr>
              <a:t>TUČNÝ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: odpovědný vedoucí.</a:t>
            </a:r>
            <a:b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328796" y="6165304"/>
            <a:ext cx="4995732" cy="6926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Refrén: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5deka, 10deka, 20deka, 30deka....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3212976"/>
            <a:ext cx="1551997" cy="1551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6134"/>
            <a:ext cx="2747081" cy="190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11959"/>
            <a:ext cx="2952328" cy="3665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102524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3933057"/>
            <a:ext cx="4038600" cy="144016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Žáci se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seznámí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se závažím, kolik je 4, 10, 20, 30 kilo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Spolu s žáky zajdeme do masny, kde jim přímo prodavač zváží nakrájený salám. Ukáže jim, kolik je 5, 10, 20 a 30 deka</a:t>
            </a:r>
          </a:p>
          <a:p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Žáci nakoupí v samoobsluze i další potraviny, o nichž se zpívá v písni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411" y="5351431"/>
            <a:ext cx="1561056" cy="1173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173" y="4869160"/>
            <a:ext cx="2021165" cy="1793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55474" y="1268759"/>
            <a:ext cx="2520281" cy="238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84944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328592"/>
          </a:xfrm>
        </p:spPr>
        <p:txBody>
          <a:bodyPr>
            <a:normAutofit fontScale="77500" lnSpcReduction="20000"/>
          </a:bodyPr>
          <a:lstStyle/>
          <a:p>
            <a:r>
              <a:rPr lang="cs-CZ" sz="2000" dirty="0" smtClean="0">
                <a:hlinkClick r:id="rId2"/>
              </a:rPr>
              <a:t>http://www.occupationsguide.cz/cz/povol/povolani.aspx?Par=545.htm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http://img.ihned.cz/attachment.php/20392755/aiuv3DF7JKNOkl6Wbcdfhpqrxz0TUw9V/08_PRODAVACKA_0181.jpg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old.pixmac.com/4/royalty-free-images-car-salesman-sitting-in-showroom-smiling-pixmac-66216057.jpg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http://www.profimedia.cz/fotografie/prodavacka-stojici-u-pultu-se-syry-ve/profimedia-0070601166.jpg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i.iinfo.cz/images/325/prodavacka.jpg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www.masomoravec.cz/wp-content/kram-0041.jpg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www.michaltucny.estranky.cz/img/mid/4/prodavac-4.jpg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static.tvtropes.org/pmwiki/pub/images/bk_crowncardTheKing_en_01.png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www.fesaci.cz/images/history/1980.jpg</a:t>
            </a:r>
            <a:endParaRPr lang="cs-CZ" sz="2000" dirty="0" smtClean="0"/>
          </a:p>
          <a:p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www.liveportal.cz/images/articles/icon_845_1.jpg</a:t>
            </a:r>
            <a:endParaRPr lang="cs-CZ" sz="2000" dirty="0" smtClean="0"/>
          </a:p>
          <a:p>
            <a:r>
              <a:rPr lang="cs-CZ" sz="2000" dirty="0">
                <a:hlinkClick r:id="rId12"/>
              </a:rPr>
              <a:t>http://</a:t>
            </a:r>
            <a:r>
              <a:rPr lang="cs-CZ" sz="2000" dirty="0" smtClean="0">
                <a:hlinkClick r:id="rId12"/>
              </a:rPr>
              <a:t>nd05.jxs.cz/136/671/626ce390c1_78474328_o2.jpg</a:t>
            </a:r>
            <a:endParaRPr lang="cs-CZ" sz="2000" dirty="0" smtClean="0"/>
          </a:p>
          <a:p>
            <a:r>
              <a:rPr lang="cs-CZ" sz="2000" dirty="0">
                <a:hlinkClick r:id="rId13"/>
              </a:rPr>
              <a:t>http://s.topkontakt.cz/images/img_product/original/00334/00334266_foto__</a:t>
            </a:r>
            <a:r>
              <a:rPr lang="cs-CZ" sz="2000" dirty="0" smtClean="0">
                <a:hlinkClick r:id="rId13"/>
              </a:rPr>
              <a:t>341b468526.gif</a:t>
            </a:r>
            <a:endParaRPr lang="cs-CZ" sz="2000" dirty="0" smtClean="0"/>
          </a:p>
          <a:p>
            <a:r>
              <a:rPr lang="cs-CZ" sz="2000" dirty="0">
                <a:hlinkClick r:id="rId14"/>
              </a:rPr>
              <a:t>http://</a:t>
            </a:r>
            <a:r>
              <a:rPr lang="cs-CZ" sz="2000" dirty="0" smtClean="0">
                <a:hlinkClick r:id="rId14"/>
              </a:rPr>
              <a:t>cs.wikipedia.org/wiki/Michal_Tu%C4%8Dn%C3%BD</a:t>
            </a:r>
            <a:endParaRPr lang="cs-CZ" sz="2000" dirty="0" smtClean="0"/>
          </a:p>
          <a:p>
            <a:r>
              <a:rPr lang="cs-CZ" sz="2000" dirty="0">
                <a:hlinkClick r:id="rId15"/>
              </a:rPr>
              <a:t>http://</a:t>
            </a:r>
            <a:r>
              <a:rPr lang="cs-CZ" sz="2000" dirty="0" smtClean="0">
                <a:hlinkClick r:id="rId15"/>
              </a:rPr>
              <a:t>www.webchorvatsko.cz/wp-content/uploads/2011/08/dse.jpg</a:t>
            </a:r>
            <a:endParaRPr lang="cs-CZ" sz="2000" dirty="0" smtClean="0"/>
          </a:p>
          <a:p>
            <a:r>
              <a:rPr lang="cs-CZ" sz="2000" dirty="0">
                <a:hlinkClick r:id="rId16"/>
              </a:rPr>
              <a:t>http://</a:t>
            </a:r>
            <a:r>
              <a:rPr lang="cs-CZ" sz="2000" dirty="0" smtClean="0">
                <a:hlinkClick r:id="rId16"/>
              </a:rPr>
              <a:t>img.blesk.cz/img/1/normal480/1201219-img-jaroslava-breburdova-prodavacka.jpg</a:t>
            </a:r>
            <a:endParaRPr lang="cs-CZ" sz="2000" dirty="0" smtClean="0"/>
          </a:p>
          <a:p>
            <a:r>
              <a:rPr lang="cs-CZ" sz="2000" dirty="0">
                <a:hlinkClick r:id="rId17"/>
              </a:rPr>
              <a:t>http://</a:t>
            </a:r>
            <a:r>
              <a:rPr lang="cs-CZ" sz="2000" dirty="0" smtClean="0">
                <a:hlinkClick r:id="rId17"/>
              </a:rPr>
              <a:t>www.quido.cz/mereni/vaha4.jpg</a:t>
            </a:r>
            <a:endParaRPr lang="cs-CZ" sz="2000" dirty="0" smtClean="0"/>
          </a:p>
          <a:p>
            <a:r>
              <a:rPr lang="cs-CZ" sz="2000" dirty="0">
                <a:hlinkClick r:id="rId18"/>
              </a:rPr>
              <a:t>http://www.vahyapokladny.cz/fotky12890/fotos/_</a:t>
            </a:r>
            <a:r>
              <a:rPr lang="cs-CZ" sz="2000" dirty="0" smtClean="0">
                <a:hlinkClick r:id="rId18"/>
              </a:rPr>
              <a:t>vyr_15RM50ML.jpeg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757394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222</TotalTime>
  <Words>295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Hudební výchova píseň Prodavač </vt:lpstr>
      <vt:lpstr>Michal Tučný</vt:lpstr>
      <vt:lpstr>prodavač</vt:lpstr>
      <vt:lpstr>Poslech písně Prodavač </vt:lpstr>
      <vt:lpstr>První sloka</vt:lpstr>
      <vt:lpstr>Refrén</vt:lpstr>
      <vt:lpstr>Druhá sloka</vt:lpstr>
      <vt:lpstr>Třetí sloka</vt:lpstr>
      <vt:lpstr>Úkoly:</vt:lpstr>
      <vt:lpstr>Použitý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premio</cp:lastModifiedBy>
  <cp:revision>26</cp:revision>
  <dcterms:created xsi:type="dcterms:W3CDTF">2012-04-07T13:29:58Z</dcterms:created>
  <dcterms:modified xsi:type="dcterms:W3CDTF">2012-04-23T10:09:03Z</dcterms:modified>
</cp:coreProperties>
</file>