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58" r:id="rId5"/>
    <p:sldId id="260" r:id="rId6"/>
    <p:sldId id="265" r:id="rId7"/>
    <p:sldId id="257" r:id="rId8"/>
    <p:sldId id="261" r:id="rId9"/>
    <p:sldId id="262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0422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1809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5973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2156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7206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1242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36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4871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4371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6389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8793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AA121-C1D7-44AB-8C38-B7ECAC384A39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3FA0C-4D7C-4A7F-8B78-724A63EE31A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323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youtube.com/watch?v=taMjSfVQc2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aMjSfVQc2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783/465/1055d05c98_74869351_o2.jpg" TargetMode="External"/><Relationship Id="rId3" Type="http://schemas.openxmlformats.org/officeDocument/2006/relationships/hyperlink" Target="http://wiki.rvp.cz/@api/deki/files/11671/=IMG_6177.JPG" TargetMode="External"/><Relationship Id="rId7" Type="http://schemas.openxmlformats.org/officeDocument/2006/relationships/hyperlink" Target="http://www.hospiczdislavy.cz/wp-content/uploads/2010/11/mot%C3%BDl-a-slune%C4%8Dnice.jpg" TargetMode="External"/><Relationship Id="rId2" Type="http://schemas.openxmlformats.org/officeDocument/2006/relationships/hyperlink" Target="http://wiki.rvp.cz/@api/deki/files/12249/=housen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287/242/55dc5d8990_46975528_o2.jpg" TargetMode="External"/><Relationship Id="rId5" Type="http://schemas.openxmlformats.org/officeDocument/2006/relationships/hyperlink" Target="http://motyli.kolas.cz/okac-medynkovy-fagi.htm" TargetMode="External"/><Relationship Id="rId4" Type="http://schemas.openxmlformats.org/officeDocument/2006/relationships/hyperlink" Target="http://nd01.jxs.cz/153/796/deaac3eb9a_25765775_o2.jpg" TargetMode="External"/><Relationship Id="rId9" Type="http://schemas.openxmlformats.org/officeDocument/2006/relationships/hyperlink" Target="http://www.people.cz/mag/cs/articles-detail/aid-1335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Rehabilitační tělesná výchova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933056"/>
            <a:ext cx="9179318" cy="271115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Seznámení se s vývojem motýla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Pohybová hra – MOTÝL</a:t>
            </a:r>
          </a:p>
          <a:p>
            <a:endParaRPr lang="cs-CZ" b="1" dirty="0">
              <a:solidFill>
                <a:srgbClr val="00B0F0"/>
              </a:solidFill>
            </a:endParaRPr>
          </a:p>
          <a:p>
            <a:endParaRPr lang="cs-CZ" b="1" dirty="0" smtClean="0">
              <a:solidFill>
                <a:srgbClr val="00B0F0"/>
              </a:solidFill>
            </a:endParaRPr>
          </a:p>
          <a:p>
            <a:pPr algn="r"/>
            <a:r>
              <a:rPr lang="cs-CZ" sz="2400" dirty="0" err="1" smtClean="0">
                <a:solidFill>
                  <a:schemeClr val="tx1"/>
                </a:solidFill>
              </a:rPr>
              <a:t>Bc.Kateřina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Cuperová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0281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Motýli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268760"/>
            <a:ext cx="4038600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Motýli procházejí během života složitým vývojovým cyklem, který má </a:t>
            </a:r>
            <a:r>
              <a:rPr lang="cs-CZ" dirty="0" smtClean="0"/>
              <a:t>4 </a:t>
            </a:r>
            <a:r>
              <a:rPr lang="cs-CZ" dirty="0" smtClean="0"/>
              <a:t>stádia: 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3933056"/>
            <a:ext cx="4038600" cy="2448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b="1" dirty="0" smtClean="0">
                <a:solidFill>
                  <a:srgbClr val="FF0000"/>
                </a:solidFill>
              </a:rPr>
              <a:t>vajíčko </a:t>
            </a:r>
          </a:p>
          <a:p>
            <a:pPr marL="0" indent="0">
              <a:buNone/>
            </a:pPr>
            <a:r>
              <a:rPr lang="cs-CZ" dirty="0" smtClean="0"/>
              <a:t>2.</a:t>
            </a:r>
            <a:r>
              <a:rPr lang="cs-CZ" b="1" dirty="0" smtClean="0">
                <a:solidFill>
                  <a:srgbClr val="00B050"/>
                </a:solidFill>
              </a:rPr>
              <a:t> housenka </a:t>
            </a:r>
            <a:r>
              <a:rPr lang="cs-CZ" dirty="0" smtClean="0"/>
              <a:t>(larva), 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b="1" dirty="0" smtClean="0">
                <a:solidFill>
                  <a:srgbClr val="002060"/>
                </a:solidFill>
              </a:rPr>
              <a:t>kukla </a:t>
            </a:r>
            <a:r>
              <a:rPr lang="cs-CZ" dirty="0" smtClean="0"/>
              <a:t>(</a:t>
            </a:r>
            <a:r>
              <a:rPr lang="cs-CZ" dirty="0" err="1" smtClean="0"/>
              <a:t>pupárium</a:t>
            </a:r>
            <a:r>
              <a:rPr lang="cs-CZ" dirty="0" smtClean="0"/>
              <a:t>), 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dospělec</a:t>
            </a:r>
            <a:r>
              <a:rPr lang="cs-CZ" dirty="0" smtClean="0"/>
              <a:t> (imago).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24944"/>
            <a:ext cx="4102889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3826491" cy="2611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9699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500"/>
                            </p:stCondLst>
                            <p:childTnLst>
                              <p:par>
                                <p:cTn id="29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11430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1. Vajíčko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984376"/>
            <a:ext cx="8784976" cy="37444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200" b="1" dirty="0" smtClean="0">
                <a:solidFill>
                  <a:srgbClr val="FF0000"/>
                </a:solidFill>
              </a:rPr>
              <a:t>Je to drobný útvar, ve kterém probíhá vývoj housenky.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Počet vykladených vajíček závisí na druhu motýla - může jich být až několik stovek</a:t>
            </a: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endParaRPr lang="cs-CZ" sz="32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Jsou </a:t>
            </a:r>
            <a:r>
              <a:rPr lang="cs-CZ" sz="3200" b="1" dirty="0">
                <a:solidFill>
                  <a:srgbClr val="00B050"/>
                </a:solidFill>
              </a:rPr>
              <a:t>různě barevné např.: zelené, žluté, bílé i jinak barevné. 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3200" b="1" dirty="0" smtClean="0">
                <a:solidFill>
                  <a:srgbClr val="00B0F0"/>
                </a:solidFill>
              </a:rPr>
              <a:t>Housenky se líhnou za několik dní nebo několik měsíců.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580112" y="1600201"/>
            <a:ext cx="2448272" cy="820688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656"/>
            <a:ext cx="3552394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2907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83752" cy="11430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2. Housenka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5112568" cy="56612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Housenky mají tělo lysé nebo pokryté chloupky, trny nebo různými výrůstky, které slouží jako ochrana proti nepřátelům.</a:t>
            </a:r>
            <a:b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rgbClr val="FF3300"/>
                </a:solidFill>
              </a:rPr>
              <a:t>K ochraně také patří zbarvení housenky- většinou zelené anebo jejich maskování (například imitace listu, větvičky, květu).</a:t>
            </a:r>
            <a:br>
              <a:rPr lang="cs-CZ" sz="3200" b="1" dirty="0" smtClean="0">
                <a:solidFill>
                  <a:srgbClr val="FF3300"/>
                </a:solidFill>
              </a:rPr>
            </a:br>
            <a:endParaRPr lang="cs-CZ" sz="3200" b="1" dirty="0">
              <a:solidFill>
                <a:srgbClr val="FF33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7812360" y="1600200"/>
            <a:ext cx="874440" cy="452596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4664"/>
            <a:ext cx="3600400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172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98776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3. Kukla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196752"/>
            <a:ext cx="4680520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3300"/>
                </a:solidFill>
              </a:rPr>
              <a:t>Závěrečné stadium housenky.</a:t>
            </a:r>
            <a:br>
              <a:rPr lang="cs-CZ" b="1" dirty="0" smtClean="0">
                <a:solidFill>
                  <a:srgbClr val="FF3300"/>
                </a:solidFill>
              </a:rPr>
            </a:br>
            <a:r>
              <a:rPr lang="cs-CZ" b="1" dirty="0" smtClean="0">
                <a:solidFill>
                  <a:srgbClr val="FF3300"/>
                </a:solidFill>
              </a:rPr>
              <a:t>Probíhá zde přeměna housenky v motýla. </a:t>
            </a:r>
            <a:br>
              <a:rPr lang="cs-CZ" b="1" dirty="0" smtClean="0">
                <a:solidFill>
                  <a:srgbClr val="FF33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Housenky při kuklení vytvářejí kolem sebe z vlastních slin a vláken hedvábí zpevněnou schránku, která ji má chránit.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 ztvrdnutí představuje kukla nepohyblivé stadium vývoje motýla. </a:t>
            </a:r>
            <a:b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Stadium kukly může trvat několik dní nebo měsíců.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220072" y="1600200"/>
            <a:ext cx="3466728" cy="4525963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60648"/>
            <a:ext cx="4032448" cy="640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06002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274638"/>
            <a:ext cx="4536504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4. Dospělec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316288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3000" b="1" dirty="0" smtClean="0">
                <a:solidFill>
                  <a:schemeClr val="bg2">
                    <a:lumMod val="25000"/>
                  </a:schemeClr>
                </a:solidFill>
              </a:rPr>
              <a:t>Při líhnutí praská kukla ve švech podél tykadel, kolem hlavy a na hřbetě. </a:t>
            </a:r>
            <a:br>
              <a:rPr lang="cs-CZ" sz="3000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  <a:t>Motýl se okamžitě souká ven a snaží se co nejrychleji zavěsit, aby mohl rozvinout svá doposud krátká a měkká křídla.</a:t>
            </a:r>
            <a:br>
              <a:rPr lang="cs-CZ" sz="3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000" b="1" dirty="0" smtClean="0">
                <a:solidFill>
                  <a:srgbClr val="00B050"/>
                </a:solidFill>
              </a:rPr>
              <a:t>Tento proces trvá asi půl hodiny-závisí na jeho velikosti a okolní teplotě.</a:t>
            </a:r>
          </a:p>
          <a:p>
            <a:pPr marL="0" indent="0">
              <a:buNone/>
            </a:pPr>
            <a:r>
              <a:rPr lang="cs-CZ" sz="3000" dirty="0" smtClean="0"/>
              <a:t>  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6632"/>
            <a:ext cx="3240360" cy="3583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860032" y="3817144"/>
            <a:ext cx="3994975" cy="2996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5177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-13543"/>
            <a:ext cx="7704856" cy="6871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654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Videozáznam o motýlech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http://www.ceskatelevize.cz/porady/10214729714-kapitolky-o-haveti/209572230550002-motyl/</a:t>
            </a:r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36785"/>
            <a:ext cx="5544616" cy="3375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5545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Pohybová hra MOTÝL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www.youtube.com/watch?v=taMjSfVQc20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500" b="1" dirty="0" smtClean="0">
                <a:solidFill>
                  <a:srgbClr val="FF3300"/>
                </a:solidFill>
              </a:rPr>
              <a:t>Schoulíme se do podoby vajíčka. Klidně ležíme a čekáme na svůj čas. Uvnitř něco živého dozrává.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accent6">
                    <a:lumMod val="50000"/>
                  </a:schemeClr>
                </a:solidFill>
              </a:rPr>
              <a:t>Vajíčko puká a vylézáme z něj jako housenka. Posunujeme se po zemi plazením.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chemeClr val="accent2">
                    <a:lumMod val="50000"/>
                  </a:schemeClr>
                </a:solidFill>
              </a:rPr>
              <a:t>Zakuklíme se obalením do deky a čekáme až se vytvoří nová forma života – motýl.</a:t>
            </a:r>
          </a:p>
          <a:p>
            <a:pPr marL="0" indent="0">
              <a:buNone/>
            </a:pPr>
            <a:r>
              <a:rPr lang="cs-CZ" sz="3500" b="1" dirty="0" smtClean="0">
                <a:solidFill>
                  <a:srgbClr val="7030A0"/>
                </a:solidFill>
              </a:rPr>
              <a:t>Protáhneme křídla a zkusíme létat….</a:t>
            </a:r>
          </a:p>
          <a:p>
            <a:pPr marL="0" indent="0">
              <a:buNone/>
            </a:pPr>
            <a:endParaRPr lang="cs-CZ" sz="35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Na závěr si povídáme si o pocitech v jednotlivých fázích vývoje.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36162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http://wiki.rvp.cz/@api/deki/files/12249/=housenka.jpg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http://wiki.rvp.cz/@api/deki/files/11671/=IMG_6177.JPG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http://nd01.jxs.cz/153/796/deaac3eb9a_25765775_o2.jpg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http://motyli.kolas.cz/okac-medynkovy-fagi.htm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http://nd01.jxs.cz/287/242/55dc5d8990_46975528_o2.jpg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http://www.hospiczdislavy.cz/wp-content/uploads/2010/11/mot%C3%BDl-a-slune%C4%8Dnice.jpg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http://nd04.jxs.cz/783/465/1055d05c98_74869351_o2.jpg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http://www.people.cz/mag/cs/articles-detail/aid-13355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096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174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Rehabilitační tělesná výchova</vt:lpstr>
      <vt:lpstr>Motýli</vt:lpstr>
      <vt:lpstr>1. Vajíčko</vt:lpstr>
      <vt:lpstr>2. Housenka</vt:lpstr>
      <vt:lpstr>3. Kukla</vt:lpstr>
      <vt:lpstr>4. Dospělec</vt:lpstr>
      <vt:lpstr>Snímek 7</vt:lpstr>
      <vt:lpstr>Videozáznam o motýlech</vt:lpstr>
      <vt:lpstr>Pohybová hra MOTÝL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Radek Cuper</cp:lastModifiedBy>
  <cp:revision>10</cp:revision>
  <dcterms:created xsi:type="dcterms:W3CDTF">2012-04-09T19:56:59Z</dcterms:created>
  <dcterms:modified xsi:type="dcterms:W3CDTF">2012-04-19T20:09:50Z</dcterms:modified>
</cp:coreProperties>
</file>