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59" r:id="rId3"/>
    <p:sldId id="257" r:id="rId4"/>
    <p:sldId id="264" r:id="rId5"/>
    <p:sldId id="262" r:id="rId6"/>
    <p:sldId id="261" r:id="rId7"/>
    <p:sldId id="265" r:id="rId8"/>
    <p:sldId id="260" r:id="rId9"/>
    <p:sldId id="266" r:id="rId10"/>
    <p:sldId id="268" r:id="rId11"/>
    <p:sldId id="263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5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6258426F-098C-449D-B495-2F68B331366F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868AA7B-9493-474F-B39D-193EA7414B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258426F-098C-449D-B495-2F68B331366F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868AA7B-9493-474F-B39D-193EA7414B8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258426F-098C-449D-B495-2F68B331366F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868AA7B-9493-474F-B39D-193EA7414B8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258426F-098C-449D-B495-2F68B331366F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868AA7B-9493-474F-B39D-193EA7414B8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258426F-098C-449D-B495-2F68B331366F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868AA7B-9493-474F-B39D-193EA7414B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258426F-098C-449D-B495-2F68B331366F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868AA7B-9493-474F-B39D-193EA7414B8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258426F-098C-449D-B495-2F68B331366F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868AA7B-9493-474F-B39D-193EA7414B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6258426F-098C-449D-B495-2F68B331366F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868AA7B-9493-474F-B39D-193EA7414B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6258426F-098C-449D-B495-2F68B331366F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868AA7B-9493-474F-B39D-193EA7414B8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258426F-098C-449D-B495-2F68B331366F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868AA7B-9493-474F-B39D-193EA7414B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258426F-098C-449D-B495-2F68B331366F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868AA7B-9493-474F-B39D-193EA7414B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6258426F-098C-449D-B495-2F68B331366F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9868AA7B-9493-474F-B39D-193EA7414B8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mc:AlternateContent xmlns:mc="http://schemas.openxmlformats.org/markup-compatibility/2006">
    <mc:Choice xmlns=""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eskatelevize.cz/ivysilani/10265744641-zpravicky/212452801430004/obsah/188027-linka-duvery-sexualni-zneuzivani/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img.cz.prg.cmestatic.com/media/images/440xX/May2010/624761.jpg?d41d" TargetMode="External"/><Relationship Id="rId3" Type="http://schemas.openxmlformats.org/officeDocument/2006/relationships/hyperlink" Target="http://img.cz.prg.cmestatic.com/media/images/440xX/Oct2008/435571.jpg?d41d" TargetMode="External"/><Relationship Id="rId7" Type="http://schemas.openxmlformats.org/officeDocument/2006/relationships/hyperlink" Target="http://img.cz.prg.cmestatic.com/media/images/original/Sep2008/407399.jpg?9727" TargetMode="External"/><Relationship Id="rId2" Type="http://schemas.openxmlformats.org/officeDocument/2006/relationships/hyperlink" Target="http://www.zachranny-kruh.cz/kriminalita/co_by_meli_vedet_dospeli_o_sexualnim_zneuzivani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img.cz.prg.cmestatic.com/media/images/440xX/Jul2011/780565.jpg?d41d" TargetMode="External"/><Relationship Id="rId11" Type="http://schemas.openxmlformats.org/officeDocument/2006/relationships/hyperlink" Target="http://www.zena-in.cz/images/clankygalerie/foto_nahled_32813.jpg" TargetMode="External"/><Relationship Id="rId5" Type="http://schemas.openxmlformats.org/officeDocument/2006/relationships/hyperlink" Target="http://mladazena.maminka.cz/assets/mlada-zena-2/moje-psychologie/navigator/26b_8.jpg" TargetMode="External"/><Relationship Id="rId10" Type="http://schemas.openxmlformats.org/officeDocument/2006/relationships/hyperlink" Target="http://i.lidovky.cz/09/082/lngal/MEV2d0ee1_shutterstock_29027875.jpg" TargetMode="External"/><Relationship Id="rId4" Type="http://schemas.openxmlformats.org/officeDocument/2006/relationships/hyperlink" Target="http://img.cz.prg.cmestatic.com/media/images/440xX/Oct2008/435570.jpg?d41d" TargetMode="External"/><Relationship Id="rId9" Type="http://schemas.openxmlformats.org/officeDocument/2006/relationships/hyperlink" Target="http://img6.ct24.cz/cache/616x347/article/28/2763/276270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1412776"/>
            <a:ext cx="7772400" cy="1829761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0070C0"/>
                </a:solidFill>
              </a:rPr>
              <a:t>Sexuální zneužívání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3356992"/>
            <a:ext cx="8784976" cy="3384375"/>
          </a:xfrm>
        </p:spPr>
        <p:txBody>
          <a:bodyPr>
            <a:normAutofit/>
          </a:bodyPr>
          <a:lstStyle/>
          <a:p>
            <a:pPr algn="ctr"/>
            <a:endParaRPr lang="cs-CZ" b="1" dirty="0">
              <a:solidFill>
                <a:schemeClr val="tx1"/>
              </a:solidFill>
            </a:endParaRPr>
          </a:p>
          <a:p>
            <a:pPr algn="ctr"/>
            <a:r>
              <a:rPr lang="cs-CZ" sz="4000" b="1" dirty="0" smtClean="0">
                <a:solidFill>
                  <a:schemeClr val="bg2">
                    <a:lumMod val="10000"/>
                  </a:schemeClr>
                </a:solidFill>
              </a:rPr>
              <a:t>Člověk a zdraví</a:t>
            </a:r>
            <a:endParaRPr lang="cs-CZ" sz="4000" b="1" dirty="0">
              <a:solidFill>
                <a:schemeClr val="bg2">
                  <a:lumMod val="10000"/>
                </a:schemeClr>
              </a:solidFill>
            </a:endParaRPr>
          </a:p>
          <a:p>
            <a:endParaRPr lang="cs-CZ" b="1" dirty="0" smtClean="0">
              <a:solidFill>
                <a:schemeClr val="tx1"/>
              </a:solidFill>
            </a:endParaRPr>
          </a:p>
          <a:p>
            <a:endParaRPr lang="cs-CZ" b="1" dirty="0">
              <a:solidFill>
                <a:schemeClr val="tx1"/>
              </a:solidFill>
            </a:endParaRPr>
          </a:p>
          <a:p>
            <a:endParaRPr lang="cs-CZ" b="1" dirty="0" smtClean="0">
              <a:solidFill>
                <a:schemeClr val="tx1"/>
              </a:solidFill>
            </a:endParaRPr>
          </a:p>
          <a:p>
            <a:r>
              <a:rPr lang="cs-CZ" sz="2400" b="1" dirty="0" err="1" smtClean="0">
                <a:solidFill>
                  <a:schemeClr val="tx1"/>
                </a:solidFill>
              </a:rPr>
              <a:t>Bc.Kateřina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Cuperová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8950041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07504" y="1268761"/>
            <a:ext cx="9289032" cy="194421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dirty="0" smtClean="0"/>
              <a:t>- je jakékoliv </a:t>
            </a:r>
            <a:r>
              <a:rPr lang="cs-CZ" sz="4400" dirty="0"/>
              <a:t>pohlavní dotýkání, styk či vykořisťování </a:t>
            </a:r>
            <a:r>
              <a:rPr lang="cs-CZ" sz="4400" dirty="0" smtClean="0"/>
              <a:t>kýmkoliv</a:t>
            </a:r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5436096" y="3429000"/>
            <a:ext cx="3250704" cy="2578291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07504" y="274638"/>
            <a:ext cx="7416824" cy="922114"/>
          </a:xfrm>
        </p:spPr>
        <p:txBody>
          <a:bodyPr>
            <a:normAutofit/>
          </a:bodyPr>
          <a:lstStyle/>
          <a:p>
            <a:r>
              <a:rPr lang="cs-CZ" sz="5400" dirty="0"/>
              <a:t>Sexuální zneužívání </a:t>
            </a:r>
          </a:p>
        </p:txBody>
      </p:sp>
      <p:pic>
        <p:nvPicPr>
          <p:cNvPr id="8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741957"/>
            <a:ext cx="3816424" cy="41029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45896380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7000"/>
                            </p:stCondLst>
                            <p:childTnLst>
                              <p:par>
                                <p:cTn id="17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3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386603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Sexuální zneužívání</a:t>
            </a:r>
            <a:r>
              <a:rPr lang="cs-CZ" sz="3600" dirty="0" smtClean="0">
                <a:solidFill>
                  <a:srgbClr val="0070C0"/>
                </a:solidFill>
              </a:rPr>
              <a:t> je </a:t>
            </a:r>
            <a:r>
              <a:rPr lang="cs-CZ" sz="3600" b="1" u="sng" dirty="0" smtClean="0">
                <a:solidFill>
                  <a:srgbClr val="002060"/>
                </a:solidFill>
              </a:rPr>
              <a:t>trestný čin</a:t>
            </a:r>
            <a:endParaRPr lang="cs-CZ" sz="3600" b="1" u="sng" dirty="0">
              <a:solidFill>
                <a:srgbClr val="00206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2501" y="260648"/>
            <a:ext cx="8229600" cy="41805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2060848"/>
            <a:ext cx="5290655" cy="41122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278630395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79512" y="980728"/>
            <a:ext cx="4316288" cy="5472608"/>
          </a:xfrm>
        </p:spPr>
        <p:txBody>
          <a:bodyPr>
            <a:normAutofit lnSpcReduction="10000"/>
          </a:bodyPr>
          <a:lstStyle/>
          <a:p>
            <a:r>
              <a:rPr lang="cs-CZ" dirty="0"/>
              <a:t>mladší </a:t>
            </a:r>
            <a:r>
              <a:rPr lang="cs-CZ" dirty="0" smtClean="0"/>
              <a:t>děti, jejichž </a:t>
            </a:r>
            <a:r>
              <a:rPr lang="cs-CZ" dirty="0"/>
              <a:t>matka je často delší dobu mimo </a:t>
            </a:r>
            <a:r>
              <a:rPr lang="cs-CZ" dirty="0" smtClean="0"/>
              <a:t>domov</a:t>
            </a:r>
            <a:endParaRPr lang="cs-CZ" dirty="0" smtClean="0">
              <a:effectLst/>
            </a:endParaRPr>
          </a:p>
          <a:p>
            <a:r>
              <a:rPr lang="cs-CZ" dirty="0"/>
              <a:t>t</a:t>
            </a:r>
            <a:r>
              <a:rPr lang="cs-CZ" dirty="0" smtClean="0"/>
              <a:t>i, jejichž </a:t>
            </a:r>
            <a:r>
              <a:rPr lang="cs-CZ" dirty="0"/>
              <a:t>rodiče jsou násilní vůči sobě i dětem. </a:t>
            </a:r>
            <a:endParaRPr lang="cs-CZ" dirty="0" smtClean="0">
              <a:effectLst/>
            </a:endParaRPr>
          </a:p>
          <a:p>
            <a:r>
              <a:rPr lang="cs-CZ" dirty="0" smtClean="0"/>
              <a:t>ti, kdo </a:t>
            </a:r>
            <a:r>
              <a:rPr lang="cs-CZ" dirty="0"/>
              <a:t>jsou fyzicky či psychicky </a:t>
            </a:r>
            <a:r>
              <a:rPr lang="cs-CZ" dirty="0" smtClean="0"/>
              <a:t>handicapovaní. </a:t>
            </a:r>
            <a:endParaRPr lang="cs-CZ" dirty="0" smtClean="0">
              <a:effectLst/>
            </a:endParaRPr>
          </a:p>
          <a:p>
            <a:r>
              <a:rPr lang="cs-CZ" dirty="0" smtClean="0"/>
              <a:t>ti</a:t>
            </a:r>
            <a:r>
              <a:rPr lang="cs-CZ" dirty="0"/>
              <a:t>, kteří nevědí, že jejich tělo patří jen jim a nikdo, </a:t>
            </a:r>
            <a:r>
              <a:rPr lang="cs-CZ" dirty="0" smtClean="0"/>
              <a:t>na </a:t>
            </a:r>
            <a:r>
              <a:rPr lang="cs-CZ" dirty="0"/>
              <a:t>ně nemá právo </a:t>
            </a:r>
            <a:r>
              <a:rPr lang="cs-CZ" dirty="0" smtClean="0"/>
              <a:t>sahat</a:t>
            </a:r>
            <a:r>
              <a:rPr lang="cs-CZ" dirty="0"/>
              <a:t>. </a:t>
            </a:r>
            <a:endParaRPr lang="cs-CZ" dirty="0" smtClean="0">
              <a:effectLst/>
            </a:endParaRPr>
          </a:p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Kdo je </a:t>
            </a:r>
            <a:r>
              <a:rPr lang="cs-CZ" b="1" dirty="0"/>
              <a:t>nejohroženější?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268760"/>
            <a:ext cx="4297660" cy="48245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90377581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7000"/>
                            </p:stCondLst>
                            <p:childTnLst>
                              <p:par>
                                <p:cTn id="17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2000"/>
                            </p:stCondLst>
                            <p:childTnLst>
                              <p:par>
                                <p:cTn id="22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7000"/>
                            </p:stCondLst>
                            <p:childTnLst>
                              <p:par>
                                <p:cTn id="27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2000"/>
                            </p:stCondLst>
                            <p:childTnLst>
                              <p:par>
                                <p:cTn id="32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4032449"/>
          </a:xfrm>
        </p:spPr>
        <p:txBody>
          <a:bodyPr>
            <a:normAutofit lnSpcReduction="1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Bezkontaktní sexuální </a:t>
            </a:r>
            <a:r>
              <a:rPr lang="cs-CZ" b="1" dirty="0" smtClean="0">
                <a:solidFill>
                  <a:srgbClr val="FF0000"/>
                </a:solidFill>
              </a:rPr>
              <a:t>chování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je </a:t>
            </a:r>
            <a:r>
              <a:rPr lang="cs-CZ" dirty="0"/>
              <a:t>slovní obtěžování, exhibicionismus, </a:t>
            </a:r>
            <a:r>
              <a:rPr lang="cs-CZ" dirty="0" smtClean="0"/>
              <a:t>nabízení </a:t>
            </a:r>
            <a:r>
              <a:rPr lang="cs-CZ" dirty="0"/>
              <a:t>pornografických filmů, </a:t>
            </a:r>
            <a:r>
              <a:rPr lang="cs-CZ" dirty="0" smtClean="0"/>
              <a:t>časopisů, </a:t>
            </a:r>
            <a:r>
              <a:rPr lang="cs-CZ" dirty="0"/>
              <a:t>voyerismus nebo </a:t>
            </a:r>
            <a:r>
              <a:rPr lang="cs-CZ" dirty="0" smtClean="0"/>
              <a:t>masturbace  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Kontaktní </a:t>
            </a:r>
            <a:r>
              <a:rPr lang="cs-CZ" b="1" dirty="0">
                <a:solidFill>
                  <a:srgbClr val="FF0000"/>
                </a:solidFill>
              </a:rPr>
              <a:t>sexuální chování </a:t>
            </a:r>
            <a:r>
              <a:rPr lang="cs-CZ" dirty="0" smtClean="0"/>
              <a:t>je nucené dotýkání </a:t>
            </a:r>
            <a:r>
              <a:rPr lang="cs-CZ" dirty="0"/>
              <a:t>se či </a:t>
            </a:r>
            <a:r>
              <a:rPr lang="cs-CZ" dirty="0" smtClean="0"/>
              <a:t>mazlení </a:t>
            </a:r>
            <a:r>
              <a:rPr lang="cs-CZ" dirty="0"/>
              <a:t>s </a:t>
            </a:r>
            <a:r>
              <a:rPr lang="cs-CZ" dirty="0" smtClean="0"/>
              <a:t>jiným tělem </a:t>
            </a:r>
            <a:r>
              <a:rPr lang="cs-CZ" dirty="0"/>
              <a:t>– oblečeným nebo nahým a</a:t>
            </a:r>
            <a:r>
              <a:rPr lang="cs-CZ" dirty="0" smtClean="0"/>
              <a:t> nucení , </a:t>
            </a:r>
            <a:r>
              <a:rPr lang="cs-CZ" dirty="0"/>
              <a:t>aby </a:t>
            </a:r>
            <a:r>
              <a:rPr lang="cs-CZ" dirty="0" smtClean="0"/>
              <a:t>bylo dotýkáno </a:t>
            </a:r>
            <a:r>
              <a:rPr lang="cs-CZ" dirty="0"/>
              <a:t>podobným způsobem těla </a:t>
            </a:r>
            <a:r>
              <a:rPr lang="cs-CZ" dirty="0" smtClean="0"/>
              <a:t>zneužívajícího</a:t>
            </a:r>
            <a:r>
              <a:rPr lang="cs-CZ" b="1" dirty="0"/>
              <a:t/>
            </a:r>
            <a:br>
              <a:rPr lang="cs-CZ" b="1" dirty="0"/>
            </a:br>
            <a:endParaRPr lang="cs-CZ" dirty="0" smtClean="0">
              <a:effectLst/>
            </a:endParaRPr>
          </a:p>
          <a:p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288032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3573016"/>
            <a:ext cx="5272666" cy="29102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06351265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0"/>
                            </p:stCondLst>
                            <p:childTnLst>
                              <p:par>
                                <p:cTn id="10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0"/>
                            </p:stCondLst>
                            <p:childTnLst>
                              <p:par>
                                <p:cTn id="15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404664"/>
            <a:ext cx="4495800" cy="3456385"/>
          </a:xfrm>
        </p:spPr>
        <p:txBody>
          <a:bodyPr>
            <a:normAutofit fontScale="92500"/>
          </a:bodyPr>
          <a:lstStyle/>
          <a:p>
            <a:r>
              <a:rPr lang="cs-CZ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Většinou </a:t>
            </a:r>
            <a:r>
              <a:rPr lang="cs-CZ" b="1" dirty="0">
                <a:solidFill>
                  <a:schemeClr val="accent3">
                    <a:lumMod val="40000"/>
                    <a:lumOff val="60000"/>
                  </a:schemeClr>
                </a:solidFill>
              </a:rPr>
              <a:t>jsou děti zneužívány dospělými, kteří dítě dobře </a:t>
            </a:r>
            <a:r>
              <a:rPr lang="cs-CZ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znají. </a:t>
            </a:r>
            <a:r>
              <a:rPr lang="cs-CZ" dirty="0" smtClean="0"/>
              <a:t>Bývají </a:t>
            </a:r>
            <a:r>
              <a:rPr lang="cs-CZ" dirty="0"/>
              <a:t>to rodiče, nevlastní rodiče, starší sourozenci, příbuzní, známí, učitelé, vedoucí </a:t>
            </a:r>
            <a:r>
              <a:rPr lang="cs-CZ" dirty="0" smtClean="0"/>
              <a:t>kroužků či </a:t>
            </a:r>
            <a:r>
              <a:rPr lang="cs-CZ" dirty="0"/>
              <a:t>táborů. </a:t>
            </a:r>
            <a:endParaRPr lang="cs-CZ" dirty="0" smtClean="0"/>
          </a:p>
          <a:p>
            <a:pPr marL="0" indent="0">
              <a:buNone/>
            </a:pPr>
            <a:endParaRPr lang="cs-CZ" dirty="0" smtClean="0">
              <a:effectLst/>
            </a:endParaRPr>
          </a:p>
          <a:p>
            <a:endParaRPr lang="cs-CZ" dirty="0"/>
          </a:p>
        </p:txBody>
      </p:sp>
      <p:pic>
        <p:nvPicPr>
          <p:cNvPr id="6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652120" y="3812319"/>
            <a:ext cx="3339032" cy="22234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Nadpis 9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476672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8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4408" y="503458"/>
            <a:ext cx="4657258" cy="30695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Obdélník 8"/>
          <p:cNvSpPr/>
          <p:nvPr/>
        </p:nvSpPr>
        <p:spPr>
          <a:xfrm>
            <a:off x="1187624" y="3789041"/>
            <a:ext cx="4824536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28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Výjimečně je dítě zneužito cizím </a:t>
            </a:r>
            <a:r>
              <a:rPr lang="cs-CZ" sz="2800" b="1" dirty="0"/>
              <a:t>člověkem.</a:t>
            </a:r>
            <a:r>
              <a:rPr lang="cs-CZ" sz="2800" dirty="0"/>
              <a:t> Většinou se tak stane, je-li příliš důvěřivé k cizím lidem </a:t>
            </a:r>
          </a:p>
        </p:txBody>
      </p:sp>
    </p:spTree>
    <p:extLst>
      <p:ext uri="{BB962C8B-B14F-4D97-AF65-F5344CB8AC3E}">
        <p14:creationId xmlns="" xmlns:p14="http://schemas.microsoft.com/office/powerpoint/2010/main" val="372647559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0"/>
                            </p:stCondLst>
                            <p:childTnLst>
                              <p:par>
                                <p:cTn id="10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0"/>
                            </p:stCondLst>
                            <p:childTnLst>
                              <p:par>
                                <p:cTn id="16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0"/>
                            </p:stCondLst>
                            <p:childTnLst>
                              <p:par>
                                <p:cTn id="21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8326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Sexuálně </a:t>
            </a:r>
            <a:r>
              <a:rPr lang="cs-CZ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zneužívána bývají nejen děvčata, ale i </a:t>
            </a:r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chlapci. Ti, </a:t>
            </a:r>
            <a:r>
              <a:rPr lang="cs-CZ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kdo zneužívají nejsou výhradně muži, ale zneužívat mohou i ženy. 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b="1" dirty="0" smtClean="0"/>
              <a:t>Co </a:t>
            </a:r>
            <a:r>
              <a:rPr lang="cs-CZ" b="1" dirty="0"/>
              <a:t>byste měli udělat, pokud zjistíte, že dítě </a:t>
            </a:r>
            <a:r>
              <a:rPr lang="cs-CZ" b="1" dirty="0" smtClean="0"/>
              <a:t>nebo kamarád byl </a:t>
            </a:r>
            <a:r>
              <a:rPr lang="cs-CZ" b="1" dirty="0"/>
              <a:t>sexuálně </a:t>
            </a:r>
            <a:r>
              <a:rPr lang="cs-CZ" b="1" dirty="0" smtClean="0"/>
              <a:t>zneužitý?</a:t>
            </a:r>
            <a:r>
              <a:rPr lang="cs-CZ" dirty="0"/>
              <a:t/>
            </a:r>
            <a:br>
              <a:rPr lang="cs-CZ" dirty="0"/>
            </a:br>
            <a:endParaRPr lang="cs-CZ" dirty="0" smtClean="0">
              <a:effectLst/>
            </a:endParaRPr>
          </a:p>
          <a:p>
            <a:r>
              <a:rPr lang="cs-CZ" b="1" dirty="0">
                <a:solidFill>
                  <a:schemeClr val="bg2">
                    <a:lumMod val="50000"/>
                  </a:schemeClr>
                </a:solidFill>
              </a:rPr>
              <a:t>Poraďte se s odborníky, jaké nezbytné kroky je třeba učinit. </a:t>
            </a:r>
            <a:endParaRPr lang="cs-CZ" b="1" dirty="0" smtClean="0">
              <a:solidFill>
                <a:schemeClr val="bg2">
                  <a:lumMod val="50000"/>
                </a:schemeClr>
              </a:solidFill>
              <a:effectLst/>
            </a:endParaRPr>
          </a:p>
          <a:p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Postarejte </a:t>
            </a:r>
            <a:r>
              <a:rPr lang="cs-CZ" b="1" dirty="0">
                <a:solidFill>
                  <a:schemeClr val="bg2">
                    <a:lumMod val="50000"/>
                  </a:schemeClr>
                </a:solidFill>
              </a:rPr>
              <a:t>se, aby ten, kdo dítěti ublížil, již k němu neměl přístup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21602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81857221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0"/>
                            </p:stCondLst>
                            <p:childTnLst>
                              <p:par>
                                <p:cTn id="10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0"/>
                            </p:stCondLst>
                            <p:childTnLst>
                              <p:par>
                                <p:cTn id="16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0"/>
                            </p:stCondLst>
                            <p:childTnLst>
                              <p:par>
                                <p:cTn id="21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995936" y="404664"/>
            <a:ext cx="5148064" cy="6120680"/>
          </a:xfrm>
        </p:spPr>
        <p:txBody>
          <a:bodyPr>
            <a:normAutofit fontScale="92500" lnSpcReduction="10000"/>
          </a:bodyPr>
          <a:lstStyle/>
          <a:p>
            <a:pPr marL="109728" indent="0">
              <a:buNone/>
            </a:pPr>
            <a:endParaRPr lang="cs-CZ" dirty="0"/>
          </a:p>
          <a:p>
            <a:r>
              <a:rPr lang="cs-CZ" b="1" dirty="0"/>
              <a:t>Právní řád nedovoluje sexuální kontakt s osobou mladší 15 let, /v případě incestu – sexuální aktivity vůbec/</a:t>
            </a:r>
          </a:p>
          <a:p>
            <a:endParaRPr lang="cs-CZ" b="1" dirty="0"/>
          </a:p>
          <a:p>
            <a:r>
              <a:rPr lang="cs-CZ" b="1" dirty="0" smtClean="0"/>
              <a:t>Dospělí </a:t>
            </a:r>
            <a:r>
              <a:rPr lang="cs-CZ" b="1" dirty="0"/>
              <a:t>v</a:t>
            </a:r>
            <a:r>
              <a:rPr lang="cs-CZ" b="1" dirty="0" smtClean="0"/>
              <a:t>yužívají </a:t>
            </a:r>
            <a:r>
              <a:rPr lang="cs-CZ" b="1" dirty="0"/>
              <a:t>dětské důvěřivosti a závislosti. Jedná se o vztah moci a podřízenosti</a:t>
            </a:r>
            <a:r>
              <a:rPr lang="cs-CZ" b="1" dirty="0" smtClean="0"/>
              <a:t>.</a:t>
            </a:r>
          </a:p>
          <a:p>
            <a:endParaRPr lang="cs-CZ" dirty="0" smtClean="0">
              <a:effectLst/>
            </a:endParaRPr>
          </a:p>
          <a:p>
            <a:r>
              <a:rPr lang="cs-CZ" b="1" dirty="0"/>
              <a:t>Sexuální kontakt s dítětem se snaží dospělý utajit. K tomu nutí i </a:t>
            </a:r>
            <a:r>
              <a:rPr lang="cs-CZ" b="1" dirty="0" smtClean="0"/>
              <a:t>dítě</a:t>
            </a:r>
          </a:p>
          <a:p>
            <a:endParaRPr lang="cs-CZ" dirty="0"/>
          </a:p>
        </p:txBody>
      </p:sp>
      <p:pic>
        <p:nvPicPr>
          <p:cNvPr id="10" name="Picture 3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04111"/>
            <a:ext cx="3672408" cy="52935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0287647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7000"/>
                            </p:stCondLst>
                            <p:childTnLst>
                              <p:par>
                                <p:cTn id="16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2000"/>
                            </p:stCondLst>
                            <p:childTnLst>
                              <p:par>
                                <p:cTn id="21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112568"/>
          </a:xfrm>
        </p:spPr>
        <p:txBody>
          <a:bodyPr>
            <a:normAutofit lnSpcReduction="10000"/>
          </a:bodyPr>
          <a:lstStyle/>
          <a:p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Nechodíme nikam s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lidmi, které neznáme! </a:t>
            </a:r>
          </a:p>
          <a:p>
            <a:r>
              <a:rPr lang="cs-CZ" b="1" dirty="0" smtClean="0">
                <a:solidFill>
                  <a:srgbClr val="0070C0"/>
                </a:solidFill>
              </a:rPr>
              <a:t>Nesedáme </a:t>
            </a:r>
            <a:r>
              <a:rPr lang="cs-CZ" b="1" dirty="0">
                <a:solidFill>
                  <a:srgbClr val="0070C0"/>
                </a:solidFill>
              </a:rPr>
              <a:t>k cizím lidem do auta! </a:t>
            </a:r>
          </a:p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Nebereme </a:t>
            </a: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si od cizích lidí sladkosti, dárky, ani peníze! </a:t>
            </a:r>
          </a:p>
          <a:p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Svěříme </a:t>
            </a:r>
            <a:r>
              <a:rPr lang="cs-CZ" b="1" dirty="0">
                <a:solidFill>
                  <a:schemeClr val="accent2">
                    <a:lumMod val="75000"/>
                  </a:schemeClr>
                </a:solidFill>
              </a:rPr>
              <a:t>se 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s jakýmkoli podezřelým </a:t>
            </a:r>
            <a:r>
              <a:rPr lang="cs-CZ" b="1" dirty="0">
                <a:solidFill>
                  <a:schemeClr val="accent2">
                    <a:lumMod val="75000"/>
                  </a:schemeClr>
                </a:solidFill>
              </a:rPr>
              <a:t>zážitkem 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dospělému člověku, </a:t>
            </a:r>
            <a:r>
              <a:rPr lang="cs-CZ" b="1" dirty="0">
                <a:solidFill>
                  <a:schemeClr val="accent2">
                    <a:lumMod val="75000"/>
                  </a:schemeClr>
                </a:solidFill>
              </a:rPr>
              <a:t>kterému 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důvěřujeme! 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Můžeme zavolat </a:t>
            </a:r>
            <a:r>
              <a:rPr lang="cs-CZ" b="1" dirty="0">
                <a:solidFill>
                  <a:srgbClr val="002060"/>
                </a:solidFill>
              </a:rPr>
              <a:t>na Linku bezpečí. </a:t>
            </a:r>
            <a:r>
              <a:rPr lang="cs-CZ" b="1" dirty="0" smtClean="0">
                <a:solidFill>
                  <a:srgbClr val="002060"/>
                </a:solidFill>
              </a:rPr>
              <a:t>Nezůstáváme </a:t>
            </a:r>
            <a:r>
              <a:rPr lang="cs-CZ" b="1" dirty="0">
                <a:solidFill>
                  <a:srgbClr val="002060"/>
                </a:solidFill>
              </a:rPr>
              <a:t>se svými nepříjemnými pocity </a:t>
            </a:r>
            <a:r>
              <a:rPr lang="cs-CZ" b="1" dirty="0" smtClean="0">
                <a:solidFill>
                  <a:srgbClr val="002060"/>
                </a:solidFill>
              </a:rPr>
              <a:t>sami! </a:t>
            </a:r>
          </a:p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Linka bezpečí </a:t>
            </a:r>
            <a:r>
              <a:rPr lang="cs-CZ" b="1" dirty="0">
                <a:solidFill>
                  <a:schemeClr val="accent2">
                    <a:lumMod val="50000"/>
                  </a:schemeClr>
                </a:solidFill>
              </a:rPr>
              <a:t>je toto telefonní číslo, na které se 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dovoláme </a:t>
            </a:r>
            <a:r>
              <a:rPr lang="cs-CZ" b="1" dirty="0">
                <a:solidFill>
                  <a:schemeClr val="accent2">
                    <a:lumMod val="50000"/>
                  </a:schemeClr>
                </a:solidFill>
              </a:rPr>
              <a:t>zdarma - </a:t>
            </a:r>
            <a:r>
              <a:rPr lang="cs-CZ" sz="4400" b="1" u="sng" dirty="0">
                <a:solidFill>
                  <a:srgbClr val="C00000"/>
                </a:solidFill>
              </a:rPr>
              <a:t>800 155 555 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74638"/>
            <a:ext cx="8892480" cy="1143000"/>
          </a:xfrm>
        </p:spPr>
        <p:txBody>
          <a:bodyPr>
            <a:normAutofit fontScale="90000"/>
          </a:bodyPr>
          <a:lstStyle/>
          <a:p>
            <a:r>
              <a:rPr lang="cs-CZ" sz="4000" b="1" dirty="0"/>
              <a:t>Jak můžeme sexuálnímu zneužití předejít ?</a:t>
            </a:r>
            <a:r>
              <a:rPr lang="cs-CZ" sz="3600" dirty="0"/>
              <a:t/>
            </a:r>
            <a:br>
              <a:rPr lang="cs-CZ" sz="3600" dirty="0"/>
            </a:br>
            <a:endParaRPr lang="cs-CZ" sz="3600" dirty="0"/>
          </a:p>
        </p:txBody>
      </p:sp>
    </p:spTree>
    <p:extLst>
      <p:ext uri="{BB962C8B-B14F-4D97-AF65-F5344CB8AC3E}">
        <p14:creationId xmlns="" xmlns:p14="http://schemas.microsoft.com/office/powerpoint/2010/main" val="355137102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7000"/>
                            </p:stCondLst>
                            <p:childTnLst>
                              <p:par>
                                <p:cTn id="16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2000"/>
                            </p:stCondLst>
                            <p:childTnLst>
                              <p:par>
                                <p:cTn id="21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7000"/>
                            </p:stCondLst>
                            <p:childTnLst>
                              <p:par>
                                <p:cTn id="26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2000"/>
                            </p:stCondLst>
                            <p:childTnLst>
                              <p:par>
                                <p:cTn id="31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7000"/>
                            </p:stCondLst>
                            <p:childTnLst>
                              <p:par>
                                <p:cTn id="36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3096345"/>
          </a:xfrm>
          <a:solidFill>
            <a:schemeClr val="bg2">
              <a:lumMod val="90000"/>
            </a:schemeClr>
          </a:solidFill>
        </p:spPr>
        <p:txBody>
          <a:bodyPr>
            <a:normAutofit/>
          </a:bodyPr>
          <a:lstStyle/>
          <a:p>
            <a:endParaRPr lang="cs-CZ" dirty="0" smtClean="0">
              <a:solidFill>
                <a:schemeClr val="bg1"/>
              </a:solidFill>
              <a:hlinkClick r:id="rId2"/>
            </a:endParaRPr>
          </a:p>
          <a:p>
            <a:endParaRPr lang="cs-CZ" dirty="0" smtClean="0">
              <a:solidFill>
                <a:schemeClr val="bg1"/>
              </a:solidFill>
              <a:hlinkClick r:id="rId2"/>
            </a:endParaRPr>
          </a:p>
          <a:p>
            <a:r>
              <a:rPr lang="cs-CZ" dirty="0" smtClean="0">
                <a:solidFill>
                  <a:schemeClr val="bg1"/>
                </a:solidFill>
                <a:hlinkClick r:id="rId2"/>
              </a:rPr>
              <a:t>http</a:t>
            </a:r>
            <a:r>
              <a:rPr lang="cs-CZ" dirty="0">
                <a:solidFill>
                  <a:schemeClr val="bg1"/>
                </a:solidFill>
                <a:hlinkClick r:id="rId2"/>
              </a:rPr>
              <a:t>://www.ceskatelevize.cz/ivysilani/10265744641-zpravicky/212452801430004/obsah/188027-linka-duvery-sexualni-zneuzivani</a:t>
            </a:r>
            <a:r>
              <a:rPr lang="cs-CZ" dirty="0" smtClean="0">
                <a:solidFill>
                  <a:schemeClr val="bg1"/>
                </a:solidFill>
                <a:hlinkClick r:id="rId2"/>
              </a:rPr>
              <a:t>/</a:t>
            </a:r>
            <a:endParaRPr lang="cs-CZ" dirty="0" smtClean="0">
              <a:solidFill>
                <a:schemeClr val="bg1"/>
              </a:solidFill>
            </a:endParaRP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642194"/>
          </a:xfrm>
        </p:spPr>
        <p:txBody>
          <a:bodyPr>
            <a:noAutofit/>
          </a:bodyPr>
          <a:lstStyle/>
          <a:p>
            <a:pPr algn="ctr"/>
            <a:r>
              <a:rPr lang="cs-CZ" sz="4800" smtClean="0">
                <a:solidFill>
                  <a:srgbClr val="C00000"/>
                </a:solidFill>
              </a:rPr>
              <a:t>Shlédnutí TV záznamu </a:t>
            </a:r>
            <a:r>
              <a:rPr lang="cs-CZ" sz="4800" dirty="0" smtClean="0">
                <a:solidFill>
                  <a:srgbClr val="C00000"/>
                </a:solidFill>
              </a:rPr>
              <a:t/>
            </a:r>
            <a:br>
              <a:rPr lang="cs-CZ" sz="4800" dirty="0" smtClean="0">
                <a:solidFill>
                  <a:srgbClr val="C00000"/>
                </a:solidFill>
              </a:rPr>
            </a:br>
            <a:r>
              <a:rPr lang="cs-CZ" sz="4800" dirty="0" smtClean="0">
                <a:solidFill>
                  <a:srgbClr val="C00000"/>
                </a:solidFill>
              </a:rPr>
              <a:t>z Linky důvěry</a:t>
            </a:r>
            <a:endParaRPr lang="cs-CZ" sz="48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24819879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00200"/>
            <a:ext cx="8507288" cy="4493096"/>
          </a:xfrm>
        </p:spPr>
        <p:txBody>
          <a:bodyPr>
            <a:normAutofit fontScale="77500" lnSpcReduction="20000"/>
          </a:bodyPr>
          <a:lstStyle/>
          <a:p>
            <a:r>
              <a:rPr lang="cs-CZ" sz="2100" dirty="0" smtClean="0">
                <a:hlinkClick r:id="rId2"/>
              </a:rPr>
              <a:t>www.</a:t>
            </a:r>
            <a:r>
              <a:rPr lang="cs-CZ" sz="2100" dirty="0" err="1" smtClean="0">
                <a:hlinkClick r:id="rId2"/>
              </a:rPr>
              <a:t>wikipedie.cz</a:t>
            </a:r>
            <a:endParaRPr lang="cs-CZ" sz="2100" dirty="0" smtClean="0">
              <a:hlinkClick r:id="rId2"/>
            </a:endParaRPr>
          </a:p>
          <a:p>
            <a:r>
              <a:rPr lang="cs-CZ" sz="2100" dirty="0" smtClean="0">
                <a:hlinkClick r:id="rId2"/>
              </a:rPr>
              <a:t>http://www.zachranny-kruh.cz/kriminalita/co_by_meli_vedet_dospeli_o_sexualnim_zneuzivani.html</a:t>
            </a:r>
            <a:endParaRPr lang="cs-CZ" sz="2100" dirty="0" smtClean="0"/>
          </a:p>
          <a:p>
            <a:r>
              <a:rPr lang="cs-CZ" sz="2100" dirty="0" smtClean="0">
                <a:hlinkClick r:id="rId3"/>
              </a:rPr>
              <a:t>http://img.cz.prg.cmestatic.com/media/images/440xX/Oct2008/435571.jpg?d41d</a:t>
            </a:r>
            <a:endParaRPr lang="cs-CZ" sz="2100" dirty="0" smtClean="0"/>
          </a:p>
          <a:p>
            <a:r>
              <a:rPr lang="cs-CZ" sz="2100" dirty="0" smtClean="0">
                <a:hlinkClick r:id="rId4"/>
              </a:rPr>
              <a:t>http://img.cz.prg.cmestatic.com/media/images/440xX/Oct2008/435570.jpg?d41d</a:t>
            </a:r>
            <a:endParaRPr lang="cs-CZ" sz="2100" dirty="0" smtClean="0"/>
          </a:p>
          <a:p>
            <a:r>
              <a:rPr lang="cs-CZ" sz="2100" dirty="0" smtClean="0">
                <a:hlinkClick r:id="rId5"/>
              </a:rPr>
              <a:t>http://mladazena.maminka.cz/assets/mlada-zena-2/moje-psychologie/navigator/26b_8.jpg</a:t>
            </a:r>
            <a:endParaRPr lang="cs-CZ" sz="2100" dirty="0" smtClean="0"/>
          </a:p>
          <a:p>
            <a:r>
              <a:rPr lang="cs-CZ" sz="2100" dirty="0" smtClean="0">
                <a:hlinkClick r:id="rId6"/>
              </a:rPr>
              <a:t>http://img.cz.prg.cmestatic.com/media/images/440xX/Jul2011/780565.jpg?d41d</a:t>
            </a:r>
            <a:endParaRPr lang="cs-CZ" sz="2100" dirty="0" smtClean="0"/>
          </a:p>
          <a:p>
            <a:r>
              <a:rPr lang="cs-CZ" sz="2100" dirty="0" smtClean="0">
                <a:hlinkClick r:id="rId7"/>
              </a:rPr>
              <a:t>http://img.cz.prg.cmestatic.com/media/images/original/Sep2008/407399.jpg?9727</a:t>
            </a:r>
            <a:endParaRPr lang="cs-CZ" sz="2100" dirty="0" smtClean="0"/>
          </a:p>
          <a:p>
            <a:r>
              <a:rPr lang="cs-CZ" sz="2100" dirty="0" smtClean="0">
                <a:hlinkClick r:id="rId8"/>
              </a:rPr>
              <a:t>http://img.cz.prg.cmestatic.com/media/images/440xX/May2010/624761.jpg?d41d</a:t>
            </a:r>
            <a:endParaRPr lang="cs-CZ" sz="2100" dirty="0" smtClean="0"/>
          </a:p>
          <a:p>
            <a:r>
              <a:rPr lang="cs-CZ" sz="2100" dirty="0">
                <a:hlinkClick r:id="rId9"/>
              </a:rPr>
              <a:t>http://</a:t>
            </a:r>
            <a:r>
              <a:rPr lang="cs-CZ" sz="2100" dirty="0" smtClean="0">
                <a:hlinkClick r:id="rId9"/>
              </a:rPr>
              <a:t>img6.ct24.cz/cache/616x347/article/28/2763/276270.jpg</a:t>
            </a:r>
            <a:endParaRPr lang="cs-CZ" sz="2100" dirty="0" smtClean="0"/>
          </a:p>
          <a:p>
            <a:r>
              <a:rPr lang="cs-CZ" sz="2100" dirty="0">
                <a:hlinkClick r:id="rId10"/>
              </a:rPr>
              <a:t>http://</a:t>
            </a:r>
            <a:r>
              <a:rPr lang="cs-CZ" sz="2100" dirty="0" smtClean="0">
                <a:hlinkClick r:id="rId10"/>
              </a:rPr>
              <a:t>i.lidovky.cz/09/082/lngal/MEV2d0ee1_shutterstock_29027875.jpg</a:t>
            </a:r>
            <a:endParaRPr lang="cs-CZ" sz="2100" dirty="0" smtClean="0"/>
          </a:p>
          <a:p>
            <a:r>
              <a:rPr lang="cs-CZ" sz="2100" dirty="0">
                <a:hlinkClick r:id="rId11"/>
              </a:rPr>
              <a:t>http://</a:t>
            </a:r>
            <a:r>
              <a:rPr lang="cs-CZ" sz="2100" dirty="0" smtClean="0">
                <a:hlinkClick r:id="rId11"/>
              </a:rPr>
              <a:t>www.zena-in.cz/images/clankygalerie/foto_nahled_32813.jpg</a:t>
            </a:r>
            <a:endParaRPr lang="cs-CZ" sz="2100" dirty="0" smtClean="0"/>
          </a:p>
          <a:p>
            <a:endParaRPr lang="cs-CZ" sz="2100" dirty="0" smtClean="0"/>
          </a:p>
          <a:p>
            <a:endParaRPr lang="cs-CZ" sz="2100" dirty="0" smtClean="0"/>
          </a:p>
          <a:p>
            <a:endParaRPr lang="cs-CZ" sz="21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40495317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188</TotalTime>
  <Words>372</Words>
  <Application>Microsoft Office PowerPoint</Application>
  <PresentationFormat>Předvádění na obrazovce (4:3)</PresentationFormat>
  <Paragraphs>61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Shluk</vt:lpstr>
      <vt:lpstr>Sexuální zneužívání</vt:lpstr>
      <vt:lpstr>Sexuální zneužívání </vt:lpstr>
      <vt:lpstr>Snímek 3</vt:lpstr>
      <vt:lpstr>Kdo je nejohroženější? </vt:lpstr>
      <vt:lpstr>Snímek 5</vt:lpstr>
      <vt:lpstr>Snímek 6</vt:lpstr>
      <vt:lpstr>Snímek 7</vt:lpstr>
      <vt:lpstr>Snímek 8</vt:lpstr>
      <vt:lpstr>Jak můžeme sexuálnímu zneužití předejít ? </vt:lpstr>
      <vt:lpstr>Shlédnutí TV záznamu  z Linky důvěry</vt:lpstr>
      <vt:lpstr>Použité odkazy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Sexuální zneužívání</dc:title>
  <dc:creator>pc</dc:creator>
  <cp:lastModifiedBy>Radek Cuper</cp:lastModifiedBy>
  <cp:revision>20</cp:revision>
  <dcterms:created xsi:type="dcterms:W3CDTF">2012-04-22T05:36:03Z</dcterms:created>
  <dcterms:modified xsi:type="dcterms:W3CDTF">2012-04-23T20:34:01Z</dcterms:modified>
</cp:coreProperties>
</file>