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2837"/>
    <a:srgbClr val="9B659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62" y="7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AB9D997-CD74-4BE8-AEC8-D8BA635201F0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25F699D-005E-4E52-912A-A6A454C37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095889602-barvy-zivota/208562221200030/obsah/145054-nabozenske-sekty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ekta" TargetMode="External"/><Relationship Id="rId3" Type="http://schemas.openxmlformats.org/officeDocument/2006/relationships/hyperlink" Target="http://breathecast.christianpost.com/files/news/book320.jpg" TargetMode="External"/><Relationship Id="rId7" Type="http://schemas.openxmlformats.org/officeDocument/2006/relationships/hyperlink" Target="http://www.fortunalibri.cz/files/cat/323t1_tajne.jpg" TargetMode="External"/><Relationship Id="rId2" Type="http://schemas.openxmlformats.org/officeDocument/2006/relationships/hyperlink" Target="http://harekrsna.cz/cvs/files/krishna-balarama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udenta.cz/images/cms/article/87/thumb1/tema_tydne_krest(2).jpg" TargetMode="External"/><Relationship Id="rId11" Type="http://schemas.openxmlformats.org/officeDocument/2006/relationships/hyperlink" Target="http://www.abcknihy.sk/Kategoria/2/1/2/0/ine-nabozenstva-sekty-1102.aspx" TargetMode="External"/><Relationship Id="rId5" Type="http://schemas.openxmlformats.org/officeDocument/2006/relationships/hyperlink" Target="http://spoluzaci.im.cz/classroom/591/5914034.jpg?A48xd011ef5e" TargetMode="External"/><Relationship Id="rId10" Type="http://schemas.openxmlformats.org/officeDocument/2006/relationships/hyperlink" Target="http://www.ipedia.ro/biserica-mormona-mormoni-1041/" TargetMode="External"/><Relationship Id="rId4" Type="http://schemas.openxmlformats.org/officeDocument/2006/relationships/hyperlink" Target="http://blog.idnes.cz/blog/14902/210572/jehova3.JPG" TargetMode="External"/><Relationship Id="rId9" Type="http://schemas.openxmlformats.org/officeDocument/2006/relationships/hyperlink" Target="http://www.google.cz/imgres?q=n&#225;bo&#382;ensk&#233;+sek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6071592" cy="2522711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FFC000"/>
                </a:solidFill>
              </a:rPr>
              <a:t>Náboženské sekty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48064" y="2852936"/>
            <a:ext cx="3672408" cy="3672408"/>
          </a:xfrm>
        </p:spPr>
        <p:txBody>
          <a:bodyPr>
            <a:normAutofit fontScale="85000" lnSpcReduction="20000"/>
          </a:bodyPr>
          <a:lstStyle/>
          <a:p>
            <a:r>
              <a:rPr lang="cs-CZ" sz="4300" b="1" dirty="0" smtClean="0"/>
              <a:t>Člověk a zdraví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r"/>
            <a:r>
              <a:rPr lang="cs-CZ" dirty="0" smtClean="0"/>
              <a:t>Bc. Kateřina Cuperová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975353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pPr algn="ctr"/>
            <a:r>
              <a:rPr lang="cs-CZ" sz="6000" dirty="0">
                <a:solidFill>
                  <a:srgbClr val="FFFF00"/>
                </a:solidFill>
              </a:rPr>
              <a:t>S</a:t>
            </a:r>
            <a:r>
              <a:rPr lang="cs-CZ" sz="6000" dirty="0" smtClean="0">
                <a:solidFill>
                  <a:srgbClr val="FFFF00"/>
                </a:solidFill>
              </a:rPr>
              <a:t>EKTA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3"/>
            <a:ext cx="8229600" cy="46085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Slovo </a:t>
            </a:r>
            <a:r>
              <a:rPr lang="cs-CZ" b="1" dirty="0" smtClean="0">
                <a:solidFill>
                  <a:srgbClr val="FFFF00"/>
                </a:solidFill>
              </a:rPr>
              <a:t>SEKTA</a:t>
            </a:r>
            <a:r>
              <a:rPr lang="cs-CZ" dirty="0" smtClean="0">
                <a:solidFill>
                  <a:srgbClr val="FFC000"/>
                </a:solidFill>
              </a:rPr>
              <a:t> vzniklo z latinského slovesa </a:t>
            </a:r>
            <a:r>
              <a:rPr lang="cs-CZ" sz="3200" b="1" i="1" dirty="0" err="1" smtClean="0">
                <a:solidFill>
                  <a:srgbClr val="FFFF00"/>
                </a:solidFill>
              </a:rPr>
              <a:t>sequi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(sledovat, následovat), a původně znamenalo vyšlapanou stezku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Během vývoje slovo získalo negativní význam, protože je chápáno jako označení pro zkázonosné a nebezpečné náboženské skupiny.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356992"/>
            <a:ext cx="4895394" cy="3272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28328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00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27584" y="332656"/>
            <a:ext cx="740201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Sektami bývají často označovány organizace, </a:t>
            </a:r>
            <a:r>
              <a:rPr lang="cs-CZ" sz="3600" b="1" dirty="0" smtClean="0">
                <a:solidFill>
                  <a:srgbClr val="FC2837"/>
                </a:solidFill>
              </a:rPr>
              <a:t>které členům vymývají mozek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či s nimi manipulují - </a:t>
            </a:r>
            <a:r>
              <a:rPr lang="cs-CZ" sz="3600" b="1" dirty="0" smtClean="0">
                <a:solidFill>
                  <a:srgbClr val="FC2837"/>
                </a:solidFill>
              </a:rPr>
              <a:t>způsobují závislost </a:t>
            </a:r>
            <a:r>
              <a:rPr lang="cs-CZ" sz="2800" b="1" dirty="0" smtClean="0">
                <a:solidFill>
                  <a:srgbClr val="FFC000"/>
                </a:solidFill>
              </a:rPr>
              <a:t>na sektě, </a:t>
            </a:r>
            <a:r>
              <a:rPr lang="cs-CZ" sz="3600" b="1" dirty="0" smtClean="0">
                <a:solidFill>
                  <a:srgbClr val="FC2837"/>
                </a:solidFill>
              </a:rPr>
              <a:t>zmocňují se jejich majetku </a:t>
            </a:r>
            <a:endParaRPr lang="cs-CZ" sz="3600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a</a:t>
            </a:r>
            <a:r>
              <a:rPr lang="cs-CZ" sz="3600" b="1" dirty="0" smtClean="0">
                <a:solidFill>
                  <a:srgbClr val="FC2837"/>
                </a:solidFill>
              </a:rPr>
              <a:t> pronásledují </a:t>
            </a:r>
            <a:r>
              <a:rPr lang="cs-CZ" sz="2800" b="1" dirty="0" smtClean="0">
                <a:solidFill>
                  <a:srgbClr val="FFC000"/>
                </a:solidFill>
              </a:rPr>
              <a:t>ty, kteří sektu opustili</a:t>
            </a:r>
            <a:r>
              <a:rPr lang="cs-CZ" sz="2800" b="1" dirty="0">
                <a:solidFill>
                  <a:srgbClr val="FFC000"/>
                </a:solidFill>
              </a:rPr>
              <a:t>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12976"/>
            <a:ext cx="2768043" cy="3460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58704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harekrsna.cz/cvs/files/krishna-balarama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655"/>
            <a:ext cx="4128393" cy="309967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74638"/>
            <a:ext cx="7283152" cy="1143000"/>
          </a:xfrm>
        </p:spPr>
        <p:txBody>
          <a:bodyPr>
            <a:normAutofit/>
          </a:bodyPr>
          <a:lstStyle/>
          <a:p>
            <a:r>
              <a:rPr lang="cs-CZ" sz="6000" i="1" dirty="0">
                <a:solidFill>
                  <a:srgbClr val="92D050"/>
                </a:solidFill>
              </a:rPr>
              <a:t>HARÉ KRŠNA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403244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b="1" dirty="0" err="1" smtClean="0">
                <a:solidFill>
                  <a:srgbClr val="92D050"/>
                </a:solidFill>
              </a:rPr>
              <a:t>Haré</a:t>
            </a:r>
            <a:r>
              <a:rPr lang="cs-CZ" sz="3600" b="1" dirty="0" smtClean="0">
                <a:solidFill>
                  <a:srgbClr val="92D050"/>
                </a:solidFill>
              </a:rPr>
              <a:t> Kršna je sekta, vycházející </a:t>
            </a:r>
            <a:r>
              <a:rPr lang="cs-CZ" sz="3600" b="1" dirty="0" smtClean="0">
                <a:solidFill>
                  <a:srgbClr val="92D050"/>
                </a:solidFill>
              </a:rPr>
              <a:t>                         z </a:t>
            </a:r>
            <a:r>
              <a:rPr lang="cs-CZ" sz="3600" b="1" dirty="0" smtClean="0">
                <a:solidFill>
                  <a:srgbClr val="92D050"/>
                </a:solidFill>
              </a:rPr>
              <a:t>hinduismu. </a:t>
            </a:r>
          </a:p>
          <a:p>
            <a:r>
              <a:rPr lang="cs-CZ" sz="3600" b="1" dirty="0" smtClean="0">
                <a:solidFill>
                  <a:srgbClr val="FFC000"/>
                </a:solidFill>
              </a:rPr>
              <a:t>Jejich představitelem je Kršna. Kršnovi ctitelé jsou vegetariáni </a:t>
            </a:r>
            <a:r>
              <a:rPr lang="cs-CZ" sz="3600" b="1" dirty="0">
                <a:solidFill>
                  <a:srgbClr val="FFC000"/>
                </a:solidFill>
              </a:rPr>
              <a:t>N</a:t>
            </a:r>
            <a:r>
              <a:rPr lang="cs-CZ" sz="3600" b="1" dirty="0" smtClean="0">
                <a:solidFill>
                  <a:srgbClr val="FFC000"/>
                </a:solidFill>
              </a:rPr>
              <a:t>osí róby a muži chodí ostříháni dohola. Nesportují</a:t>
            </a:r>
            <a:r>
              <a:rPr lang="cs-CZ" sz="3600" b="1" dirty="0">
                <a:solidFill>
                  <a:srgbClr val="FFC000"/>
                </a:solidFill>
              </a:rPr>
              <a:t> a</a:t>
            </a:r>
            <a:r>
              <a:rPr lang="cs-CZ" sz="3600" b="1" dirty="0" smtClean="0">
                <a:solidFill>
                  <a:srgbClr val="FFC000"/>
                </a:solidFill>
              </a:rPr>
              <a:t> vzdávají se </a:t>
            </a:r>
            <a:r>
              <a:rPr lang="cs-CZ" sz="3600" b="1" dirty="0" smtClean="0">
                <a:solidFill>
                  <a:srgbClr val="FFC000"/>
                </a:solidFill>
              </a:rPr>
              <a:t>her.</a:t>
            </a:r>
            <a:endParaRPr lang="cs-CZ" sz="3600" b="1" dirty="0">
              <a:solidFill>
                <a:srgbClr val="FFC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23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74638"/>
            <a:ext cx="7283152" cy="1498178"/>
          </a:xfrm>
        </p:spPr>
        <p:txBody>
          <a:bodyPr>
            <a:normAutofit/>
          </a:bodyPr>
          <a:lstStyle/>
          <a:p>
            <a:r>
              <a:rPr lang="cs-CZ" sz="6000" dirty="0">
                <a:solidFill>
                  <a:srgbClr val="FC2837"/>
                </a:solidFill>
              </a:rPr>
              <a:t>MORMONI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44416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2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Vycházejí z křesťanství. Vedle Bible mají jako základní knihu </a:t>
            </a:r>
            <a:r>
              <a:rPr lang="cs-CZ" sz="32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Mormon.</a:t>
            </a:r>
            <a:endParaRPr lang="cs-CZ" sz="3200" b="1" dirty="0">
              <a:solidFill>
                <a:schemeClr val="bg2">
                  <a:lumMod val="25000"/>
                  <a:lumOff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Mormoni věří, že bůh má hmotné tělo</a:t>
            </a:r>
          </a:p>
          <a:p>
            <a:r>
              <a:rPr lang="cs-CZ" sz="3200" b="1" dirty="0" smtClean="0">
                <a:solidFill>
                  <a:srgbClr val="92D050"/>
                </a:solidFill>
              </a:rPr>
              <a:t>Nepijí alkohol, kávu a nekouří. </a:t>
            </a:r>
            <a:r>
              <a:rPr lang="cs-CZ" sz="3200" b="1" dirty="0">
                <a:solidFill>
                  <a:srgbClr val="92D050"/>
                </a:solidFill>
              </a:rPr>
              <a:t>J</a:t>
            </a:r>
            <a:r>
              <a:rPr lang="cs-CZ" sz="3200" b="1" dirty="0" smtClean="0">
                <a:solidFill>
                  <a:srgbClr val="92D050"/>
                </a:solidFill>
              </a:rPr>
              <a:t>eden večer týdně slaví rodina spolu, a to hrou, četbou, zpěvem atp.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2050" name="Picture 2" descr="http://breathecast.christianpost.com/files/news/book3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48680"/>
            <a:ext cx="3048000" cy="2286001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5326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blog.idnes.cz/blog/14902/210572/jehova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5" y="404664"/>
            <a:ext cx="3840425" cy="2880320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SVĚDKOVÉ JEHOVOVI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104456"/>
          </a:xfrm>
        </p:spPr>
        <p:txBody>
          <a:bodyPr>
            <a:normAutofit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Jehova </a:t>
            </a:r>
            <a:r>
              <a:rPr lang="cs-CZ" sz="3600" b="1" dirty="0" smtClean="0">
                <a:solidFill>
                  <a:srgbClr val="FFFF00"/>
                </a:solidFill>
              </a:rPr>
              <a:t>ve Starém zákoně vyjadřuje jméno boha. </a:t>
            </a:r>
          </a:p>
          <a:p>
            <a:r>
              <a:rPr lang="cs-CZ" sz="36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Odmítají slavit Vánoce, Velikonoce, narozeniny a jmeniny. Dále odmítají transfúzi </a:t>
            </a:r>
            <a:r>
              <a:rPr lang="cs-CZ" sz="36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krve, </a:t>
            </a:r>
            <a:r>
              <a:rPr lang="cs-CZ" sz="36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a to i v případě ohrožení života. </a:t>
            </a:r>
            <a:endParaRPr lang="cs-CZ" sz="3600" b="1" dirty="0">
              <a:solidFill>
                <a:schemeClr val="bg2">
                  <a:lumMod val="25000"/>
                  <a:lumOff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566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499176" cy="1728192"/>
          </a:xfrm>
        </p:spPr>
        <p:txBody>
          <a:bodyPr>
            <a:noAutofit/>
          </a:bodyPr>
          <a:lstStyle/>
          <a:p>
            <a:r>
              <a:rPr lang="cs-CZ" sz="5400" dirty="0">
                <a:solidFill>
                  <a:srgbClr val="FF0000"/>
                </a:solidFill>
              </a:rPr>
              <a:t>SATANISMUS</a:t>
            </a:r>
            <a:r>
              <a:rPr lang="cs-CZ" sz="5400" dirty="0"/>
              <a:t/>
            </a:r>
            <a:br>
              <a:rPr lang="cs-CZ" sz="5400" dirty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482453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Satanismus je název pro hnutí, která uctívají Satana.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Mají rádi utrpení, aktivně </a:t>
            </a:r>
            <a:r>
              <a:rPr lang="cs-CZ" sz="4000" b="1" dirty="0">
                <a:solidFill>
                  <a:srgbClr val="FFC000"/>
                </a:solidFill>
              </a:rPr>
              <a:t>berou </a:t>
            </a:r>
            <a:r>
              <a:rPr lang="cs-CZ" sz="4000" b="1" dirty="0" smtClean="0">
                <a:solidFill>
                  <a:srgbClr val="FFC000"/>
                </a:solidFill>
              </a:rPr>
              <a:t>drogy.</a:t>
            </a:r>
            <a:endParaRPr lang="cs-CZ" sz="4000" b="1" dirty="0">
              <a:solidFill>
                <a:srgbClr val="FFC000"/>
              </a:solidFill>
            </a:endParaRPr>
          </a:p>
          <a:p>
            <a:r>
              <a:rPr lang="cs-CZ" sz="4000" b="1" dirty="0">
                <a:solidFill>
                  <a:srgbClr val="9B6595"/>
                </a:solidFill>
              </a:rPr>
              <a:t>Postava Satana </a:t>
            </a:r>
            <a:r>
              <a:rPr lang="cs-CZ" sz="4000" b="1" dirty="0" smtClean="0">
                <a:solidFill>
                  <a:srgbClr val="9B6595"/>
                </a:solidFill>
              </a:rPr>
              <a:t>se </a:t>
            </a:r>
            <a:r>
              <a:rPr lang="cs-CZ" sz="4000" b="1" dirty="0">
                <a:solidFill>
                  <a:srgbClr val="9B6595"/>
                </a:solidFill>
              </a:rPr>
              <a:t>často objevuje v </a:t>
            </a:r>
            <a:r>
              <a:rPr lang="cs-CZ" sz="4000" b="1" dirty="0" smtClean="0">
                <a:solidFill>
                  <a:srgbClr val="9B6595"/>
                </a:solidFill>
              </a:rPr>
              <a:t>hororech.</a:t>
            </a:r>
            <a:endParaRPr lang="cs-CZ" sz="4000" b="1" dirty="0">
              <a:solidFill>
                <a:srgbClr val="9B6595"/>
              </a:solidFill>
            </a:endParaRPr>
          </a:p>
          <a:p>
            <a:endParaRPr lang="cs-CZ" b="1" dirty="0">
              <a:solidFill>
                <a:srgbClr val="9B6595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4664"/>
            <a:ext cx="317243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0640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studenta.cz/images/cms/article/87/thumb1/tema_tydne_krest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2656"/>
            <a:ext cx="3779912" cy="283493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2232248"/>
          </a:xfrm>
        </p:spPr>
        <p:txBody>
          <a:bodyPr>
            <a:noAutofit/>
          </a:bodyPr>
          <a:lstStyle/>
          <a:p>
            <a:r>
              <a:rPr lang="cs-CZ" sz="5400" dirty="0" smtClean="0"/>
              <a:t>Pořad české televize </a:t>
            </a:r>
            <a:br>
              <a:rPr lang="cs-CZ" sz="5400" dirty="0" smtClean="0"/>
            </a:br>
            <a:r>
              <a:rPr lang="cs-CZ" sz="5400" dirty="0" smtClean="0"/>
              <a:t> na téma: </a:t>
            </a:r>
            <a:br>
              <a:rPr lang="cs-CZ" sz="5400" dirty="0" smtClean="0"/>
            </a:br>
            <a:r>
              <a:rPr lang="cs-CZ" sz="6600" i="1" dirty="0" smtClean="0">
                <a:solidFill>
                  <a:srgbClr val="FFC000"/>
                </a:solidFill>
              </a:rPr>
              <a:t>Náboženské sekty</a:t>
            </a:r>
            <a:endParaRPr lang="cs-CZ" sz="6600" i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147248" cy="2808312"/>
          </a:xfrm>
          <a:solidFill>
            <a:schemeClr val="accent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3600" dirty="0">
                <a:hlinkClick r:id="rId3"/>
              </a:rPr>
              <a:t>http://www.ceskatelevize.cz/ivysilani/1095889602-barvy-zivota/208562221200030/obsah/145054-nabozenske-sekty</a:t>
            </a:r>
            <a:r>
              <a:rPr lang="cs-CZ" sz="3600" dirty="0" smtClean="0">
                <a:hlinkClick r:id="rId3"/>
              </a:rPr>
              <a:t>/</a:t>
            </a:r>
            <a:endParaRPr lang="cs-CZ" sz="36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8408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 smtClean="0"/>
              <a:t>http</a:t>
            </a:r>
            <a:r>
              <a:rPr lang="cs-CZ" sz="1800" dirty="0"/>
              <a:t>://www.google.cz/search?q=har%C3%A9+kr%C5%A1na&amp;hl=cs&amp;qscrl=1&amp;nord=1&amp;rlz=1T4PRFB_csCZ468CZ468&amp;prmd=imvns&amp;source=lnms&amp;tbm=isch&amp;ei=DnGnT8-8HsGe-wakmdWODQ&amp;sa=X&amp;oi=mode_link&amp;ct=mode&amp;cd=2&amp;sqi=2&amp;ved=0CA0Q_AUoAQ&amp;biw=1366&amp;bih=506</a:t>
            </a:r>
            <a:endParaRPr lang="cs-CZ" sz="1800" dirty="0" smtClean="0"/>
          </a:p>
          <a:p>
            <a:pPr lvl="3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harekrsna.cz/cvs/files/krishna-balarama_1.jpg</a:t>
            </a:r>
            <a:endParaRPr lang="cs-CZ" dirty="0" smtClean="0"/>
          </a:p>
          <a:p>
            <a:pPr lvl="3"/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breathecast.christianpost.com/files/news/book320.jpg</a:t>
            </a:r>
            <a:endParaRPr lang="cs-CZ" dirty="0" smtClean="0"/>
          </a:p>
          <a:p>
            <a:pPr lvl="3"/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blog.idnes.cz/blog/14902/210572/jehova3.JPG</a:t>
            </a:r>
            <a:endParaRPr lang="cs-CZ" dirty="0" smtClean="0"/>
          </a:p>
          <a:p>
            <a:pPr lvl="3"/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spoluzaci.im.cz/classroom/591/5914034.jpg?A48xd011ef5e</a:t>
            </a:r>
            <a:endParaRPr lang="cs-CZ" dirty="0" smtClean="0"/>
          </a:p>
          <a:p>
            <a:pPr lvl="3"/>
            <a:r>
              <a:rPr lang="cs-CZ" dirty="0">
                <a:hlinkClick r:id="rId6"/>
              </a:rPr>
              <a:t>http://www.studenta.cz/images/cms/article/87/thumb1/tema_tydne_krest(2).</a:t>
            </a:r>
            <a:r>
              <a:rPr lang="cs-CZ" dirty="0" smtClean="0">
                <a:hlinkClick r:id="rId6"/>
              </a:rPr>
              <a:t>jpg</a:t>
            </a:r>
            <a:endParaRPr lang="cs-CZ" dirty="0" smtClean="0"/>
          </a:p>
          <a:p>
            <a:pPr lvl="3"/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www.fortunalibri.cz/files/cat/323t1_tajne.jpg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http://cs.wikipedia.org/wiki/Sekta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http://www.google.cz/</a:t>
            </a:r>
            <a:r>
              <a:rPr lang="cs-CZ" dirty="0" err="1" smtClean="0">
                <a:hlinkClick r:id="rId9"/>
              </a:rPr>
              <a:t>imgres?q</a:t>
            </a:r>
            <a:r>
              <a:rPr lang="cs-CZ" dirty="0" smtClean="0">
                <a:hlinkClick r:id="rId9"/>
              </a:rPr>
              <a:t>=</a:t>
            </a:r>
            <a:r>
              <a:rPr lang="cs-CZ" dirty="0" err="1" smtClean="0">
                <a:hlinkClick r:id="rId9"/>
              </a:rPr>
              <a:t>náboženské+sekty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http://www.ipedia.ro/biserica-mormona-mormoni-1041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www.abcknihy.sk/Kategoria/2/1/2/0/ine-nabozenstva-sekty-1102.aspx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1787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272</TotalTime>
  <Words>188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Náboženské sekty</vt:lpstr>
      <vt:lpstr>SEKTA</vt:lpstr>
      <vt:lpstr>Snímek 3</vt:lpstr>
      <vt:lpstr>HARÉ KRŠNA</vt:lpstr>
      <vt:lpstr>MORMONI</vt:lpstr>
      <vt:lpstr>SVĚDKOVÉ JEHOVOVI</vt:lpstr>
      <vt:lpstr>SATANISMUS </vt:lpstr>
      <vt:lpstr>Pořad české televize   na téma:  Náboženské sekty</vt:lpstr>
      <vt:lpstr>Použité odkazy: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Náboženské sekty</dc:title>
  <dc:creator>pc</dc:creator>
  <cp:lastModifiedBy>Alena T.</cp:lastModifiedBy>
  <cp:revision>24</cp:revision>
  <dcterms:created xsi:type="dcterms:W3CDTF">2012-02-08T17:54:36Z</dcterms:created>
  <dcterms:modified xsi:type="dcterms:W3CDTF">2012-05-07T07:51:56Z</dcterms:modified>
</cp:coreProperties>
</file>