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2" r:id="rId2"/>
    <p:sldId id="258" r:id="rId3"/>
    <p:sldId id="27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7" r:id="rId16"/>
    <p:sldId id="274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VY_52_INOVACE_22_Přírodopis 7.ročník_List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List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prosinec 2011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1A5A02-E166-4385-954F-7228FF123A8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5C117A7-391B-4BCA-89C6-FA22D500055C}" type="presOf" srcId="{FF3621C1-5D89-4169-B9F7-F768AE7D9489}" destId="{522F3148-FA5D-45C0-8223-90D71CEF85DC}" srcOrd="1" destOrd="0" presId="urn:microsoft.com/office/officeart/2005/8/layout/target3"/>
    <dgm:cxn modelId="{7DD00D4B-D1A9-486D-82FE-B08A043CFE6C}" type="presOf" srcId="{FF3621C1-5D89-4169-B9F7-F768AE7D9489}" destId="{3AF1215E-7776-4C24-8064-1417BC4512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3187D36-DCC9-4CAA-9CD6-1333A58A0E85}" type="presOf" srcId="{D1D4F407-5343-4D3F-B5B9-D407B03CAEB4}" destId="{D005CE8C-CC26-4C3E-AC11-E15060ECD759}" srcOrd="0" destOrd="0" presId="urn:microsoft.com/office/officeart/2005/8/layout/target3"/>
    <dgm:cxn modelId="{48004C61-6870-4BD1-8520-7F4792E09317}" type="presOf" srcId="{D8197B8C-B260-4A16-BDF4-0947B075E274}" destId="{25B08C86-7E15-44DC-BE7F-FFB55DD49D12}" srcOrd="0" destOrd="0" presId="urn:microsoft.com/office/officeart/2005/8/layout/target3"/>
    <dgm:cxn modelId="{FD6A6D49-D603-44AA-8681-45D66BDA62E5}" type="presOf" srcId="{D1B46980-6531-4606-95E6-44980827E919}" destId="{6140AFEC-043D-4C43-A2F9-D0F5331DF3A3}" srcOrd="0" destOrd="0" presId="urn:microsoft.com/office/officeart/2005/8/layout/target3"/>
    <dgm:cxn modelId="{AF23691B-5F47-4171-BF67-6FE8D4547FDE}" type="presOf" srcId="{B651F6E3-6281-48DB-9319-2AEAFDAE7572}" destId="{619D679B-A015-4ECF-8348-D1034C574F40}" srcOrd="0" destOrd="0" presId="urn:microsoft.com/office/officeart/2005/8/layout/target3"/>
    <dgm:cxn modelId="{5DA6BDB0-564E-4D03-85CA-1E62B505B4EC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1C4400E-CC5E-4016-9614-66EAD23F5748}" type="presOf" srcId="{757F3AB3-0718-4624-B441-E567A8F0AB56}" destId="{333A1088-737F-45CB-B68E-254E46348037}" srcOrd="0" destOrd="0" presId="urn:microsoft.com/office/officeart/2005/8/layout/target3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2DCF294D-324B-498E-8FD7-2F0A79F0C23B}" type="presOf" srcId="{4C35D32F-0EAB-4CD7-82EE-45574DC2A586}" destId="{6AB29FE0-4261-4AFC-A281-4104E238B479}" srcOrd="1" destOrd="0" presId="urn:microsoft.com/office/officeart/2005/8/layout/target3"/>
    <dgm:cxn modelId="{A0373A88-5620-4219-99C0-15186A39B389}" type="presOf" srcId="{4C35D32F-0EAB-4CD7-82EE-45574DC2A586}" destId="{751E9DD6-38DB-49FF-B3BE-A7F1586C8B05}" srcOrd="0" destOrd="0" presId="urn:microsoft.com/office/officeart/2005/8/layout/target3"/>
    <dgm:cxn modelId="{1C2ECD3A-252E-4365-9311-21DB4D3524A5}" type="presOf" srcId="{D8197B8C-B260-4A16-BDF4-0947B075E274}" destId="{5A5FFA88-C948-4069-8E93-59FA12366E83}" srcOrd="1" destOrd="0" presId="urn:microsoft.com/office/officeart/2005/8/layout/target3"/>
    <dgm:cxn modelId="{ACAA4461-FFC1-4740-861F-ACF290FEFDE3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9D45CF-D2FD-4434-ADDA-B568014B6DFA}" type="presParOf" srcId="{333A1088-737F-45CB-B68E-254E46348037}" destId="{F5ABB229-8D3B-4694-996A-96F23CF14429}" srcOrd="0" destOrd="0" presId="urn:microsoft.com/office/officeart/2005/8/layout/target3"/>
    <dgm:cxn modelId="{0A8BD036-6C8B-4DD0-B0F3-3940300BD6F6}" type="presParOf" srcId="{333A1088-737F-45CB-B68E-254E46348037}" destId="{F41139FD-01EE-4571-8B17-4FB00FC51163}" srcOrd="1" destOrd="0" presId="urn:microsoft.com/office/officeart/2005/8/layout/target3"/>
    <dgm:cxn modelId="{ECD3A3D4-BF42-4ADF-A5A7-ABF5E1855EB9}" type="presParOf" srcId="{333A1088-737F-45CB-B68E-254E46348037}" destId="{D005CE8C-CC26-4C3E-AC11-E15060ECD759}" srcOrd="2" destOrd="0" presId="urn:microsoft.com/office/officeart/2005/8/layout/target3"/>
    <dgm:cxn modelId="{3EBC3471-918E-4C60-9E6D-72FBF00DA4DF}" type="presParOf" srcId="{333A1088-737F-45CB-B68E-254E46348037}" destId="{2C702D82-9B77-49B7-9568-BB8EB47C3372}" srcOrd="3" destOrd="0" presId="urn:microsoft.com/office/officeart/2005/8/layout/target3"/>
    <dgm:cxn modelId="{E295F7C0-DD85-4DBF-BAF0-3830285147ED}" type="presParOf" srcId="{333A1088-737F-45CB-B68E-254E46348037}" destId="{A52A0455-90FF-4808-ABD0-F02540D31D5A}" srcOrd="4" destOrd="0" presId="urn:microsoft.com/office/officeart/2005/8/layout/target3"/>
    <dgm:cxn modelId="{73FB4B6D-550F-4594-8C9C-A88F18D3F192}" type="presParOf" srcId="{333A1088-737F-45CB-B68E-254E46348037}" destId="{6140AFEC-043D-4C43-A2F9-D0F5331DF3A3}" srcOrd="5" destOrd="0" presId="urn:microsoft.com/office/officeart/2005/8/layout/target3"/>
    <dgm:cxn modelId="{22A5D514-299C-4185-88C3-D3EFF2153BB9}" type="presParOf" srcId="{333A1088-737F-45CB-B68E-254E46348037}" destId="{9358AC05-5D7D-4327-9F80-1AD486AEA664}" srcOrd="6" destOrd="0" presId="urn:microsoft.com/office/officeart/2005/8/layout/target3"/>
    <dgm:cxn modelId="{C95DA444-0417-41EC-8C4D-DE6383D2FCF0}" type="presParOf" srcId="{333A1088-737F-45CB-B68E-254E46348037}" destId="{313FC574-E1CD-4FB4-B054-0B805CE0447D}" srcOrd="7" destOrd="0" presId="urn:microsoft.com/office/officeart/2005/8/layout/target3"/>
    <dgm:cxn modelId="{27B81546-C697-4E40-BF32-7E8CB6DA845C}" type="presParOf" srcId="{333A1088-737F-45CB-B68E-254E46348037}" destId="{619D679B-A015-4ECF-8348-D1034C574F40}" srcOrd="8" destOrd="0" presId="urn:microsoft.com/office/officeart/2005/8/layout/target3"/>
    <dgm:cxn modelId="{E7C1543B-FF68-4322-AE83-37A7F871163E}" type="presParOf" srcId="{333A1088-737F-45CB-B68E-254E46348037}" destId="{322283A8-4A27-4CDA-BAE3-F381106A9174}" srcOrd="9" destOrd="0" presId="urn:microsoft.com/office/officeart/2005/8/layout/target3"/>
    <dgm:cxn modelId="{CC199223-57F7-46A3-A387-FC2585DAC2CD}" type="presParOf" srcId="{333A1088-737F-45CB-B68E-254E46348037}" destId="{FFC9F71D-1B4F-4AD9-A4A6-86ADEFC8AF5C}" srcOrd="10" destOrd="0" presId="urn:microsoft.com/office/officeart/2005/8/layout/target3"/>
    <dgm:cxn modelId="{52527FCF-3B58-4B7A-AE64-ED77B22B985F}" type="presParOf" srcId="{333A1088-737F-45CB-B68E-254E46348037}" destId="{25B08C86-7E15-44DC-BE7F-FFB55DD49D12}" srcOrd="11" destOrd="0" presId="urn:microsoft.com/office/officeart/2005/8/layout/target3"/>
    <dgm:cxn modelId="{A865B455-5C7E-40E6-858A-A7FA1FCAB1C4}" type="presParOf" srcId="{333A1088-737F-45CB-B68E-254E46348037}" destId="{C00F7E6A-B60D-414E-B40A-C4B931C28BAF}" srcOrd="12" destOrd="0" presId="urn:microsoft.com/office/officeart/2005/8/layout/target3"/>
    <dgm:cxn modelId="{6FA04DD3-48FB-4B01-97BD-26C68B7BE334}" type="presParOf" srcId="{333A1088-737F-45CB-B68E-254E46348037}" destId="{18D1CD71-A09E-4DC8-AD58-D43BE56A821F}" srcOrd="13" destOrd="0" presId="urn:microsoft.com/office/officeart/2005/8/layout/target3"/>
    <dgm:cxn modelId="{AF836D7D-0A20-483C-99E3-FAB369560C1B}" type="presParOf" srcId="{333A1088-737F-45CB-B68E-254E46348037}" destId="{3AF1215E-7776-4C24-8064-1417BC451259}" srcOrd="14" destOrd="0" presId="urn:microsoft.com/office/officeart/2005/8/layout/target3"/>
    <dgm:cxn modelId="{CC791667-C646-4C57-85B9-413CAFBC19E2}" type="presParOf" srcId="{333A1088-737F-45CB-B68E-254E46348037}" destId="{1A56D0C6-827E-4224-8020-F6331FAB0C3E}" srcOrd="15" destOrd="0" presId="urn:microsoft.com/office/officeart/2005/8/layout/target3"/>
    <dgm:cxn modelId="{D7E2F372-9C75-4053-8060-90A13BFB2B8C}" type="presParOf" srcId="{333A1088-737F-45CB-B68E-254E46348037}" destId="{5D1861EB-1465-4B6B-B573-C1854262B277}" srcOrd="16" destOrd="0" presId="urn:microsoft.com/office/officeart/2005/8/layout/target3"/>
    <dgm:cxn modelId="{FF3BCB39-2CE4-488B-9148-AC44E308D2CB}" type="presParOf" srcId="{333A1088-737F-45CB-B68E-254E46348037}" destId="{751E9DD6-38DB-49FF-B3BE-A7F1586C8B05}" srcOrd="17" destOrd="0" presId="urn:microsoft.com/office/officeart/2005/8/layout/target3"/>
    <dgm:cxn modelId="{54D3752F-E8FB-47C0-AD51-7256A9481247}" type="presParOf" srcId="{333A1088-737F-45CB-B68E-254E46348037}" destId="{AED2198E-93D5-4001-81B4-73124B309672}" srcOrd="18" destOrd="0" presId="urn:microsoft.com/office/officeart/2005/8/layout/target3"/>
    <dgm:cxn modelId="{9829D95C-EC46-4AEB-899C-4FB53B750D4F}" type="presParOf" srcId="{333A1088-737F-45CB-B68E-254E46348037}" destId="{2BE915AB-18AA-4053-B92C-3BFC9ED204BB}" srcOrd="19" destOrd="0" presId="urn:microsoft.com/office/officeart/2005/8/layout/target3"/>
    <dgm:cxn modelId="{488E1C1E-D423-46FB-B714-7E73B4A74A41}" type="presParOf" srcId="{333A1088-737F-45CB-B68E-254E46348037}" destId="{6BB5E863-4638-4E1D-BFDE-399D028AC4ED}" srcOrd="20" destOrd="0" presId="urn:microsoft.com/office/officeart/2005/8/layout/target3"/>
    <dgm:cxn modelId="{90EF3108-A440-4735-A474-6E732FF60059}" type="presParOf" srcId="{333A1088-737F-45CB-B68E-254E46348037}" destId="{5A5FFA88-C948-4069-8E93-59FA12366E83}" srcOrd="21" destOrd="0" presId="urn:microsoft.com/office/officeart/2005/8/layout/target3"/>
    <dgm:cxn modelId="{5B00853A-BA87-4730-B112-A7261ECE3104}" type="presParOf" srcId="{333A1088-737F-45CB-B68E-254E46348037}" destId="{522F3148-FA5D-45C0-8223-90D71CEF85DC}" srcOrd="22" destOrd="0" presId="urn:microsoft.com/office/officeart/2005/8/layout/target3"/>
    <dgm:cxn modelId="{E7D3B7A4-D892-4980-A450-03E7BEF74E5C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VY_52_INOVACE_22_Přírodopis 7.ročník_List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List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prosinec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5EA3AC-F137-48BA-AE97-6ECCE65A9FED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52447B-70A1-4380-A79D-64C6DD7E49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4251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46425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8403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7054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7975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2139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040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6466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92591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1721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71062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06085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2653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81510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6609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3856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52447B-70A1-4380-A79D-64C6DD7E4988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8111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14340-7D5C-493A-A9E4-E3EFDAFD406E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16769-40E9-4429-8312-C1B8DD1F06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283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14340-7D5C-493A-A9E4-E3EFDAFD406E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16769-40E9-4429-8312-C1B8DD1F06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744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14340-7D5C-493A-A9E4-E3EFDAFD406E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16769-40E9-4429-8312-C1B8DD1F06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09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14340-7D5C-493A-A9E4-E3EFDAFD406E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16769-40E9-4429-8312-C1B8DD1F06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543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14340-7D5C-493A-A9E4-E3EFDAFD406E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16769-40E9-4429-8312-C1B8DD1F06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33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14340-7D5C-493A-A9E4-E3EFDAFD406E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16769-40E9-4429-8312-C1B8DD1F06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610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14340-7D5C-493A-A9E4-E3EFDAFD406E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16769-40E9-4429-8312-C1B8DD1F06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02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14340-7D5C-493A-A9E4-E3EFDAFD406E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16769-40E9-4429-8312-C1B8DD1F06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525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14340-7D5C-493A-A9E4-E3EFDAFD406E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16769-40E9-4429-8312-C1B8DD1F06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742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14340-7D5C-493A-A9E4-E3EFDAFD406E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16769-40E9-4429-8312-C1B8DD1F06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212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14340-7D5C-493A-A9E4-E3EFDAFD406E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16769-40E9-4429-8312-C1B8DD1F06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8998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014340-7D5C-493A-A9E4-E3EFDAFD406E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E16769-40E9-4429-8312-C1B8DD1F06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795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5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uh.cz/edu/bi/biologie_rostliny/foto05/foto_030.jpg" TargetMode="External"/><Relationship Id="rId3" Type="http://schemas.openxmlformats.org/officeDocument/2006/relationships/hyperlink" Target="http://cs.wikipedia.org/wiki/Soubor:Gingko-Blaetter.jpg" TargetMode="External"/><Relationship Id="rId7" Type="http://schemas.openxmlformats.org/officeDocument/2006/relationships/hyperlink" Target="http://mladazena.maminka.cz/assets/mlada-zena/dieta/prirodni-lekarna/jitrocel_450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mikrosvet.mimoni.cz/images-resized/9c448f9cf27ab7872c058ba490dc67b7.jpg" TargetMode="External"/><Relationship Id="rId5" Type="http://schemas.openxmlformats.org/officeDocument/2006/relationships/hyperlink" Target="http://nd04.jxs.cz/614/960/139a005198_74314514_o2.jpg" TargetMode="External"/><Relationship Id="rId10" Type="http://schemas.openxmlformats.org/officeDocument/2006/relationships/hyperlink" Target="http://www.biolib.cz/IMG/GAL/63381.jpg" TargetMode="External"/><Relationship Id="rId4" Type="http://schemas.openxmlformats.org/officeDocument/2006/relationships/hyperlink" Target="http://nd01.jxs.cz/962/547/ea8625accb_39191657_o2.jpg" TargetMode="External"/><Relationship Id="rId9" Type="http://schemas.openxmlformats.org/officeDocument/2006/relationships/hyperlink" Target="http://www.kvetena.com/fullimages/bukovite/buk_lesni.jpg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aty.wz.cz/08%20-%20saguaro/IMG_4301.jpg" TargetMode="External"/><Relationship Id="rId3" Type="http://schemas.openxmlformats.org/officeDocument/2006/relationships/hyperlink" Target="http://rostliny.prirodou.cz/obrazky/fnahledy/robinia-pseudacacia-1575.jpg" TargetMode="External"/><Relationship Id="rId7" Type="http://schemas.openxmlformats.org/officeDocument/2006/relationships/hyperlink" Target="http://web2.mendelu.cz/af_211_multitext/obecna_botanika/obrazky/organologie/okraje_cepeli.gif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nd01.jxs.cz/453/644/4a2db7719a_39191712_o2.jpg" TargetMode="External"/><Relationship Id="rId5" Type="http://schemas.openxmlformats.org/officeDocument/2006/relationships/hyperlink" Target="http://upload.wikimedia.org/wikipedia/commons/thumb/8/85/Tomato_leaf_stomate_cropped_and_scaled.jpg/330px-Tomato_leaf_stomate_cropped_and_scaled.jpg" TargetMode="External"/><Relationship Id="rId4" Type="http://schemas.openxmlformats.org/officeDocument/2006/relationships/hyperlink" Target="http://botanika.wendys.cz/slovnik/pict/o535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86627463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272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748883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Přírodopis, 7. ročník, List</a:t>
            </a:r>
          </a:p>
          <a:p>
            <a:endParaRPr lang="cs-CZ" sz="2400" dirty="0"/>
          </a:p>
          <a:p>
            <a:r>
              <a:rPr lang="cs-CZ" sz="2400" dirty="0" smtClean="0"/>
              <a:t>Prezentace k výkladu</a:t>
            </a:r>
          </a:p>
          <a:p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Funkce listu</a:t>
            </a:r>
          </a:p>
          <a:p>
            <a:r>
              <a:rPr lang="cs-CZ" sz="2400" dirty="0" smtClean="0"/>
              <a:t>2)   Postavení listů na stonku</a:t>
            </a:r>
          </a:p>
          <a:p>
            <a:r>
              <a:rPr lang="cs-CZ" sz="2400" dirty="0" smtClean="0"/>
              <a:t>3)   Vnější stavba listu</a:t>
            </a:r>
          </a:p>
          <a:p>
            <a:pPr marL="457200" indent="-457200">
              <a:buAutoNum type="arabicParenR" startAt="4"/>
            </a:pPr>
            <a:r>
              <a:rPr lang="cs-CZ" sz="2400" dirty="0" smtClean="0"/>
              <a:t>Složené listy</a:t>
            </a:r>
          </a:p>
          <a:p>
            <a:pPr marL="457200" indent="-457200">
              <a:buAutoNum type="arabicParenR" startAt="4"/>
            </a:pPr>
            <a:r>
              <a:rPr lang="cs-CZ" sz="2400" dirty="0" smtClean="0"/>
              <a:t>Vnitřní stavba listu</a:t>
            </a:r>
          </a:p>
          <a:p>
            <a:r>
              <a:rPr lang="cs-CZ" sz="2400" dirty="0" smtClean="0"/>
              <a:t>6)   Přeměny a význam listů</a:t>
            </a:r>
          </a:p>
          <a:p>
            <a:r>
              <a:rPr lang="cs-CZ" sz="2400" dirty="0" smtClean="0"/>
              <a:t>7)   Sukulenty</a:t>
            </a:r>
          </a:p>
          <a:p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10470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4104456" cy="1446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    List</a:t>
            </a:r>
            <a:endParaRPr lang="cs-CZ" sz="8800" b="1" dirty="0"/>
          </a:p>
        </p:txBody>
      </p:sp>
      <p:pic>
        <p:nvPicPr>
          <p:cNvPr id="3" name="Picture 2" descr="http://ts3.mm.bing.net/images/thumbnail.aspx?q=1610696175082&amp;id=ff5590a3aae31bf84aec6eabfa2c64b6&amp;url=http%3a%2f%2fnd04.jxs.cz%2f614%2f960%2f139a005198_74314514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584" y="3284984"/>
            <a:ext cx="3136304" cy="2958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ttp://mikrosvet.mimoni.cz/images-resized/9c448f9cf27ab7872c058ba490dc67b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4459" y="3284984"/>
            <a:ext cx="3883631" cy="2912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upload.wikimedia.org/wikipedia/commons/d/de/Gingko-Blaetter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269" y="411053"/>
            <a:ext cx="3063821" cy="2297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6381328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1                                                                                         2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20173" y="2708920"/>
            <a:ext cx="628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716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197437" cy="569386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List</a:t>
            </a:r>
          </a:p>
          <a:p>
            <a:endParaRPr lang="cs-CZ" sz="2800" b="1" u="sng" dirty="0"/>
          </a:p>
          <a:p>
            <a:r>
              <a:rPr lang="cs-CZ" sz="2800" b="1" u="sng" dirty="0" smtClean="0"/>
              <a:t>funkce</a:t>
            </a:r>
          </a:p>
          <a:p>
            <a:r>
              <a:rPr lang="cs-CZ" sz="2800" dirty="0" smtClean="0"/>
              <a:t>1)probíhá zde fotosyntéza</a:t>
            </a:r>
          </a:p>
          <a:p>
            <a:endParaRPr lang="cs-CZ" sz="2800" dirty="0" smtClean="0"/>
          </a:p>
          <a:p>
            <a:r>
              <a:rPr lang="cs-CZ" sz="2800" dirty="0" smtClean="0"/>
              <a:t>2)výměna plynů pomocí  průduchů – </a:t>
            </a:r>
            <a:r>
              <a:rPr lang="cs-CZ" sz="2800" b="1" dirty="0" smtClean="0"/>
              <a:t>respirace</a:t>
            </a:r>
          </a:p>
          <a:p>
            <a:r>
              <a:rPr lang="cs-CZ" sz="2800" dirty="0" smtClean="0"/>
              <a:t>- biologická oxidace živin</a:t>
            </a:r>
          </a:p>
          <a:p>
            <a:r>
              <a:rPr lang="cs-CZ" sz="2800" dirty="0" smtClean="0"/>
              <a:t>- nejdůležitější  proces umožňující získat energii z </a:t>
            </a:r>
            <a:r>
              <a:rPr lang="cs-CZ" sz="2800" dirty="0" err="1" smtClean="0"/>
              <a:t>orga</a:t>
            </a:r>
            <a:r>
              <a:rPr lang="cs-CZ" sz="2800" dirty="0" smtClean="0"/>
              <a:t>- </a:t>
            </a:r>
          </a:p>
          <a:p>
            <a:r>
              <a:rPr lang="cs-CZ" sz="2800" dirty="0" smtClean="0"/>
              <a:t>  </a:t>
            </a:r>
            <a:r>
              <a:rPr lang="cs-CZ" sz="2800" dirty="0" err="1" smtClean="0"/>
              <a:t>nických</a:t>
            </a:r>
            <a:r>
              <a:rPr lang="cs-CZ" sz="2800" dirty="0" smtClean="0"/>
              <a:t> látek</a:t>
            </a:r>
          </a:p>
          <a:p>
            <a:r>
              <a:rPr lang="cs-CZ" sz="2800" dirty="0" smtClean="0"/>
              <a:t>- rozklad látek na jednodušší </a:t>
            </a:r>
          </a:p>
          <a:p>
            <a:endParaRPr lang="cs-CZ" sz="2800" dirty="0" smtClean="0"/>
          </a:p>
          <a:p>
            <a:r>
              <a:rPr lang="cs-CZ" sz="2800" dirty="0" smtClean="0"/>
              <a:t>3)vypařování vody – průduchy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6535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064896" cy="526297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postavení listů na stonku</a:t>
            </a:r>
          </a:p>
          <a:p>
            <a:endParaRPr lang="cs-CZ" sz="2800" dirty="0"/>
          </a:p>
          <a:p>
            <a:r>
              <a:rPr lang="cs-CZ" sz="2800" dirty="0" smtClean="0"/>
              <a:t>- listy vyrůstají na stonku z tzv. uzlin</a:t>
            </a:r>
          </a:p>
          <a:p>
            <a:endParaRPr lang="cs-CZ" sz="2800" dirty="0"/>
          </a:p>
          <a:p>
            <a:pPr marL="514350" indent="-514350">
              <a:buAutoNum type="arabicParenR"/>
            </a:pPr>
            <a:r>
              <a:rPr lang="cs-CZ" sz="2800" b="1" dirty="0"/>
              <a:t>s</a:t>
            </a:r>
            <a:r>
              <a:rPr lang="cs-CZ" sz="2800" b="1" dirty="0" smtClean="0"/>
              <a:t>třídavé postavení listů</a:t>
            </a:r>
          </a:p>
          <a:p>
            <a:r>
              <a:rPr lang="cs-CZ" sz="2800" dirty="0" smtClean="0"/>
              <a:t>- z uzliny vyrůstá vždy 1 list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b="1" dirty="0" smtClean="0"/>
              <a:t>2) vstřícné postavení listů</a:t>
            </a:r>
          </a:p>
          <a:p>
            <a:r>
              <a:rPr lang="cs-CZ" sz="2800" dirty="0" smtClean="0"/>
              <a:t>- z uzliny vyrůstají 2 listy proti sobě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b="1" dirty="0" smtClean="0"/>
              <a:t>3) postavení listů v přeslenu</a:t>
            </a:r>
          </a:p>
          <a:p>
            <a:r>
              <a:rPr lang="cs-CZ" sz="2800" dirty="0" smtClean="0"/>
              <a:t>- z uzliny roste více listů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4961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1.jxs.cz/453/644/4a2db7719a_39191712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96752"/>
            <a:ext cx="5607516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7332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429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3816424" cy="138499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v</a:t>
            </a:r>
            <a:r>
              <a:rPr lang="cs-CZ" sz="2800" b="1" u="sng" dirty="0" smtClean="0"/>
              <a:t>nější stavba listu</a:t>
            </a:r>
          </a:p>
          <a:p>
            <a:endParaRPr lang="cs-CZ" sz="2800" b="1" u="sng" dirty="0"/>
          </a:p>
          <a:p>
            <a:endParaRPr lang="cs-CZ" sz="2800" dirty="0"/>
          </a:p>
        </p:txBody>
      </p:sp>
      <p:pic>
        <p:nvPicPr>
          <p:cNvPr id="2050" name="Picture 2" descr="http://ts2.mm.bing.net/images/thumbnail.aspx?q=1617978393953&amp;id=3f9a44bf2b577878011e058610501d4f&amp;url=http%3a%2f%2fnd01.jxs.cz%2f962%2f547%2fea8625accb_39191657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76872"/>
            <a:ext cx="4628715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412776"/>
            <a:ext cx="34472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řapík, čepel, žilnatina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157192"/>
            <a:ext cx="7704930" cy="95410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u některých rostlin chybí řapík, list přisedá čepelí –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řisedlé listy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45091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1335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3423501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/>
              <a:t>j</a:t>
            </a:r>
            <a:r>
              <a:rPr lang="cs-CZ" sz="2800" b="1" u="sng" dirty="0" smtClean="0"/>
              <a:t>ednoduché listy</a:t>
            </a:r>
          </a:p>
          <a:p>
            <a:r>
              <a:rPr lang="cs-CZ" sz="2800" dirty="0" smtClean="0"/>
              <a:t>- souvislá čepel – 1 list</a:t>
            </a:r>
          </a:p>
          <a:p>
            <a:endParaRPr lang="cs-CZ" sz="2800" dirty="0"/>
          </a:p>
          <a:p>
            <a:r>
              <a:rPr lang="cs-CZ" sz="2800" b="1" dirty="0"/>
              <a:t>t</a:t>
            </a:r>
            <a:r>
              <a:rPr lang="cs-CZ" sz="2800" b="1" dirty="0" smtClean="0"/>
              <a:t>vary listů</a:t>
            </a:r>
            <a:endParaRPr lang="cs-CZ" sz="2800" b="1" dirty="0"/>
          </a:p>
        </p:txBody>
      </p:sp>
      <p:pic>
        <p:nvPicPr>
          <p:cNvPr id="3074" name="Picture 2" descr="http://ts3.mm.bing.net/images/thumbnail.aspx?q=1610696175082&amp;id=ff5590a3aae31bf84aec6eabfa2c64b6&amp;url=http%3a%2f%2fnd04.jxs.cz%2f614%2f960%2f139a005198_74314514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584" y="3068960"/>
            <a:ext cx="2160240" cy="203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373216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    </a:t>
            </a:r>
            <a:r>
              <a:rPr lang="cs-CZ" sz="2800" b="1" dirty="0" smtClean="0">
                <a:solidFill>
                  <a:srgbClr val="FF0000"/>
                </a:solidFill>
              </a:rPr>
              <a:t>srdčitý                      okrouhlý                       kopinatý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mladazena.maminka.cz/assets/mlada-zena/dieta/prirodni-lekarna/jitrocel_4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38993"/>
            <a:ext cx="1584176" cy="2467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mikrosvet.mimoni.cz/images-resized/9c448f9cf27ab7872c058ba490dc67b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068960"/>
            <a:ext cx="2664296" cy="199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5229200"/>
            <a:ext cx="6540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1,6                                                    2,7                                                        8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960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924944"/>
            <a:ext cx="868603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klínovitý            </a:t>
            </a:r>
            <a:r>
              <a:rPr lang="cs-CZ" sz="2800" b="1" dirty="0" smtClean="0">
                <a:solidFill>
                  <a:srgbClr val="FF0000"/>
                </a:solidFill>
              </a:rPr>
              <a:t>jehlicovitý          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vejčitý                 obvejčitý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j</a:t>
            </a:r>
            <a:r>
              <a:rPr lang="cs-CZ" sz="2800" b="1" dirty="0" smtClean="0">
                <a:solidFill>
                  <a:srgbClr val="FF0000"/>
                </a:solidFill>
              </a:rPr>
              <a:t>inan                    borovice               buk                     šácholan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6" name="Picture 8" descr="http://www.kvetena.com/fullimages/bukovite/buk_lesni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41961"/>
            <a:ext cx="1766523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ts4.mm.bing.net/images/thumbnail.aspx?q=4963595463295135&amp;id=ece63304805b18cc8ff6d2e8815e48d4&amp;url=http%3a%2f%2fwww.biolib.cz%2fIMG%2fGAL%2f6338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325872"/>
            <a:ext cx="2036085" cy="1527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upload.wikimedia.org/wikipedia/commons/d/de/Gingko-Blaetter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38" y="1204514"/>
            <a:ext cx="2293906" cy="1720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guh.cz/edu/bi/biologie_rostliny/foto05/foto_03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124749"/>
            <a:ext cx="2301800" cy="1750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3140968"/>
            <a:ext cx="7257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3,9                                             10                                    11                                   12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3746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3312368" cy="95410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 </a:t>
            </a:r>
            <a:r>
              <a:rPr lang="cs-CZ" sz="2800" b="1" u="sng" dirty="0" smtClean="0"/>
              <a:t>okraje listů</a:t>
            </a:r>
          </a:p>
          <a:p>
            <a:endParaRPr lang="cs-CZ" sz="28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5445224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celokrajný  pilovitý     zubatý    vroubkovaný  laločnatý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http://web2.mendelu.cz/af_211_multitext/obecna_botanika/obrazky/organologie/okraje_cepeli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80" y="1628800"/>
            <a:ext cx="7496175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393305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3554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206862" cy="224676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s</a:t>
            </a:r>
            <a:r>
              <a:rPr lang="cs-CZ" sz="2800" b="1" u="sng" dirty="0" smtClean="0"/>
              <a:t>ložené listy</a:t>
            </a:r>
          </a:p>
          <a:p>
            <a:r>
              <a:rPr lang="cs-CZ" sz="2800" dirty="0" smtClean="0"/>
              <a:t>- čepel listu je rozdělena na několik samostatných lístků</a:t>
            </a:r>
          </a:p>
          <a:p>
            <a:endParaRPr lang="cs-CZ" sz="2800" dirty="0"/>
          </a:p>
          <a:p>
            <a:r>
              <a:rPr lang="cs-CZ" sz="2800" b="1" dirty="0"/>
              <a:t>u</a:t>
            </a:r>
            <a:r>
              <a:rPr lang="cs-CZ" sz="2800" b="1" dirty="0" smtClean="0"/>
              <a:t>spořádání složených listů</a:t>
            </a:r>
          </a:p>
          <a:p>
            <a:r>
              <a:rPr lang="cs-CZ" sz="2800" b="1" dirty="0" smtClean="0"/>
              <a:t>1) </a:t>
            </a:r>
            <a:r>
              <a:rPr lang="cs-CZ" sz="2800" b="1" dirty="0"/>
              <a:t>d</a:t>
            </a:r>
            <a:r>
              <a:rPr lang="cs-CZ" sz="2800" b="1" dirty="0" smtClean="0"/>
              <a:t>lanitě složené 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509120"/>
            <a:ext cx="1900394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2) zpeřené</a:t>
            </a:r>
            <a:endParaRPr lang="cs-CZ" sz="2800" b="1" dirty="0"/>
          </a:p>
        </p:txBody>
      </p:sp>
      <p:pic>
        <p:nvPicPr>
          <p:cNvPr id="4098" name="Picture 2" descr="http://rostliny.prirodou.cz/obrazky/fnahledy/robinia-pseudacacia-157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211" y="3645024"/>
            <a:ext cx="1998223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botanika.wendys.cz/slovnik/pict/o535_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668044"/>
            <a:ext cx="3491008" cy="2618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638132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14                                                           15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0472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1" y="404664"/>
            <a:ext cx="8568952" cy="35394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nitřní stavba listu</a:t>
            </a:r>
          </a:p>
          <a:p>
            <a:r>
              <a:rPr lang="cs-CZ" sz="2800" dirty="0" smtClean="0"/>
              <a:t>- svrchní strana – celistvá pokožka, pod ní pletivo s velkým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bsahem chlorofylu – </a:t>
            </a:r>
            <a:r>
              <a:rPr lang="cs-CZ" sz="2800" b="1" dirty="0" smtClean="0"/>
              <a:t>asimilační pletivo, </a:t>
            </a:r>
            <a:r>
              <a:rPr lang="cs-CZ" sz="2800" dirty="0" smtClean="0"/>
              <a:t>kde probíhá </a:t>
            </a:r>
          </a:p>
          <a:p>
            <a:r>
              <a:rPr lang="cs-CZ" sz="2800" dirty="0" smtClean="0"/>
              <a:t>fotosyntéza </a:t>
            </a:r>
          </a:p>
          <a:p>
            <a:endParaRPr lang="cs-CZ" sz="2800" b="1" dirty="0" smtClean="0"/>
          </a:p>
          <a:p>
            <a:r>
              <a:rPr lang="cs-CZ" sz="2800" dirty="0" smtClean="0"/>
              <a:t>- na spodní straně – průduchy – výměna kyslíku a oxidu</a:t>
            </a:r>
          </a:p>
          <a:p>
            <a:r>
              <a:rPr lang="cs-CZ" sz="2800" dirty="0"/>
              <a:t>u</a:t>
            </a:r>
            <a:r>
              <a:rPr lang="cs-CZ" sz="2800" dirty="0" smtClean="0"/>
              <a:t>hličitého mezi rostlinou a prostředím</a:t>
            </a:r>
          </a:p>
          <a:p>
            <a:endParaRPr lang="cs-CZ" sz="2800" dirty="0"/>
          </a:p>
        </p:txBody>
      </p:sp>
      <p:pic>
        <p:nvPicPr>
          <p:cNvPr id="4098" name="Picture 2" descr="http://upload.wikimedia.org/wikipedia/commons/thumb/8/85/Tomato_leaf_stomate_cropped_and_scaled.jpg/330px-Tomato_leaf_stomate_cropped_and_scale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95167"/>
            <a:ext cx="3143250" cy="2657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645333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859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6547242" cy="440120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řeměny listů</a:t>
            </a:r>
          </a:p>
          <a:p>
            <a:r>
              <a:rPr lang="cs-CZ" sz="2800" dirty="0" smtClean="0"/>
              <a:t>1)úponky – hrách</a:t>
            </a:r>
          </a:p>
          <a:p>
            <a:r>
              <a:rPr lang="cs-CZ" sz="2800" dirty="0" smtClean="0"/>
              <a:t>2)trny – dřišťál</a:t>
            </a:r>
          </a:p>
          <a:p>
            <a:endParaRPr lang="cs-CZ" sz="2800" dirty="0"/>
          </a:p>
          <a:p>
            <a:r>
              <a:rPr lang="cs-CZ" sz="2800" b="1" dirty="0"/>
              <a:t>v</a:t>
            </a:r>
            <a:r>
              <a:rPr lang="cs-CZ" sz="2800" b="1" dirty="0" smtClean="0"/>
              <a:t>ýznam listů</a:t>
            </a:r>
          </a:p>
          <a:p>
            <a:r>
              <a:rPr lang="cs-CZ" sz="2800" dirty="0" smtClean="0"/>
              <a:t>1)potrava býložravců</a:t>
            </a:r>
          </a:p>
          <a:p>
            <a:r>
              <a:rPr lang="cs-CZ" sz="2800" dirty="0" smtClean="0"/>
              <a:t>2)potrava člověka – zelí, špenát</a:t>
            </a:r>
          </a:p>
          <a:p>
            <a:r>
              <a:rPr lang="cs-CZ" sz="2800" dirty="0" smtClean="0"/>
              <a:t>3)léčivé látky</a:t>
            </a:r>
          </a:p>
          <a:p>
            <a:r>
              <a:rPr lang="cs-CZ" sz="2800" dirty="0" smtClean="0"/>
              <a:t>4)koření – bobkový list, majoránka, </a:t>
            </a:r>
            <a:r>
              <a:rPr lang="cs-CZ" sz="2800" dirty="0" err="1" smtClean="0"/>
              <a:t>oregáno</a:t>
            </a:r>
            <a:endParaRPr lang="cs-CZ" sz="2800" dirty="0" smtClean="0"/>
          </a:p>
          <a:p>
            <a:r>
              <a:rPr lang="cs-CZ" sz="2800" dirty="0" smtClean="0"/>
              <a:t>5)čaj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7506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371907" cy="581697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ukulenty</a:t>
            </a:r>
            <a:r>
              <a:rPr lang="cs-CZ" sz="2800" dirty="0" smtClean="0"/>
              <a:t>  rostliny, které umí shromažďovat ve svém</a:t>
            </a:r>
          </a:p>
          <a:p>
            <a:r>
              <a:rPr lang="cs-CZ" sz="2800" dirty="0" smtClean="0"/>
              <a:t> těle (stonku nebo listech) vodu</a:t>
            </a:r>
          </a:p>
          <a:p>
            <a:endParaRPr lang="cs-CZ" sz="2800" dirty="0"/>
          </a:p>
          <a:p>
            <a:r>
              <a:rPr lang="cs-CZ" sz="2800" dirty="0" smtClean="0"/>
              <a:t> </a:t>
            </a:r>
            <a:r>
              <a:rPr lang="cs-CZ" sz="2800" b="1" dirty="0" smtClean="0"/>
              <a:t>přizpůsobení k přežití v suchých oblastech</a:t>
            </a:r>
          </a:p>
          <a:p>
            <a:endParaRPr lang="cs-CZ" sz="2800" dirty="0"/>
          </a:p>
          <a:p>
            <a:r>
              <a:rPr lang="cs-CZ" sz="2800" dirty="0" smtClean="0">
                <a:effectLst/>
              </a:rPr>
              <a:t>1) méně průduchů</a:t>
            </a:r>
          </a:p>
          <a:p>
            <a:r>
              <a:rPr lang="cs-CZ" sz="2800" dirty="0" smtClean="0">
                <a:effectLst/>
              </a:rPr>
              <a:t>2) redukovaná forma růstu, tělo není tolik větvené jako</a:t>
            </a:r>
          </a:p>
          <a:p>
            <a:r>
              <a:rPr lang="cs-CZ" sz="2800" dirty="0" smtClean="0">
                <a:effectLst/>
              </a:rPr>
              <a:t> u běžných keřů nebo stromů</a:t>
            </a:r>
          </a:p>
          <a:p>
            <a:r>
              <a:rPr lang="cs-CZ" sz="2800" dirty="0" smtClean="0">
                <a:effectLst/>
              </a:rPr>
              <a:t>3) povrch je opatřen proti rapidnímu vysoušení voskem, </a:t>
            </a:r>
          </a:p>
          <a:p>
            <a:r>
              <a:rPr lang="cs-CZ" sz="2800" dirty="0" smtClean="0">
                <a:effectLst/>
              </a:rPr>
              <a:t>chloupky </a:t>
            </a:r>
          </a:p>
          <a:p>
            <a:endParaRPr lang="cs-CZ" sz="2800" dirty="0" smtClean="0">
              <a:effectLst/>
            </a:endParaRPr>
          </a:p>
          <a:p>
            <a:endParaRPr lang="cs-CZ" sz="2800" dirty="0" smtClean="0">
              <a:effectLst/>
            </a:endParaRPr>
          </a:p>
          <a:p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29321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508518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pic>
        <p:nvPicPr>
          <p:cNvPr id="1026" name="Picture 2" descr="http://www.staty.wz.cz/08%20-%20saguaro/IMG_43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422" y="332656"/>
            <a:ext cx="3500388" cy="466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4372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8496944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ČABRADOVÁ, Věra; HASCH, František; SEJPKA, Jaroslav a kol. </a:t>
            </a:r>
            <a:r>
              <a:rPr lang="cs-CZ" i="1" dirty="0"/>
              <a:t>Přírodopis 7- učebnice </a:t>
            </a:r>
          </a:p>
          <a:p>
            <a:r>
              <a:rPr lang="cs-CZ" i="1" dirty="0"/>
              <a:t>pro ZŠ a víceletá gymnázia</a:t>
            </a:r>
            <a:r>
              <a:rPr lang="cs-CZ" dirty="0"/>
              <a:t>. Plzeň: Fraus, 2005, ISBN 80-7238-424-4.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3"/>
              </a:rPr>
              <a:t>- 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cs.wikipedia.org/wiki/Soubor:Gingko-Blaetter.jpg</a:t>
            </a:r>
            <a:r>
              <a:rPr lang="cs-CZ" dirty="0" smtClean="0"/>
              <a:t>    č.3,9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nd01.jxs.cz/962/547/ea8625accb_39191657_o2.jpg</a:t>
            </a:r>
            <a:r>
              <a:rPr lang="cs-CZ" dirty="0" smtClean="0"/>
              <a:t>     č.5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nd04.jxs.cz/614/960/139a005198_74314514_o2.jpg</a:t>
            </a:r>
            <a:r>
              <a:rPr lang="cs-CZ" dirty="0" smtClean="0"/>
              <a:t>    č.1,6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mikrosvet.mimoni.cz/images-resized/9c448f9cf27ab7872c058ba490dc67b7.jpg</a:t>
            </a:r>
            <a:endParaRPr lang="cs-CZ" dirty="0" smtClean="0"/>
          </a:p>
          <a:p>
            <a:r>
              <a:rPr lang="cs-CZ" dirty="0" smtClean="0"/>
              <a:t>č.7,2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mladazena.maminka.cz/assets/mlada-zena/dieta/prirodni-lekarna/jitrocel_450.jpg</a:t>
            </a:r>
            <a:endParaRPr lang="cs-CZ" dirty="0" smtClean="0"/>
          </a:p>
          <a:p>
            <a:r>
              <a:rPr lang="cs-CZ" dirty="0"/>
              <a:t>č</a:t>
            </a:r>
            <a:r>
              <a:rPr lang="cs-CZ" dirty="0" smtClean="0"/>
              <a:t>.8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www.guh.cz/edu/bi/biologie_rostliny/foto05/foto_030.jpg</a:t>
            </a:r>
            <a:r>
              <a:rPr lang="cs-CZ" dirty="0" smtClean="0"/>
              <a:t>  č. 10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www.kvetena.com/fullimages/bukovite/buk_lesni.jpg</a:t>
            </a:r>
            <a:r>
              <a:rPr lang="cs-CZ" dirty="0" smtClean="0"/>
              <a:t>  č.11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www.biolib.cz/IMG/GAL/63381.jpg</a:t>
            </a:r>
            <a:r>
              <a:rPr lang="cs-CZ" dirty="0" smtClean="0"/>
              <a:t>  č.12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88640"/>
            <a:ext cx="1505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7676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7"/>
            <a:ext cx="856895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rostliny.prirodou.cz/obrazky/fnahledy/robinia-pseudacacia-1575.jpg</a:t>
            </a:r>
            <a:r>
              <a:rPr lang="cs-CZ" dirty="0" smtClean="0"/>
              <a:t>  č. 15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botanika.wendys.cz/slovnik/pict/o535_2.jpg</a:t>
            </a:r>
            <a:r>
              <a:rPr lang="cs-CZ" dirty="0" smtClean="0"/>
              <a:t>  č.14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upload.wikimedia.org/wikipedia/commons/thumb/8/85/Tomato_leaf_stomate_cropped_and_scaled.jpg/330px-Tomato_leaf_stomate_cropped_and_scaled.jpg</a:t>
            </a:r>
            <a:r>
              <a:rPr lang="cs-CZ" dirty="0" smtClean="0"/>
              <a:t>  č. 16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nd01.jxs.cz/453/644/4a2db7719a_39191712_o2.jpg</a:t>
            </a:r>
            <a:r>
              <a:rPr lang="cs-CZ" dirty="0" smtClean="0"/>
              <a:t>  č.4</a:t>
            </a:r>
          </a:p>
          <a:p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web2.mendelu.cz/af_211_multitext/obecna_botanika/obrazky/organologie/okraje_cepeli.gif</a:t>
            </a:r>
            <a:r>
              <a:rPr lang="cs-CZ" dirty="0" smtClean="0"/>
              <a:t>     č.13</a:t>
            </a:r>
          </a:p>
          <a:p>
            <a:endParaRPr lang="cs-CZ" dirty="0"/>
          </a:p>
          <a:p>
            <a:r>
              <a:rPr lang="cs-CZ" dirty="0">
                <a:hlinkClick r:id="rId8"/>
              </a:rPr>
              <a:t>http://www.staty.wz.cz/08%20-%</a:t>
            </a:r>
            <a:r>
              <a:rPr lang="cs-CZ" dirty="0" smtClean="0">
                <a:hlinkClick r:id="rId8"/>
              </a:rPr>
              <a:t>20saguaro/IMG_4301.jpg</a:t>
            </a:r>
            <a:r>
              <a:rPr lang="cs-CZ" dirty="0" smtClean="0"/>
              <a:t>  č. 17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0104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475</Words>
  <Application>Microsoft Office PowerPoint</Application>
  <PresentationFormat>Předvádění na obrazovce (4:3)</PresentationFormat>
  <Paragraphs>156</Paragraphs>
  <Slides>17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38</cp:revision>
  <dcterms:created xsi:type="dcterms:W3CDTF">2012-02-11T14:41:48Z</dcterms:created>
  <dcterms:modified xsi:type="dcterms:W3CDTF">2012-05-07T08:34:04Z</dcterms:modified>
</cp:coreProperties>
</file>