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sldIdLst>
    <p:sldId id="270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5349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Nadpis 28"/>
          <p:cNvSpPr>
            <a:spLocks noGrp="1"/>
          </p:cNvSpPr>
          <p:nvPr>
            <p:ph type="ctrTitle"/>
          </p:nvPr>
        </p:nvSpPr>
        <p:spPr>
          <a:xfrm>
            <a:off x="381000" y="4853411"/>
            <a:ext cx="8458200" cy="1222375"/>
          </a:xfrm>
        </p:spPr>
        <p:txBody>
          <a:bodyPr anchor="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381000" y="3886200"/>
            <a:ext cx="8458200" cy="914400"/>
          </a:xfrm>
        </p:spPr>
        <p:txBody>
          <a:bodyPr anchor="b"/>
          <a:lstStyle>
            <a:lvl1pPr marL="0" indent="0" algn="l">
              <a:buNone/>
              <a:defRPr sz="2400">
                <a:solidFill>
                  <a:schemeClr val="tx2">
                    <a:shade val="7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16" name="Zástupný symbol pro datum 1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4B79A-0328-4280-B2D5-18BB9831CB98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FD701EF-37DC-4761-8212-E702BAE4E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Nadpis 2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7" name="Zástupný symbol pro obsah 2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4B79A-0328-4280-B2D5-18BB9831CB98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>
          <a:xfrm>
            <a:off x="3581400" y="76200"/>
            <a:ext cx="2895600" cy="288925"/>
          </a:xfrm>
        </p:spPr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>
          <a:xfrm>
            <a:off x="8229600" y="6473952"/>
            <a:ext cx="758952" cy="246888"/>
          </a:xfrm>
        </p:spPr>
        <p:txBody>
          <a:bodyPr/>
          <a:lstStyle/>
          <a:p>
            <a:fld id="{CFD701EF-37DC-4761-8212-E702BAE4E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3444902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idx="1"/>
          </p:nvPr>
        </p:nvSpPr>
        <p:spPr>
          <a:xfrm>
            <a:off x="381000" y="1676400"/>
            <a:ext cx="8458200" cy="1219200"/>
          </a:xfrm>
        </p:spPr>
        <p:txBody>
          <a:bodyPr anchor="b"/>
          <a:lstStyle>
            <a:lvl1pPr marL="0" indent="0" algn="r">
              <a:buNone/>
              <a:defRPr sz="2000">
                <a:solidFill>
                  <a:schemeClr val="tx2">
                    <a:shade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4B79A-0328-4280-B2D5-18BB9831CB98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11" name="Zástupný symbol pro zápatí 1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16" name="Zástupný symbol pro číslo snímku 1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701EF-37DC-4761-8212-E702BAE4ED9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>
          <a:xfrm>
            <a:off x="180475" y="2947085"/>
            <a:ext cx="8686800" cy="1184825"/>
          </a:xfrm>
        </p:spPr>
        <p:txBody>
          <a:bodyPr rtlCol="0" anchor="t"/>
          <a:lstStyle>
            <a:lvl1pPr algn="r"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Nadpis 1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04800" y="1600200"/>
            <a:ext cx="41910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343400" cy="47244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4B79A-0328-4280-B2D5-18BB9831CB98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701EF-37DC-4761-8212-E702BAE4E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" name="Nadpis 28"/>
          <p:cNvSpPr>
            <a:spLocks noGrp="1"/>
          </p:cNvSpPr>
          <p:nvPr>
            <p:ph type="title"/>
          </p:nvPr>
        </p:nvSpPr>
        <p:spPr>
          <a:xfrm>
            <a:off x="304800" y="5410200"/>
            <a:ext cx="8610600" cy="8826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281444" y="666750"/>
            <a:ext cx="4290556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25" name="Zástupný symbol pro text 24"/>
          <p:cNvSpPr>
            <a:spLocks noGrp="1"/>
          </p:cNvSpPr>
          <p:nvPr>
            <p:ph type="body" sz="half" idx="3"/>
          </p:nvPr>
        </p:nvSpPr>
        <p:spPr>
          <a:xfrm>
            <a:off x="4645025" y="666750"/>
            <a:ext cx="4292241" cy="639762"/>
          </a:xfrm>
        </p:spPr>
        <p:txBody>
          <a:bodyPr anchor="ctr"/>
          <a:lstStyle>
            <a:lvl1pPr marL="0" indent="0">
              <a:buNone/>
              <a:defRPr sz="1800" b="0" cap="all" baseline="0">
                <a:solidFill>
                  <a:schemeClr val="accent1">
                    <a:shade val="50000"/>
                  </a:schemeClr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281444" y="1316037"/>
            <a:ext cx="429055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8" name="Zástupný symbol pro obsah 27"/>
          <p:cNvSpPr>
            <a:spLocks noGrp="1"/>
          </p:cNvSpPr>
          <p:nvPr>
            <p:ph sz="quarter" idx="4"/>
          </p:nvPr>
        </p:nvSpPr>
        <p:spPr>
          <a:xfrm>
            <a:off x="4648730" y="1316037"/>
            <a:ext cx="4288536" cy="39417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4B79A-0328-4280-B2D5-18BB9831CB98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229600" y="6477000"/>
            <a:ext cx="762000" cy="246888"/>
          </a:xfrm>
        </p:spPr>
        <p:txBody>
          <a:bodyPr/>
          <a:lstStyle/>
          <a:p>
            <a:fld id="{CFD701EF-37DC-4761-8212-E702BAE4ED9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514350" y="6019800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Nadpis 29"/>
          <p:cNvSpPr>
            <a:spLocks noGrp="1"/>
          </p:cNvSpPr>
          <p:nvPr>
            <p:ph type="title"/>
          </p:nvPr>
        </p:nvSpPr>
        <p:spPr>
          <a:xfrm>
            <a:off x="301752" y="457200"/>
            <a:ext cx="8686800" cy="841248"/>
          </a:xfrm>
        </p:spPr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4B79A-0328-4280-B2D5-18BB9831CB98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701EF-37DC-4761-8212-E702BAE4E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4B79A-0328-4280-B2D5-18BB9831CB98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24" name="Zástupný symbol pro zápatí 2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701EF-37DC-4761-8212-E702BAE4E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514350" y="5849117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Nadpis 11"/>
          <p:cNvSpPr>
            <a:spLocks noGrp="1"/>
          </p:cNvSpPr>
          <p:nvPr>
            <p:ph type="title"/>
          </p:nvPr>
        </p:nvSpPr>
        <p:spPr>
          <a:xfrm>
            <a:off x="457200" y="5486400"/>
            <a:ext cx="8458200" cy="520700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idx="2"/>
          </p:nvPr>
        </p:nvSpPr>
        <p:spPr>
          <a:xfrm>
            <a:off x="457200" y="609600"/>
            <a:ext cx="3008313" cy="4800600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obsah 13"/>
          <p:cNvSpPr>
            <a:spLocks noGrp="1"/>
          </p:cNvSpPr>
          <p:nvPr>
            <p:ph sz="half" idx="1"/>
          </p:nvPr>
        </p:nvSpPr>
        <p:spPr>
          <a:xfrm>
            <a:off x="3575050" y="609600"/>
            <a:ext cx="5340350" cy="48006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4B79A-0328-4280-B2D5-18BB9831CB98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29" name="Zástupný symbol pro zápatí 2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701EF-37DC-4761-8212-E702BAE4E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Zástupný symbol pro obrázek 12"/>
          <p:cNvSpPr>
            <a:spLocks noGrp="1"/>
          </p:cNvSpPr>
          <p:nvPr>
            <p:ph type="pic" idx="1"/>
          </p:nvPr>
        </p:nvSpPr>
        <p:spPr>
          <a:xfrm>
            <a:off x="3505200" y="616634"/>
            <a:ext cx="5029200" cy="3657600"/>
          </a:xfrm>
          <a:solidFill>
            <a:schemeClr val="bg1"/>
          </a:solidFill>
          <a:ln w="6350">
            <a:solidFill>
              <a:schemeClr val="accent1"/>
            </a:solidFill>
          </a:ln>
          <a:effectLst>
            <a:reflection blurRad="1000" stA="49000" endA="500" endPos="10000" dist="900" dir="5400000" sy="-90000" algn="bl" rotWithShape="0"/>
          </a:effectLst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4B79A-0328-4280-B2D5-18BB9831CB98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1" name="Zástupný symbol pro číslo snímku 3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701EF-37DC-4761-8212-E702BAE4ED9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7" name="Nadpis 16"/>
          <p:cNvSpPr>
            <a:spLocks noGrp="1"/>
          </p:cNvSpPr>
          <p:nvPr>
            <p:ph type="title"/>
          </p:nvPr>
        </p:nvSpPr>
        <p:spPr>
          <a:xfrm>
            <a:off x="381000" y="4993760"/>
            <a:ext cx="5867400" cy="522288"/>
          </a:xfrm>
        </p:spPr>
        <p:txBody>
          <a:bodyPr anchor="ctr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6" name="Zástupný symbol pro text 25"/>
          <p:cNvSpPr>
            <a:spLocks noGrp="1"/>
          </p:cNvSpPr>
          <p:nvPr>
            <p:ph type="body" sz="half" idx="2"/>
          </p:nvPr>
        </p:nvSpPr>
        <p:spPr>
          <a:xfrm>
            <a:off x="381000" y="5533218"/>
            <a:ext cx="5867400" cy="768350"/>
          </a:xfrm>
        </p:spPr>
        <p:txBody>
          <a:bodyPr lIns="109728" tIns="0"/>
          <a:lstStyle>
            <a:lvl1pPr marL="0" indent="0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4B79A-0328-4280-B2D5-18BB9831CB98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701EF-37DC-4761-8212-E702BAE4E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58000" y="549276"/>
            <a:ext cx="18288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549276"/>
            <a:ext cx="62484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754B79A-0328-4280-B2D5-18BB9831CB98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D701EF-37DC-4761-8212-E702BAE4ED9A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idx="1"/>
          </p:nvPr>
        </p:nvSpPr>
        <p:spPr>
          <a:xfrm>
            <a:off x="304800" y="1554162"/>
            <a:ext cx="8686800" cy="4525963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datum 10"/>
          <p:cNvSpPr>
            <a:spLocks noGrp="1"/>
          </p:cNvSpPr>
          <p:nvPr>
            <p:ph type="dt" sz="half" idx="2"/>
          </p:nvPr>
        </p:nvSpPr>
        <p:spPr>
          <a:xfrm>
            <a:off x="6477000" y="76200"/>
            <a:ext cx="2514600" cy="288925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754B79A-0328-4280-B2D5-18BB9831CB98}" type="datetimeFigureOut">
              <a:rPr lang="cs-CZ" smtClean="0"/>
              <a:pPr/>
              <a:t>7.5.2012</a:t>
            </a:fld>
            <a:endParaRPr lang="cs-CZ"/>
          </a:p>
        </p:txBody>
      </p:sp>
      <p:sp>
        <p:nvSpPr>
          <p:cNvPr id="28" name="Zástupný symbol pro zápatí 27"/>
          <p:cNvSpPr>
            <a:spLocks noGrp="1"/>
          </p:cNvSpPr>
          <p:nvPr>
            <p:ph type="ftr" sz="quarter" idx="3"/>
          </p:nvPr>
        </p:nvSpPr>
        <p:spPr>
          <a:xfrm>
            <a:off x="3124200" y="76200"/>
            <a:ext cx="3352800" cy="28892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229600" y="6477000"/>
            <a:ext cx="762000" cy="244475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200">
                <a:solidFill>
                  <a:schemeClr val="accent1">
                    <a:shade val="75000"/>
                  </a:schemeClr>
                </a:solidFill>
              </a:defRPr>
            </a:lvl1pPr>
          </a:lstStyle>
          <a:p>
            <a:fld id="{CFD701EF-37DC-4761-8212-E702BAE4ED9A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0" name="Zástupný symbol pro nadpis 9"/>
          <p:cNvSpPr>
            <a:spLocks noGrp="1"/>
          </p:cNvSpPr>
          <p:nvPr>
            <p:ph type="title"/>
          </p:nvPr>
        </p:nvSpPr>
        <p:spPr>
          <a:xfrm>
            <a:off x="304800" y="457200"/>
            <a:ext cx="8686800" cy="8382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514350" y="1050898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514350" y="1057986"/>
            <a:ext cx="8629650" cy="2381"/>
          </a:xfrm>
          <a:prstGeom prst="line">
            <a:avLst/>
          </a:prstGeom>
          <a:noFill/>
          <a:ln w="9525" cap="flat" cmpd="sng" algn="ctr">
            <a:gradFill flip="none" rotWithShape="1">
              <a:gsLst>
                <a:gs pos="0">
                  <a:schemeClr val="accent1">
                    <a:alpha val="0"/>
                  </a:schemeClr>
                </a:gs>
                <a:gs pos="17000">
                  <a:schemeClr val="accent1"/>
                </a:gs>
                <a:gs pos="100000">
                  <a:schemeClr val="accent1"/>
                </a:gs>
              </a:gsLst>
              <a:lin ang="0" scaled="1"/>
              <a:tileRect/>
            </a:gra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kern="1200" cap="all" baseline="0">
          <a:solidFill>
            <a:schemeClr val="tx2"/>
          </a:solidFill>
          <a:effectLst>
            <a:reflection blurRad="12700" stA="48000" endA="300" endPos="55000" dir="5400000" sy="-90000" algn="bl" rotWithShape="0"/>
          </a:effectLst>
          <a:latin typeface="+mj-lt"/>
          <a:ea typeface="+mj-ea"/>
          <a:cs typeface="+mj-cs"/>
        </a:defRPr>
      </a:lvl1pPr>
    </p:titleStyle>
    <p:bodyStyle>
      <a:lvl1pPr marL="342900" indent="-3429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"/>
        <a:defRPr kumimoji="0" sz="3200" kern="1200">
          <a:solidFill>
            <a:schemeClr val="tx2"/>
          </a:solidFill>
          <a:latin typeface="+mn-lt"/>
          <a:ea typeface="+mn-ea"/>
          <a:cs typeface="+mn-cs"/>
        </a:defRPr>
      </a:lvl1pPr>
      <a:lvl2pPr marL="742950" indent="-28575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"/>
        <a:defRPr kumimoji="0" sz="2800" kern="1200">
          <a:solidFill>
            <a:schemeClr val="tx2"/>
          </a:solidFill>
          <a:latin typeface="+mn-lt"/>
          <a:ea typeface="+mn-ea"/>
          <a:cs typeface="+mn-cs"/>
        </a:defRPr>
      </a:lvl2pPr>
      <a:lvl3pPr marL="11430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"/>
        <a:defRPr kumimoji="0" sz="2400" kern="1200">
          <a:solidFill>
            <a:schemeClr val="tx2"/>
          </a:solidFill>
          <a:latin typeface="+mn-lt"/>
          <a:ea typeface="+mn-ea"/>
          <a:cs typeface="+mn-cs"/>
        </a:defRPr>
      </a:lvl3pPr>
      <a:lvl4pPr marL="1600200" indent="-228600" algn="l" rtl="0" eaLnBrk="1" latinLnBrk="0" hangingPunct="1">
        <a:spcBef>
          <a:spcPct val="20000"/>
        </a:spcBef>
        <a:buClr>
          <a:schemeClr val="accent1"/>
        </a:buClr>
        <a:buSzPct val="70000"/>
        <a:buFont typeface="Wingdings 2"/>
        <a:buChar char="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20574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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5pPr>
      <a:lvl6pPr marL="25146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"/>
        <a:defRPr kumimoji="0" sz="1800" kern="1200">
          <a:solidFill>
            <a:schemeClr val="tx2"/>
          </a:solidFill>
          <a:latin typeface="+mn-lt"/>
          <a:ea typeface="+mn-ea"/>
          <a:cs typeface="+mn-cs"/>
        </a:defRPr>
      </a:lvl6pPr>
      <a:lvl7pPr marL="29718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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7pPr>
      <a:lvl8pPr marL="34290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"/>
        <a:defRPr kumimoji="0" sz="1600" kern="1200" baseline="0">
          <a:solidFill>
            <a:schemeClr val="tx2"/>
          </a:solidFill>
          <a:latin typeface="+mn-lt"/>
          <a:ea typeface="+mn-ea"/>
          <a:cs typeface="+mn-cs"/>
        </a:defRPr>
      </a:lvl8pPr>
      <a:lvl9pPr marL="3886200" indent="-228600" algn="l" rtl="0" eaLnBrk="1" latinLnBrk="0" hangingPunct="1">
        <a:spcBef>
          <a:spcPct val="20000"/>
        </a:spcBef>
        <a:buClr>
          <a:schemeClr val="accent1"/>
        </a:buClr>
        <a:buSzPct val="60000"/>
        <a:buFont typeface="Wingdings 2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cs.wikipedia.org/wiki/Je%C5%A1t%C4%9Brka_obecn%C3%A1" TargetMode="External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Je%C5%A1t%C4%9Brka_obecn%C3%A1" TargetMode="External"/><Relationship Id="rId7" Type="http://schemas.openxmlformats.org/officeDocument/2006/relationships/hyperlink" Target="http://commons.wikimedia.org/wiki/File:Camaleon_comun.jpg" TargetMode="External"/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commons.wikimedia.org/wiki/File:Anguidae.jpg" TargetMode="External"/><Relationship Id="rId5" Type="http://schemas.openxmlformats.org/officeDocument/2006/relationships/hyperlink" Target="http://pl.wikipedia.org/wiki/user:Marek_bydg" TargetMode="External"/><Relationship Id="rId4" Type="http://schemas.openxmlformats.org/officeDocument/2006/relationships/hyperlink" Target="http://upload.wikimedia.org/wikipedia/commons/e/e7/Lacerta_viridis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62980" y="908720"/>
            <a:ext cx="7772400" cy="14700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31421" y="2972544"/>
            <a:ext cx="6400800" cy="1752600"/>
          </a:xfrm>
        </p:spPr>
        <p:txBody>
          <a:bodyPr/>
          <a:lstStyle/>
          <a:p>
            <a:endParaRPr lang="cs-CZ" dirty="0"/>
          </a:p>
        </p:txBody>
      </p:sp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593177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 xmlns="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 xmlns="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23608" y="4959032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VY_32_INOVACE_04-36</a:t>
            </a:r>
            <a:endParaRPr lang="cs-CZ" dirty="0">
              <a:solidFill>
                <a:schemeClr val="tx1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3891853538"/>
              </p:ext>
            </p:extLst>
          </p:nvPr>
        </p:nvGraphicFramePr>
        <p:xfrm>
          <a:off x="1467802" y="2276869"/>
          <a:ext cx="6256606" cy="3051988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20476"/>
                <a:gridCol w="4736130"/>
              </a:tblGrid>
              <a:tr h="282937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smtClean="0">
                          <a:effectLst/>
                        </a:rPr>
                        <a:t>VII. </a:t>
                      </a:r>
                      <a:r>
                        <a:rPr lang="cs-CZ" sz="1400" kern="50" dirty="0" smtClean="0">
                          <a:effectLst/>
                        </a:rPr>
                        <a:t>ročník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82937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82937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Přírodopis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82937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Tematický okruh: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smtClean="0">
                          <a:effectLst/>
                        </a:rPr>
                        <a:t>Mnohobuněčné organismy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82937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Plazi - ještěři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82937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Jméno autora: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Bc. Kočovská Renata</a:t>
                      </a:r>
                      <a:r>
                        <a:rPr lang="cs-CZ" sz="1400" kern="50" dirty="0">
                          <a:effectLst/>
                        </a:rPr>
                        <a:t> 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282937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Vytvořeno dne: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10. 8. 2011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565873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Materiál slouží na podporu výuky tématu plazi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xmlns="" val="20926816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Obdélník 4"/>
          <p:cNvSpPr/>
          <p:nvPr/>
        </p:nvSpPr>
        <p:spPr>
          <a:xfrm>
            <a:off x="768859" y="1844824"/>
            <a:ext cx="3087705" cy="156966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96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PLAZI</a:t>
            </a:r>
            <a:endParaRPr lang="cs-CZ" sz="96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sp>
        <p:nvSpPr>
          <p:cNvPr id="8" name="Slunce 7"/>
          <p:cNvSpPr/>
          <p:nvPr/>
        </p:nvSpPr>
        <p:spPr>
          <a:xfrm>
            <a:off x="4737720" y="1185302"/>
            <a:ext cx="914400" cy="9144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Slunce 8"/>
          <p:cNvSpPr/>
          <p:nvPr/>
        </p:nvSpPr>
        <p:spPr>
          <a:xfrm>
            <a:off x="795570" y="5182344"/>
            <a:ext cx="914400" cy="9144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2195736" y="3648143"/>
            <a:ext cx="1988045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24500" cmpd="dbl">
                  <a:solidFill>
                    <a:schemeClr val="accent2">
                      <a:shade val="85000"/>
                      <a:satMod val="155000"/>
                    </a:schemeClr>
                  </a:solidFill>
                  <a:prstDash val="solid"/>
                  <a:miter lim="800000"/>
                </a:ln>
                <a:gradFill>
                  <a:gsLst>
                    <a:gs pos="10000">
                      <a:schemeClr val="accent2">
                        <a:tint val="10000"/>
                        <a:satMod val="155000"/>
                      </a:schemeClr>
                    </a:gs>
                    <a:gs pos="60000">
                      <a:schemeClr val="accent2">
                        <a:tint val="30000"/>
                        <a:satMod val="155000"/>
                      </a:schemeClr>
                    </a:gs>
                    <a:gs pos="100000">
                      <a:schemeClr val="accent2">
                        <a:tint val="73000"/>
                        <a:satMod val="155000"/>
                      </a:schemeClr>
                    </a:gs>
                  </a:gsLst>
                  <a:lin ang="5400000"/>
                </a:gradFill>
                <a:effectLst>
                  <a:outerShdw blurRad="38100" dist="38100" dir="7020000" algn="tl">
                    <a:srgbClr val="000000">
                      <a:alpha val="35000"/>
                    </a:srgbClr>
                  </a:outerShdw>
                </a:effectLst>
              </a:rPr>
              <a:t>ještěři</a:t>
            </a:r>
            <a:endParaRPr lang="cs-CZ" sz="5400" b="1" cap="none" spc="0" dirty="0">
              <a:ln w="24500" cmpd="dbl">
                <a:solidFill>
                  <a:schemeClr val="accent2">
                    <a:shade val="85000"/>
                    <a:satMod val="155000"/>
                  </a:schemeClr>
                </a:solidFill>
                <a:prstDash val="solid"/>
                <a:miter lim="800000"/>
              </a:ln>
              <a:gradFill>
                <a:gsLst>
                  <a:gs pos="10000">
                    <a:schemeClr val="accent2">
                      <a:tint val="10000"/>
                      <a:satMod val="155000"/>
                    </a:schemeClr>
                  </a:gs>
                  <a:gs pos="60000">
                    <a:schemeClr val="accent2">
                      <a:tint val="30000"/>
                      <a:satMod val="155000"/>
                    </a:schemeClr>
                  </a:gs>
                  <a:gs pos="100000">
                    <a:schemeClr val="accent2">
                      <a:tint val="73000"/>
                      <a:satMod val="155000"/>
                    </a:schemeClr>
                  </a:gs>
                </a:gsLst>
                <a:lin ang="5400000"/>
              </a:gradFill>
              <a:effectLst>
                <a:outerShdw blurRad="38100" dist="38100" dir="7020000" algn="tl">
                  <a:srgbClr val="000000">
                    <a:alpha val="35000"/>
                  </a:srgbClr>
                </a:outerShdw>
              </a:effectLst>
            </a:endParaRPr>
          </a:p>
        </p:txBody>
      </p:sp>
      <p:pic>
        <p:nvPicPr>
          <p:cNvPr id="2050" name="Picture 2" descr="C:\Users\kocovska\AppData\Local\Microsoft\Windows\Temporary Internet Files\Content.IE5\JQICSORJ\MC90043850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66498" y="3284984"/>
            <a:ext cx="2924471" cy="29812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7622917" y="5989242"/>
            <a:ext cx="93610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Obr.1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233538093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1136650" y="268198"/>
            <a:ext cx="3003302" cy="646331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lvl="0" algn="ctr"/>
            <a:r>
              <a:rPr lang="cs-CZ" sz="3600" b="1" dirty="0">
                <a:ln w="18000">
                  <a:solidFill>
                    <a:srgbClr val="AC66BB">
                      <a:satMod val="140000"/>
                    </a:srgb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Hlavní znaky</a:t>
            </a:r>
          </a:p>
        </p:txBody>
      </p:sp>
      <p:sp>
        <p:nvSpPr>
          <p:cNvPr id="5" name="TextovéPole 4"/>
          <p:cNvSpPr txBox="1"/>
          <p:nvPr/>
        </p:nvSpPr>
        <p:spPr>
          <a:xfrm>
            <a:off x="834335" y="1087851"/>
            <a:ext cx="6192688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Arial Black" pitchFamily="34" charset="0"/>
              </a:rPr>
              <a:t>protáhlé tělo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Arial Black" pitchFamily="34" charset="0"/>
              </a:rPr>
              <a:t>rohovitá pokožka – svlékání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Arial Black" pitchFamily="34" charset="0"/>
              </a:rPr>
              <a:t>dva páry končetin</a:t>
            </a:r>
          </a:p>
          <a:p>
            <a:pPr marL="285750" indent="-285750">
              <a:buFont typeface="Arial" pitchFamily="34" charset="0"/>
              <a:buChar char="•"/>
            </a:pPr>
            <a:endParaRPr lang="cs-CZ" sz="2400" dirty="0">
              <a:latin typeface="Arial Black" pitchFamily="34" charset="0"/>
            </a:endParaRPr>
          </a:p>
        </p:txBody>
      </p:sp>
      <p:pic>
        <p:nvPicPr>
          <p:cNvPr id="3076" name="Picture 4" descr="C:\Users\kocovska\AppData\Local\Microsoft\Windows\Temporary Internet Files\Content.IE5\Z3MIV8NA\MC90033794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821980" y="3044952"/>
            <a:ext cx="5342308" cy="223817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378951" y="5007659"/>
            <a:ext cx="12961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Obr.2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2473217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683568" y="661338"/>
            <a:ext cx="496725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Ještěrka obecná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59632" y="1988840"/>
            <a:ext cx="8905002" cy="378565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Arial Black" pitchFamily="34" charset="0"/>
              </a:rPr>
              <a:t>10 cm dlouhá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Arial Black" pitchFamily="34" charset="0"/>
              </a:rPr>
              <a:t>ochranné zbarvení</a:t>
            </a:r>
          </a:p>
          <a:p>
            <a:pPr marL="285750" indent="-285750">
              <a:buFont typeface="Arial" pitchFamily="34" charset="0"/>
              <a:buChar char="•"/>
            </a:pPr>
            <a:r>
              <a:rPr lang="cs-CZ" sz="2400" dirty="0" smtClean="0">
                <a:latin typeface="Arial Black" pitchFamily="34" charset="0"/>
              </a:rPr>
              <a:t>výskyt –  slunné stráně</a:t>
            </a:r>
          </a:p>
          <a:p>
            <a:r>
              <a:rPr lang="cs-CZ" sz="2400" dirty="0">
                <a:latin typeface="Arial Black" pitchFamily="34" charset="0"/>
              </a:rPr>
              <a:t> </a:t>
            </a:r>
            <a:r>
              <a:rPr lang="cs-CZ" sz="2400" dirty="0" smtClean="0">
                <a:latin typeface="Arial Black" pitchFamily="34" charset="0"/>
              </a:rPr>
              <a:t> 		okraje lesů</a:t>
            </a:r>
          </a:p>
          <a:p>
            <a:r>
              <a:rPr lang="cs-CZ" sz="2400" dirty="0">
                <a:latin typeface="Arial Black" pitchFamily="34" charset="0"/>
              </a:rPr>
              <a:t>	</a:t>
            </a:r>
            <a:r>
              <a:rPr lang="cs-CZ" sz="2400" dirty="0" smtClean="0">
                <a:latin typeface="Arial Black" pitchFamily="34" charset="0"/>
              </a:rPr>
              <a:t>	staré zdi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 Black" pitchFamily="34" charset="0"/>
              </a:rPr>
              <a:t>potrava – hmyz</a:t>
            </a:r>
          </a:p>
          <a:p>
            <a:r>
              <a:rPr lang="cs-CZ" sz="2400" dirty="0">
                <a:latin typeface="Arial Black" pitchFamily="34" charset="0"/>
              </a:rPr>
              <a:t>	</a:t>
            </a:r>
            <a:r>
              <a:rPr lang="cs-CZ" sz="2400" dirty="0" smtClean="0">
                <a:latin typeface="Arial Black" pitchFamily="34" charset="0"/>
              </a:rPr>
              <a:t>	  larvy</a:t>
            </a:r>
          </a:p>
          <a:p>
            <a:r>
              <a:rPr lang="cs-CZ" sz="2400" dirty="0">
                <a:latin typeface="Arial Black" pitchFamily="34" charset="0"/>
              </a:rPr>
              <a:t>	</a:t>
            </a:r>
            <a:r>
              <a:rPr lang="cs-CZ" sz="2400" dirty="0" smtClean="0">
                <a:latin typeface="Arial Black" pitchFamily="34" charset="0"/>
              </a:rPr>
              <a:t>           pavouci</a:t>
            </a:r>
          </a:p>
          <a:p>
            <a:r>
              <a:rPr lang="cs-CZ" sz="2400" dirty="0">
                <a:latin typeface="Arial Black" pitchFamily="34" charset="0"/>
              </a:rPr>
              <a:t>	</a:t>
            </a:r>
            <a:r>
              <a:rPr lang="cs-CZ" sz="2400" dirty="0" smtClean="0">
                <a:latin typeface="Arial Black" pitchFamily="34" charset="0"/>
              </a:rPr>
              <a:t>	  slimáci	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 Black" pitchFamily="34" charset="0"/>
              </a:rPr>
              <a:t>přezimování – ve strnulém stavu		             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5" name="Slunce 4"/>
          <p:cNvSpPr/>
          <p:nvPr/>
        </p:nvSpPr>
        <p:spPr>
          <a:xfrm>
            <a:off x="7524328" y="5589240"/>
            <a:ext cx="914400" cy="9144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7770361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755612" y="487705"/>
            <a:ext cx="346934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Stavba těla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1259632" y="1772816"/>
            <a:ext cx="1482650" cy="83099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solidFill>
                  <a:schemeClr val="accent1"/>
                </a:solidFill>
                <a:latin typeface="Arial Black" pitchFamily="34" charset="0"/>
              </a:rPr>
              <a:t>Hlava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>
              <a:latin typeface="Arial Black" pitchFamily="34" charset="0"/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2234481"/>
            <a:ext cx="7344816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 Black" pitchFamily="34" charset="0"/>
              </a:rPr>
              <a:t>oči – 3 víčka </a:t>
            </a:r>
          </a:p>
          <a:p>
            <a:r>
              <a:rPr lang="cs-CZ" sz="2400" dirty="0">
                <a:latin typeface="Arial Black" pitchFamily="34" charset="0"/>
              </a:rPr>
              <a:t> </a:t>
            </a:r>
            <a:r>
              <a:rPr lang="cs-CZ" sz="2400" dirty="0" smtClean="0">
                <a:latin typeface="Arial Black" pitchFamily="34" charset="0"/>
              </a:rPr>
              <a:t>        poslední víčko = </a:t>
            </a:r>
            <a:r>
              <a:rPr lang="cs-CZ" sz="2400" dirty="0" smtClean="0">
                <a:solidFill>
                  <a:schemeClr val="accent1"/>
                </a:solidFill>
                <a:latin typeface="Arial Black" pitchFamily="34" charset="0"/>
              </a:rPr>
              <a:t>mžurka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 Black" pitchFamily="34" charset="0"/>
              </a:rPr>
              <a:t>nozdry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 Black" pitchFamily="34" charset="0"/>
              </a:rPr>
              <a:t>ušní otvory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 Black" pitchFamily="34" charset="0"/>
              </a:rPr>
              <a:t>ozubené čelisti – neslouží ke kousání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 Black" pitchFamily="34" charset="0"/>
              </a:rPr>
              <a:t>dlouhý citlivý jazyk</a:t>
            </a:r>
          </a:p>
          <a:p>
            <a:endParaRPr lang="cs-CZ" sz="2400" dirty="0" smtClean="0">
              <a:latin typeface="Arial Black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>
              <a:latin typeface="Arial Black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>
              <a:latin typeface="Arial Black" pitchFamily="34" charset="0"/>
            </a:endParaRPr>
          </a:p>
          <a:p>
            <a:endParaRPr lang="cs-CZ" sz="2400" dirty="0">
              <a:latin typeface="Arial Black" pitchFamily="34" charset="0"/>
            </a:endParaRPr>
          </a:p>
        </p:txBody>
      </p:sp>
      <p:sp>
        <p:nvSpPr>
          <p:cNvPr id="10" name="Slunce 9"/>
          <p:cNvSpPr/>
          <p:nvPr/>
        </p:nvSpPr>
        <p:spPr>
          <a:xfrm>
            <a:off x="6756267" y="2508394"/>
            <a:ext cx="914400" cy="9144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6948264" y="2780928"/>
            <a:ext cx="64807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>
                <a:solidFill>
                  <a:schemeClr val="bg1"/>
                </a:solidFill>
                <a:hlinkClick r:id="rId2"/>
              </a:rPr>
              <a:t>text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8026847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27584" y="1134055"/>
            <a:ext cx="576064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  <a:latin typeface="Arial Black" pitchFamily="34" charset="0"/>
              </a:rPr>
              <a:t>Trup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 Black" pitchFamily="34" charset="0"/>
              </a:rPr>
              <a:t>přední končetiny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 Black" pitchFamily="34" charset="0"/>
              </a:rPr>
              <a:t>zadní končetiny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3" name="Pravá složená závorka 2"/>
          <p:cNvSpPr/>
          <p:nvPr/>
        </p:nvSpPr>
        <p:spPr>
          <a:xfrm>
            <a:off x="4211960" y="1556792"/>
            <a:ext cx="288032" cy="768282"/>
          </a:xfrm>
          <a:prstGeom prst="rightBrace">
            <a:avLst>
              <a:gd name="adj1" fmla="val 1300"/>
              <a:gd name="adj2" fmla="val 51409"/>
            </a:avLst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4664365" y="1691516"/>
            <a:ext cx="3220003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latin typeface="Arial Black" pitchFamily="34" charset="0"/>
              </a:rPr>
              <a:t>5 prstů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899592" y="2924944"/>
            <a:ext cx="6696744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  <a:latin typeface="Arial Black" pitchFamily="34" charset="0"/>
              </a:rPr>
              <a:t>Ocas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 Black" pitchFamily="34" charset="0"/>
              </a:rPr>
              <a:t>dlouhý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 Black" pitchFamily="34" charset="0"/>
              </a:rPr>
              <a:t>v případě nebezpečí upadne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 Black" pitchFamily="34" charset="0"/>
              </a:rPr>
              <a:t>dorůstá</a:t>
            </a:r>
          </a:p>
          <a:p>
            <a:endParaRPr lang="cs-CZ" sz="2400" dirty="0">
              <a:latin typeface="Arial Black" pitchFamily="34" charset="0"/>
            </a:endParaRPr>
          </a:p>
        </p:txBody>
      </p:sp>
      <p:sp>
        <p:nvSpPr>
          <p:cNvPr id="7" name="Slunce 6"/>
          <p:cNvSpPr/>
          <p:nvPr/>
        </p:nvSpPr>
        <p:spPr>
          <a:xfrm>
            <a:off x="6660232" y="5373216"/>
            <a:ext cx="914400" cy="9144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80610815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43608" y="836712"/>
            <a:ext cx="777686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  <a:latin typeface="Arial Black" pitchFamily="34" charset="0"/>
              </a:rPr>
              <a:t>Popis kostry</a:t>
            </a:r>
          </a:p>
          <a:p>
            <a:endParaRPr lang="cs-CZ" sz="2400" dirty="0">
              <a:solidFill>
                <a:schemeClr val="accent1"/>
              </a:solidFill>
              <a:latin typeface="Arial Black" pitchFamily="34" charset="0"/>
            </a:endParaRPr>
          </a:p>
        </p:txBody>
      </p:sp>
      <p:pic>
        <p:nvPicPr>
          <p:cNvPr id="1026" name="Picture 2" descr="G:\obrázky\scan.obr\ještěrka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99075" y="2031703"/>
            <a:ext cx="7906016" cy="4215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cxnSp>
        <p:nvCxnSpPr>
          <p:cNvPr id="4" name="Přímá spojnice 3"/>
          <p:cNvCxnSpPr/>
          <p:nvPr/>
        </p:nvCxnSpPr>
        <p:spPr>
          <a:xfrm flipH="1">
            <a:off x="3275856" y="2924944"/>
            <a:ext cx="360040" cy="110261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2483768" y="2852936"/>
            <a:ext cx="288032" cy="623317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 flipH="1">
            <a:off x="4211960" y="2924944"/>
            <a:ext cx="720080" cy="8640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Přímá spojnice 10"/>
          <p:cNvCxnSpPr/>
          <p:nvPr/>
        </p:nvCxnSpPr>
        <p:spPr>
          <a:xfrm flipH="1">
            <a:off x="3851920" y="4165753"/>
            <a:ext cx="720080" cy="1438295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nice 13"/>
          <p:cNvCxnSpPr/>
          <p:nvPr/>
        </p:nvCxnSpPr>
        <p:spPr>
          <a:xfrm>
            <a:off x="5796136" y="5229200"/>
            <a:ext cx="428883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Přímá spojnice 16"/>
          <p:cNvCxnSpPr/>
          <p:nvPr/>
        </p:nvCxnSpPr>
        <p:spPr>
          <a:xfrm>
            <a:off x="8064388" y="4185084"/>
            <a:ext cx="108012" cy="39604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/>
          <p:nvPr/>
        </p:nvCxnSpPr>
        <p:spPr>
          <a:xfrm flipH="1">
            <a:off x="1403648" y="4625468"/>
            <a:ext cx="792088" cy="89176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21"/>
          <p:cNvCxnSpPr/>
          <p:nvPr/>
        </p:nvCxnSpPr>
        <p:spPr>
          <a:xfrm flipH="1">
            <a:off x="5724128" y="3128590"/>
            <a:ext cx="144016" cy="102539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TextovéPole 22"/>
          <p:cNvSpPr txBox="1"/>
          <p:nvPr/>
        </p:nvSpPr>
        <p:spPr>
          <a:xfrm rot="20685454">
            <a:off x="1558294" y="2146116"/>
            <a:ext cx="1512168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přední končetina</a:t>
            </a:r>
            <a:endParaRPr lang="cs-CZ" sz="2400" dirty="0"/>
          </a:p>
        </p:txBody>
      </p:sp>
      <p:sp>
        <p:nvSpPr>
          <p:cNvPr id="26" name="TextovéPole 25"/>
          <p:cNvSpPr txBox="1"/>
          <p:nvPr/>
        </p:nvSpPr>
        <p:spPr>
          <a:xfrm>
            <a:off x="1043608" y="5373216"/>
            <a:ext cx="100811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hlava</a:t>
            </a:r>
            <a:endParaRPr lang="cs-CZ" sz="2400" dirty="0"/>
          </a:p>
        </p:txBody>
      </p:sp>
      <p:sp>
        <p:nvSpPr>
          <p:cNvPr id="28" name="TextovéPole 27"/>
          <p:cNvSpPr txBox="1"/>
          <p:nvPr/>
        </p:nvSpPr>
        <p:spPr>
          <a:xfrm>
            <a:off x="3455876" y="5517232"/>
            <a:ext cx="129620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páteř</a:t>
            </a:r>
            <a:endParaRPr lang="cs-CZ" sz="2400" dirty="0"/>
          </a:p>
        </p:txBody>
      </p:sp>
      <p:sp>
        <p:nvSpPr>
          <p:cNvPr id="1025" name="TextovéPole 1024"/>
          <p:cNvSpPr txBox="1"/>
          <p:nvPr/>
        </p:nvSpPr>
        <p:spPr>
          <a:xfrm>
            <a:off x="3413315" y="2146115"/>
            <a:ext cx="127488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prsní kost</a:t>
            </a:r>
            <a:endParaRPr lang="cs-CZ" sz="2400" dirty="0"/>
          </a:p>
        </p:txBody>
      </p:sp>
      <p:sp>
        <p:nvSpPr>
          <p:cNvPr id="1027" name="TextovéPole 1026"/>
          <p:cNvSpPr txBox="1"/>
          <p:nvPr/>
        </p:nvSpPr>
        <p:spPr>
          <a:xfrm>
            <a:off x="4421396" y="2470409"/>
            <a:ext cx="1260077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žebra</a:t>
            </a:r>
            <a:endParaRPr lang="cs-CZ" sz="2400" dirty="0"/>
          </a:p>
        </p:txBody>
      </p:sp>
      <p:sp>
        <p:nvSpPr>
          <p:cNvPr id="1028" name="TextovéPole 1027"/>
          <p:cNvSpPr txBox="1"/>
          <p:nvPr/>
        </p:nvSpPr>
        <p:spPr>
          <a:xfrm>
            <a:off x="5775778" y="2701241"/>
            <a:ext cx="146051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pánev</a:t>
            </a:r>
            <a:endParaRPr lang="cs-CZ" sz="2400" dirty="0"/>
          </a:p>
        </p:txBody>
      </p:sp>
      <p:sp>
        <p:nvSpPr>
          <p:cNvPr id="1029" name="TextovéPole 1028"/>
          <p:cNvSpPr txBox="1"/>
          <p:nvPr/>
        </p:nvSpPr>
        <p:spPr>
          <a:xfrm>
            <a:off x="7848364" y="4455402"/>
            <a:ext cx="104411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ocas</a:t>
            </a:r>
            <a:endParaRPr lang="cs-CZ" sz="2400" dirty="0"/>
          </a:p>
        </p:txBody>
      </p:sp>
      <p:sp>
        <p:nvSpPr>
          <p:cNvPr id="1033" name="TextovéPole 1032"/>
          <p:cNvSpPr txBox="1"/>
          <p:nvPr/>
        </p:nvSpPr>
        <p:spPr>
          <a:xfrm>
            <a:off x="6225019" y="4917067"/>
            <a:ext cx="187537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/>
              <a:t>zadní končetina</a:t>
            </a:r>
            <a:endParaRPr lang="cs-CZ" sz="24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7949495" y="6013809"/>
            <a:ext cx="813228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Obr.3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159962883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103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3" grpId="0"/>
      <p:bldP spid="26" grpId="0"/>
      <p:bldP spid="28" grpId="0"/>
      <p:bldP spid="1025" grpId="0"/>
      <p:bldP spid="1027" grpId="0"/>
      <p:bldP spid="1028" grpId="0"/>
      <p:bldP spid="1029" grpId="0"/>
      <p:bldP spid="1033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683568" y="404664"/>
            <a:ext cx="8208912" cy="923330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Rozmnožování</a:t>
            </a:r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002558" y="1700807"/>
            <a:ext cx="788992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 Black" pitchFamily="34" charset="0"/>
              </a:rPr>
              <a:t>oplození vajíček uvnitř těla samice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 Black" pitchFamily="34" charset="0"/>
              </a:rPr>
              <a:t>v červnu klade 3 – 15 vajíček - </a:t>
            </a:r>
            <a:r>
              <a:rPr lang="cs-CZ" sz="2400" dirty="0">
                <a:latin typeface="Arial Black" pitchFamily="34" charset="0"/>
              </a:rPr>
              <a:t>kožovitý </a:t>
            </a:r>
            <a:r>
              <a:rPr lang="cs-CZ" sz="2400" dirty="0" smtClean="0">
                <a:latin typeface="Arial Black" pitchFamily="34" charset="0"/>
              </a:rPr>
              <a:t>obal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 Black" pitchFamily="34" charset="0"/>
              </a:rPr>
              <a:t>vajíčka uložena pod listí, mech, do hlíny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 Black" pitchFamily="34" charset="0"/>
              </a:rPr>
              <a:t>vylíhlá mláďata samostatná</a:t>
            </a:r>
          </a:p>
          <a:p>
            <a:pPr marL="342900" indent="-342900">
              <a:buFont typeface="Arial" pitchFamily="34" charset="0"/>
              <a:buChar char="•"/>
            </a:pPr>
            <a:endParaRPr lang="cs-CZ" sz="2400" dirty="0">
              <a:latin typeface="Arial Black" pitchFamily="34" charset="0"/>
            </a:endParaRPr>
          </a:p>
          <a:p>
            <a:endParaRPr lang="cs-CZ" sz="2400" dirty="0" smtClean="0">
              <a:latin typeface="Arial Black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>
              <a:latin typeface="Arial Black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400" dirty="0">
              <a:latin typeface="Arial Black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>
              <a:latin typeface="Arial Black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>
              <a:latin typeface="Arial Black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400" dirty="0">
              <a:latin typeface="Arial Black" pitchFamily="34" charset="0"/>
            </a:endParaRPr>
          </a:p>
        </p:txBody>
      </p:sp>
      <p:pic>
        <p:nvPicPr>
          <p:cNvPr id="4098" name="Picture 2" descr="C:\Users\kocovska\AppData\Local\Microsoft\Windows\Temporary Internet Files\Content.IE5\ZB960GQI\MC90035985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195736" y="3454762"/>
            <a:ext cx="5184576" cy="24723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6948264" y="6165304"/>
            <a:ext cx="1008112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Obr.4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1323845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1281826"/>
            <a:ext cx="7848872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  <a:latin typeface="Arial Black" pitchFamily="34" charset="0"/>
              </a:rPr>
              <a:t>Ještěrka zelená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 Black" pitchFamily="34" charset="0"/>
              </a:rPr>
              <a:t>30 cm dlouhá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 Black" pitchFamily="34" charset="0"/>
              </a:rPr>
              <a:t>mimo břicha celá zelená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 Black" pitchFamily="34" charset="0"/>
              </a:rPr>
              <a:t>žije v teplých oblastech</a:t>
            </a:r>
            <a:endParaRPr lang="cs-CZ" sz="2400" dirty="0">
              <a:latin typeface="Arial Black" pitchFamily="34" charset="0"/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683568" y="404664"/>
            <a:ext cx="2674130" cy="1754326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8000">
                  <a:solidFill>
                    <a:schemeClr val="accent2">
                      <a:satMod val="140000"/>
                    </a:schemeClr>
                  </a:solidFill>
                  <a:prstDash val="solid"/>
                  <a:miter lim="800000"/>
                </a:ln>
                <a:noFill/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Zástupci</a:t>
            </a:r>
          </a:p>
          <a:p>
            <a:pPr algn="ctr"/>
            <a:endParaRPr lang="cs-CZ" sz="5400" b="1" cap="none" spc="0" dirty="0">
              <a:ln w="18000">
                <a:solidFill>
                  <a:schemeClr val="accent2">
                    <a:satMod val="140000"/>
                  </a:schemeClr>
                </a:solidFill>
                <a:prstDash val="solid"/>
                <a:miter lim="800000"/>
              </a:ln>
              <a:noFill/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475656" y="2851485"/>
            <a:ext cx="5832648" cy="3641753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7308304" y="6309320"/>
            <a:ext cx="122413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Obr.5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140618186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899592" y="836712"/>
            <a:ext cx="7848872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  <a:latin typeface="Arial Black" pitchFamily="34" charset="0"/>
              </a:rPr>
              <a:t>Slepýš křehký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 Black" pitchFamily="34" charset="0"/>
              </a:rPr>
              <a:t>hnědošedý – 40 cm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 Black" pitchFamily="34" charset="0"/>
              </a:rPr>
              <a:t>nemá končetiny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err="1" smtClean="0">
                <a:latin typeface="Arial Black" pitchFamily="34" charset="0"/>
              </a:rPr>
              <a:t>vejcoživorodý</a:t>
            </a:r>
            <a:endParaRPr lang="cs-CZ" sz="2400" dirty="0" smtClean="0">
              <a:latin typeface="Arial Black" pitchFamily="34" charset="0"/>
            </a:endParaRPr>
          </a:p>
          <a:p>
            <a:r>
              <a:rPr lang="cs-CZ" sz="2400" dirty="0" smtClean="0">
                <a:latin typeface="Arial Black" pitchFamily="34" charset="0"/>
              </a:rPr>
              <a:t>  </a:t>
            </a:r>
            <a:endParaRPr lang="cs-CZ" sz="2400" dirty="0">
              <a:latin typeface="Arial Black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046374" y="2376604"/>
            <a:ext cx="5555307" cy="4150608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7525690" y="6165304"/>
            <a:ext cx="1296144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Obr.6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50500624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1600" y="692696"/>
            <a:ext cx="7560840" cy="34163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  <a:latin typeface="Arial Black" pitchFamily="34" charset="0"/>
              </a:rPr>
              <a:t>Chameleon obecný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 Black" pitchFamily="34" charset="0"/>
              </a:rPr>
              <a:t>žije v již. Španělsku a </a:t>
            </a:r>
            <a:r>
              <a:rPr lang="cs-CZ" sz="2400" dirty="0" err="1" smtClean="0">
                <a:latin typeface="Arial Black" pitchFamily="34" charset="0"/>
              </a:rPr>
              <a:t>sev</a:t>
            </a:r>
            <a:r>
              <a:rPr lang="cs-CZ" sz="2400" dirty="0" smtClean="0">
                <a:latin typeface="Arial Black" pitchFamily="34" charset="0"/>
              </a:rPr>
              <a:t>. Americe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 Black" pitchFamily="34" charset="0"/>
              </a:rPr>
              <a:t>mění barvu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 Black" pitchFamily="34" charset="0"/>
              </a:rPr>
              <a:t>dlouhé končetiny a ocas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sz="2400" dirty="0" smtClean="0">
                <a:latin typeface="Arial Black" pitchFamily="34" charset="0"/>
              </a:rPr>
              <a:t>dlouhý jazyk</a:t>
            </a:r>
          </a:p>
          <a:p>
            <a:endParaRPr lang="cs-CZ" sz="2400" dirty="0" smtClean="0">
              <a:latin typeface="Arial Black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>
              <a:latin typeface="Arial Black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400" dirty="0" smtClean="0">
              <a:latin typeface="Arial Black" pitchFamily="34" charset="0"/>
            </a:endParaRPr>
          </a:p>
          <a:p>
            <a:pPr marL="342900" indent="-342900">
              <a:buFont typeface="Arial" pitchFamily="34" charset="0"/>
              <a:buChar char="•"/>
            </a:pPr>
            <a:endParaRPr lang="cs-CZ" sz="2400" dirty="0">
              <a:latin typeface="Arial Black" pitchFamily="34" charset="0"/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835696" y="2780928"/>
            <a:ext cx="4824536" cy="3618402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6876256" y="6093296"/>
            <a:ext cx="864096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Obr.7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94297432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835696" y="2454042"/>
            <a:ext cx="597666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accent1"/>
                </a:solidFill>
                <a:latin typeface="Arial Black" pitchFamily="34" charset="0"/>
              </a:rPr>
              <a:t>         Děkuji za pozornost</a:t>
            </a:r>
            <a:endParaRPr lang="cs-CZ" sz="2400" dirty="0">
              <a:solidFill>
                <a:schemeClr val="accent1"/>
              </a:solidFill>
              <a:latin typeface="Arial Black" pitchFamily="34" charset="0"/>
            </a:endParaRPr>
          </a:p>
        </p:txBody>
      </p:sp>
      <p:sp>
        <p:nvSpPr>
          <p:cNvPr id="4" name="Slunce 3"/>
          <p:cNvSpPr/>
          <p:nvPr/>
        </p:nvSpPr>
        <p:spPr>
          <a:xfrm>
            <a:off x="3995936" y="1340768"/>
            <a:ext cx="914400" cy="914400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5122" name="Picture 2" descr="C:\Users\kocovska\AppData\Local\Microsoft\Windows\Temporary Internet Files\Content.IE5\JQICSORJ\MC900438501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347864" y="3356992"/>
            <a:ext cx="2801104" cy="285549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608908" y="5935487"/>
            <a:ext cx="1080120" cy="2769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200" dirty="0" smtClean="0"/>
              <a:t>Obr.8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xmlns="" val="321832205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973524" y="1057864"/>
            <a:ext cx="6984776" cy="563231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>
                <a:solidFill>
                  <a:schemeClr val="accent1"/>
                </a:solidFill>
                <a:latin typeface="Arial Black" pitchFamily="34" charset="0"/>
              </a:rPr>
              <a:t>Použitá literatura a </a:t>
            </a:r>
            <a:r>
              <a:rPr lang="cs-CZ" sz="2400" b="1" u="sng" dirty="0" smtClean="0">
                <a:solidFill>
                  <a:schemeClr val="accent1"/>
                </a:solidFill>
                <a:latin typeface="Arial Black" pitchFamily="34" charset="0"/>
              </a:rPr>
              <a:t>zdroje</a:t>
            </a:r>
          </a:p>
          <a:p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Snímek 2,3,8,12:</a:t>
            </a:r>
          </a:p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Obr.1,2,4,8</a:t>
            </a:r>
            <a:r>
              <a:rPr lang="cs-CZ" sz="1400" dirty="0" smtClean="0"/>
              <a:t>:[cit </a:t>
            </a:r>
            <a:r>
              <a:rPr lang="cs-CZ" sz="1400" dirty="0"/>
              <a:t>2011-08-18]. </a:t>
            </a:r>
            <a:r>
              <a:rPr lang="cs-CZ" sz="1400" dirty="0" smtClean="0">
                <a:hlinkClick r:id="rId2"/>
              </a:rPr>
              <a:t>http://www.office.microsoft.com</a:t>
            </a:r>
            <a:r>
              <a:rPr lang="cs-CZ" sz="1400" dirty="0" smtClean="0"/>
              <a:t>[online]</a:t>
            </a:r>
            <a:endParaRPr lang="cs-CZ" sz="1400" dirty="0"/>
          </a:p>
          <a:p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Snímek </a:t>
            </a:r>
            <a:r>
              <a:rPr lang="cs-CZ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5: </a:t>
            </a:r>
            <a:r>
              <a:rPr lang="cs-CZ" sz="1400" dirty="0"/>
              <a:t>[cit 2011-08-18]. </a:t>
            </a:r>
            <a:endParaRPr lang="cs-CZ" sz="1400" dirty="0" smtClean="0"/>
          </a:p>
          <a:p>
            <a:r>
              <a:rPr lang="cs-CZ" sz="1400" dirty="0">
                <a:hlinkClick r:id="rId3"/>
              </a:rPr>
              <a:t>http://</a:t>
            </a:r>
            <a:r>
              <a:rPr lang="cs-CZ" sz="1400" dirty="0" smtClean="0">
                <a:hlinkClick r:id="rId3"/>
              </a:rPr>
              <a:t>cs.wikipedia.org/wiki/Je%C5%A1t%C4%9Brka_obecn%C3%A1</a:t>
            </a:r>
            <a:endParaRPr lang="cs-CZ" sz="1400" dirty="0"/>
          </a:p>
          <a:p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Snímek 9</a:t>
            </a:r>
            <a:r>
              <a:rPr lang="cs-CZ" sz="1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: </a:t>
            </a:r>
            <a:r>
              <a:rPr lang="cs-CZ" sz="1400" dirty="0" smtClean="0">
                <a:latin typeface="Arial" pitchFamily="34" charset="0"/>
                <a:cs typeface="Arial" pitchFamily="34" charset="0"/>
              </a:rPr>
              <a:t>obr.5</a:t>
            </a:r>
            <a:r>
              <a:rPr lang="cs-CZ" sz="1400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/>
              <a:t>[cit </a:t>
            </a:r>
            <a:r>
              <a:rPr lang="cs-CZ" sz="1400" dirty="0" smtClean="0"/>
              <a:t>2011-08-18</a:t>
            </a:r>
            <a:r>
              <a:rPr lang="cs-CZ" sz="1400" dirty="0"/>
              <a:t>]. Dostupný pod licencí </a:t>
            </a:r>
            <a:r>
              <a:rPr lang="cs-CZ" sz="1400" dirty="0" err="1"/>
              <a:t>Commons</a:t>
            </a:r>
            <a:r>
              <a:rPr lang="cs-CZ" sz="1400" dirty="0"/>
              <a:t> </a:t>
            </a:r>
            <a:r>
              <a:rPr lang="cs-CZ" sz="1400" dirty="0" err="1"/>
              <a:t>Wikimedia</a:t>
            </a:r>
            <a:r>
              <a:rPr lang="cs-CZ" sz="1400" dirty="0"/>
              <a:t> na WWW:</a:t>
            </a:r>
          </a:p>
          <a:p>
            <a:r>
              <a:rPr lang="cs-CZ" u="sng" dirty="0">
                <a:hlinkClick r:id="rId4"/>
              </a:rPr>
              <a:t>http://upload.wikimedia.org/wikipedia/commons/e/e7/Lacerta_viridis.jpg</a:t>
            </a:r>
            <a:endParaRPr lang="cs-CZ" dirty="0"/>
          </a:p>
          <a:p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Snímek 10: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obr.6</a:t>
            </a: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/>
              <a:t>[cit </a:t>
            </a:r>
            <a:r>
              <a:rPr lang="cs-CZ" sz="1400" dirty="0" smtClean="0"/>
              <a:t>2011-08-18</a:t>
            </a:r>
            <a:r>
              <a:rPr lang="cs-CZ" sz="1400" dirty="0"/>
              <a:t>]. Dostupný pod licencí </a:t>
            </a:r>
            <a:r>
              <a:rPr lang="cs-CZ" sz="1400" dirty="0" err="1"/>
              <a:t>Commons</a:t>
            </a:r>
            <a:r>
              <a:rPr lang="cs-CZ" sz="1400" dirty="0"/>
              <a:t> </a:t>
            </a:r>
            <a:r>
              <a:rPr lang="cs-CZ" sz="1400" dirty="0" err="1"/>
              <a:t>Wikimedia</a:t>
            </a:r>
            <a:r>
              <a:rPr lang="cs-CZ" sz="1400" dirty="0"/>
              <a:t> na WWW:</a:t>
            </a:r>
          </a:p>
          <a:p>
            <a:r>
              <a:rPr lang="cs-CZ" dirty="0" err="1">
                <a:hlinkClick r:id="rId5" tooltip="pl:user:Marek bydg"/>
              </a:rPr>
              <a:t>pl:user:Marek_bydg</a:t>
            </a:r>
            <a:r>
              <a:rPr lang="cs-CZ" dirty="0"/>
              <a:t> </a:t>
            </a:r>
            <a:r>
              <a:rPr lang="cs-CZ" u="sng" dirty="0" smtClean="0">
                <a:hlinkClick r:id="rId6"/>
              </a:rPr>
              <a:t>http</a:t>
            </a:r>
            <a:r>
              <a:rPr lang="cs-CZ" u="sng" dirty="0">
                <a:hlinkClick r:id="rId6"/>
              </a:rPr>
              <a:t>://commons.wikimedia.org/wiki/File:Anguidae.jpg</a:t>
            </a:r>
            <a:endParaRPr lang="cs-CZ" dirty="0"/>
          </a:p>
          <a:p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Snímek 11:</a:t>
            </a:r>
            <a:r>
              <a:rPr lang="cs-CZ" sz="1200" dirty="0" smtClean="0">
                <a:latin typeface="Arial" pitchFamily="34" charset="0"/>
                <a:cs typeface="Arial" pitchFamily="34" charset="0"/>
              </a:rPr>
              <a:t>obr.7</a:t>
            </a: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 </a:t>
            </a:r>
            <a:r>
              <a:rPr lang="cs-CZ" sz="1400" dirty="0" smtClean="0"/>
              <a:t>[cit 2011-08-18]. Dostupný pod licencí </a:t>
            </a:r>
            <a:r>
              <a:rPr lang="cs-CZ" sz="1400" dirty="0" err="1" smtClean="0"/>
              <a:t>Commons</a:t>
            </a:r>
            <a:r>
              <a:rPr lang="cs-CZ" sz="1400" dirty="0" smtClean="0"/>
              <a:t> </a:t>
            </a:r>
            <a:r>
              <a:rPr lang="cs-CZ" sz="1400" dirty="0" err="1" smtClean="0"/>
              <a:t>Wikimedia</a:t>
            </a:r>
            <a:r>
              <a:rPr lang="cs-CZ" sz="1400" dirty="0" smtClean="0"/>
              <a:t> na WWW:</a:t>
            </a:r>
            <a:endParaRPr lang="cs-CZ" sz="1400" dirty="0" smtClean="0">
              <a:solidFill>
                <a:schemeClr val="accent1"/>
              </a:solidFill>
            </a:endParaRPr>
          </a:p>
          <a:p>
            <a:r>
              <a:rPr lang="cs-CZ" sz="1400" dirty="0" smtClean="0"/>
              <a:t>DOMÍNGUES,A.S.[online] </a:t>
            </a:r>
            <a:r>
              <a:rPr lang="cs-CZ" sz="1400" u="sng" dirty="0">
                <a:hlinkClick r:id="rId7"/>
              </a:rPr>
              <a:t> http://commons.wikimedia.org/wiki/File:Camaleon_comun.jpg</a:t>
            </a:r>
            <a:endParaRPr lang="cs-CZ" sz="1400" dirty="0"/>
          </a:p>
          <a:p>
            <a:r>
              <a:rPr lang="cs-CZ" dirty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 </a:t>
            </a:r>
            <a:r>
              <a:rPr lang="cs-CZ" dirty="0" smtClean="0">
                <a:solidFill>
                  <a:schemeClr val="accent1"/>
                </a:solidFill>
                <a:latin typeface="Arial" pitchFamily="34" charset="0"/>
                <a:cs typeface="Arial" pitchFamily="34" charset="0"/>
              </a:rPr>
              <a:t>Snímek 7: </a:t>
            </a:r>
          </a:p>
          <a:p>
            <a:r>
              <a:rPr lang="cs-CZ" sz="1200" dirty="0" smtClean="0">
                <a:latin typeface="Arial" pitchFamily="34" charset="0"/>
                <a:cs typeface="Arial" pitchFamily="34" charset="0"/>
              </a:rPr>
              <a:t>Obr.3</a:t>
            </a:r>
            <a:endParaRPr lang="cs-CZ" sz="1200" dirty="0">
              <a:latin typeface="Arial" pitchFamily="34" charset="0"/>
              <a:cs typeface="Arial" pitchFamily="34" charset="0"/>
            </a:endParaRPr>
          </a:p>
          <a:p>
            <a:r>
              <a:rPr lang="cs-CZ" sz="1400" dirty="0" smtClean="0"/>
              <a:t>VILČEK, František. </a:t>
            </a:r>
            <a:r>
              <a:rPr lang="cs-CZ" sz="1400" i="1" dirty="0" smtClean="0"/>
              <a:t>Přírodopis 6. 2. vyd. Praha: SPN, 1982. ISBN 14-074-82.s. 111.  </a:t>
            </a:r>
            <a:r>
              <a:rPr lang="cs-CZ" sz="1400" dirty="0" smtClean="0"/>
              <a:t> </a:t>
            </a:r>
          </a:p>
          <a:p>
            <a:pPr hangingPunct="0"/>
            <a:r>
              <a:rPr lang="cs-CZ" sz="1400" dirty="0"/>
              <a:t>ČERNÍK, Vladimír. </a:t>
            </a:r>
            <a:r>
              <a:rPr lang="cs-CZ" sz="1400" i="1" dirty="0"/>
              <a:t>Přírodopis 2 Zoologie a botanika. </a:t>
            </a:r>
            <a:r>
              <a:rPr lang="cs-CZ" sz="1400" dirty="0"/>
              <a:t>1. vyd.  Praha: SPN, 1999.</a:t>
            </a:r>
          </a:p>
          <a:p>
            <a:pPr hangingPunct="0"/>
            <a:r>
              <a:rPr lang="cs-CZ" sz="1400" dirty="0"/>
              <a:t>ISBN 80-7235-069-2. </a:t>
            </a:r>
            <a:r>
              <a:rPr lang="cs-CZ" sz="1400" dirty="0" smtClean="0"/>
              <a:t>s. 13 - 14. </a:t>
            </a:r>
            <a:endParaRPr lang="cs-CZ" sz="1400" dirty="0"/>
          </a:p>
          <a:p>
            <a:endParaRPr lang="cs-CZ" sz="1400" dirty="0" smtClean="0"/>
          </a:p>
          <a:p>
            <a:endParaRPr lang="cs-CZ" dirty="0">
              <a:solidFill>
                <a:schemeClr val="accent1"/>
              </a:solidFill>
              <a:latin typeface="Arial" pitchFamily="34" charset="0"/>
              <a:cs typeface="Arial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9049898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slow" p14:dur="1500">
        <p:split orient="vert"/>
      </p:transition>
    </mc:Choice>
    <mc:Fallback>
      <p:transition spd="slow">
        <p:split orient="vert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Cesta">
  <a:themeElements>
    <a:clrScheme name="Bohatý">
      <a:dk1>
        <a:sysClr val="windowText" lastClr="000000"/>
      </a:dk1>
      <a:lt1>
        <a:sysClr val="window" lastClr="FFFFFF"/>
      </a:lt1>
      <a:dk2>
        <a:srgbClr val="B13F9A"/>
      </a:dk2>
      <a:lt2>
        <a:srgbClr val="F4E7ED"/>
      </a:lt2>
      <a:accent1>
        <a:srgbClr val="B83D68"/>
      </a:accent1>
      <a:accent2>
        <a:srgbClr val="AC66BB"/>
      </a:accent2>
      <a:accent3>
        <a:srgbClr val="DE6C36"/>
      </a:accent3>
      <a:accent4>
        <a:srgbClr val="F9B639"/>
      </a:accent4>
      <a:accent5>
        <a:srgbClr val="CF6DA4"/>
      </a:accent5>
      <a:accent6>
        <a:srgbClr val="FA8D3D"/>
      </a:accent6>
      <a:hlink>
        <a:srgbClr val="FFDE66"/>
      </a:hlink>
      <a:folHlink>
        <a:srgbClr val="D490C5"/>
      </a:folHlink>
    </a:clrScheme>
    <a:fontScheme name="Cesta">
      <a:majorFont>
        <a:latin typeface="Franklin Gothic Medium"/>
        <a:ea typeface=""/>
        <a:cs typeface=""/>
        <a:font script="Jpan" typeface="HG創英角ｺﾞｼｯｸUB"/>
        <a:font script="Hang" typeface="돋움"/>
        <a:font script="Hans" typeface="隶书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Franklin Gothic Book"/>
        <a:ea typeface=""/>
        <a:cs typeface=""/>
        <a:font script="Jpan" typeface="HGｺﾞｼｯｸE"/>
        <a:font script="Hang" typeface="돋움"/>
        <a:font script="Hans" typeface="华文楷体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Cesta">
      <a:fillStyleLst>
        <a:solidFill>
          <a:schemeClr val="phClr"/>
        </a:solidFill>
        <a:gradFill rotWithShape="1">
          <a:gsLst>
            <a:gs pos="0">
              <a:schemeClr val="phClr">
                <a:tint val="30000"/>
                <a:satMod val="250000"/>
              </a:schemeClr>
            </a:gs>
            <a:gs pos="72000">
              <a:schemeClr val="phClr">
                <a:tint val="75000"/>
                <a:satMod val="210000"/>
              </a:schemeClr>
            </a:gs>
            <a:gs pos="100000">
              <a:schemeClr val="phClr">
                <a:tint val="85000"/>
                <a:satMod val="21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75000"/>
                <a:shade val="85000"/>
                <a:satMod val="230000"/>
              </a:schemeClr>
            </a:gs>
            <a:gs pos="25000">
              <a:schemeClr val="phClr">
                <a:tint val="90000"/>
                <a:shade val="70000"/>
                <a:satMod val="220000"/>
              </a:schemeClr>
            </a:gs>
            <a:gs pos="50000">
              <a:schemeClr val="phClr">
                <a:tint val="90000"/>
                <a:shade val="58000"/>
                <a:satMod val="225000"/>
              </a:schemeClr>
            </a:gs>
            <a:gs pos="65000">
              <a:schemeClr val="phClr">
                <a:tint val="90000"/>
                <a:shade val="58000"/>
                <a:satMod val="225000"/>
              </a:schemeClr>
            </a:gs>
            <a:gs pos="80000">
              <a:schemeClr val="phClr">
                <a:tint val="90000"/>
                <a:shade val="69000"/>
                <a:satMod val="220000"/>
              </a:schemeClr>
            </a:gs>
            <a:gs pos="100000">
              <a:schemeClr val="phClr">
                <a:tint val="77000"/>
                <a:shade val="80000"/>
                <a:satMod val="230000"/>
              </a:schemeClr>
            </a:gs>
          </a:gsLst>
          <a:lin ang="5400000" scaled="1"/>
        </a:gradFill>
      </a:fillStyleLst>
      <a:lnStyleLst>
        <a:ln w="100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>
              <a:rot lat="0" lon="0" rev="0"/>
            </a:lightRig>
          </a:scene3d>
          <a:sp3d prstMaterial="metal">
            <a:bevelT w="10000" h="10000"/>
          </a:sp3d>
        </a:effectStyle>
        <a:effectStyle>
          <a:effectLst>
            <a:outerShdw blurRad="76200" dist="50800" dir="5400000" rotWithShape="0">
              <a:srgbClr val="4E3B30">
                <a:alpha val="60000"/>
              </a:srgbClr>
            </a:outerShdw>
          </a:effectLst>
          <a:scene3d>
            <a:camera prst="obliqueTopLeft" fov="600000">
              <a:rot lat="0" lon="0" rev="0"/>
            </a:camera>
            <a:lightRig rig="balanced" dir="t">
              <a:rot lat="0" lon="0" rev="19200000"/>
            </a:lightRig>
          </a:scene3d>
          <a:sp3d contourW="12700" prstMaterial="matte">
            <a:bevelT w="60000" h="50800"/>
            <a:contourClr>
              <a:schemeClr val="phClr">
                <a:shade val="60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05000"/>
              </a:schemeClr>
            </a:duotone>
          </a:blip>
          <a:tile tx="0" ty="0" sx="95000" sy="95000" flip="none" algn="t"/>
        </a:blipFill>
        <a:blipFill>
          <a:blip xmlns:r="http://schemas.openxmlformats.org/officeDocument/2006/relationships" r:embed="rId2">
            <a:duotone>
              <a:schemeClr val="phClr">
                <a:shade val="30000"/>
                <a:satMod val="455000"/>
              </a:schemeClr>
              <a:schemeClr val="phClr">
                <a:tint val="95000"/>
                <a:satMod val="120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Trek</Template>
  <TotalTime>573</TotalTime>
  <Words>283</Words>
  <Application>Microsoft Office PowerPoint</Application>
  <PresentationFormat>Předvádění na obrazovce (4:3)</PresentationFormat>
  <Paragraphs>115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Cesta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Renata Kočovská</dc:creator>
  <cp:lastModifiedBy>Dum</cp:lastModifiedBy>
  <cp:revision>52</cp:revision>
  <dcterms:created xsi:type="dcterms:W3CDTF">2011-08-10T19:24:27Z</dcterms:created>
  <dcterms:modified xsi:type="dcterms:W3CDTF">2012-05-07T14:31:54Z</dcterms:modified>
</cp:coreProperties>
</file>