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250" autoAdjust="0"/>
  </p:normalViewPr>
  <p:slideViewPr>
    <p:cSldViewPr>
      <p:cViewPr varScale="1">
        <p:scale>
          <a:sx n="102" d="100"/>
          <a:sy n="102" d="100"/>
        </p:scale>
        <p:origin x="-234" y="5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463473-201D-4309-BA0D-169211B28F05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3C7DDC-BE39-4869-969E-BAA35A1827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0499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0/03/Rosa_canina5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slide" Target="slide5.xml"/><Relationship Id="rId5" Type="http://schemas.openxmlformats.org/officeDocument/2006/relationships/image" Target="../media/image9.jpeg"/><Relationship Id="rId4" Type="http://schemas.openxmlformats.org/officeDocument/2006/relationships/hyperlink" Target="http://upload.wikimedia.org/wikipedia/commons/d/d0/Rosa_canina_hips.jpg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e/e5/Fragolina_di_bosco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hyperlink" Target="http://upload.wikimedia.org/wikipedia/commons/c/c1/SumskeJagode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c/c3/Prunus_spinosa_frucht.jpe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6.jpeg"/><Relationship Id="rId2" Type="http://schemas.openxmlformats.org/officeDocument/2006/relationships/hyperlink" Target="http://upload.wikimedia.org/wikipedia/commons/a/a9/Alchemilla_vulgaris07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2/20/Zilverschoon_plant_Potentilla_anserina.jpg" TargetMode="External"/><Relationship Id="rId5" Type="http://schemas.openxmlformats.org/officeDocument/2006/relationships/image" Target="../media/image15.jpeg"/><Relationship Id="rId4" Type="http://schemas.openxmlformats.org/officeDocument/2006/relationships/hyperlink" Target="http://upload.wikimedia.org/wikipedia/commons/f/fd/Illustration_Agrimonia_eupatoria0_clean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Alchemilla_vulgaris07.jpg" TargetMode="External"/><Relationship Id="rId3" Type="http://schemas.openxmlformats.org/officeDocument/2006/relationships/hyperlink" Target="http://commons.wikimedia.org/wiki/File:Rosa_canina_hips.jpg" TargetMode="External"/><Relationship Id="rId7" Type="http://schemas.openxmlformats.org/officeDocument/2006/relationships/hyperlink" Target="http://upload.wikimedia.org/wikipedia/commons/d/da/110_Crataegus_oxyacantha_L.jpg" TargetMode="External"/><Relationship Id="rId2" Type="http://schemas.openxmlformats.org/officeDocument/2006/relationships/hyperlink" Target="http://commons.wikimedia.org/wiki/File:Rosa_canina5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Prunus_spinosa_frucht.jpeg" TargetMode="External"/><Relationship Id="rId5" Type="http://schemas.openxmlformats.org/officeDocument/2006/relationships/hyperlink" Target="http://commons.wikimedia.org/wiki/File:SumskeJagode.jpg" TargetMode="External"/><Relationship Id="rId10" Type="http://schemas.openxmlformats.org/officeDocument/2006/relationships/hyperlink" Target="http://commons.wikimedia.org/wiki/File:Zilverschoon_plant_Potentilla_anserina.jpg" TargetMode="External"/><Relationship Id="rId4" Type="http://schemas.openxmlformats.org/officeDocument/2006/relationships/hyperlink" Target="http://commons.wikimedia.org/wiki/File:Fragolina_di_bosco.jpg" TargetMode="External"/><Relationship Id="rId9" Type="http://schemas.openxmlformats.org/officeDocument/2006/relationships/hyperlink" Target="http://commons.wikimedia.org/wiki/File:Illustration_Agrimonia_eupatoria0_clea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VY_32_INOVACE_04-52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17542893"/>
              </p:ext>
            </p:extLst>
          </p:nvPr>
        </p:nvGraphicFramePr>
        <p:xfrm>
          <a:off x="1323608" y="1628800"/>
          <a:ext cx="6208395" cy="295232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VII. ročník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Přírodopis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Vyšší rostliny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/>
                          <a:ea typeface="Times New Roman"/>
                        </a:rPr>
                        <a:t>Dvouděložné rostliny - růžovité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Bc. Kočovská Renata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26. 11. 2011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8187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Materiál slouží na podporu výuky tématu krytosemenné rostliny - růžovité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390150" y="1869501"/>
            <a:ext cx="7016601" cy="175432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scene3d>
            <a:camera prst="perspectiveRelaxedModerately"/>
            <a:lightRig rig="threePt" dir="t"/>
          </a:scene3d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Dvouděložné rostliny</a:t>
            </a:r>
          </a:p>
          <a:p>
            <a:pPr algn="ctr"/>
            <a:r>
              <a:rPr lang="cs-CZ" sz="5400" b="1" dirty="0" smtClean="0">
                <a:ln/>
                <a:solidFill>
                  <a:schemeClr val="accent3"/>
                </a:solidFill>
                <a:effectLst>
                  <a:glow rad="101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- růžovité</a:t>
            </a:r>
            <a:endParaRPr lang="cs-CZ" sz="5400" b="1" cap="none" spc="0" dirty="0">
              <a:ln/>
              <a:solidFill>
                <a:schemeClr val="accent3"/>
              </a:solidFill>
              <a:effectLst>
                <a:glow rad="101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852522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78454"/>
            <a:ext cx="73448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/>
                </a:solidFill>
              </a:rPr>
              <a:t>Hlavní znaky</a:t>
            </a:r>
          </a:p>
          <a:p>
            <a:endParaRPr lang="cs-CZ" sz="3200" b="1" dirty="0">
              <a:solidFill>
                <a:schemeClr val="accent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772816"/>
            <a:ext cx="80283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byliny, keře nebo stromy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květní obaly rozlišeny na kalich a korunu – 5 lístků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plody – nažky, malvice nebo peckovice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hospodářsky významné </a:t>
            </a:r>
          </a:p>
          <a:p>
            <a:r>
              <a:rPr lang="cs-CZ" sz="28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  - ovoce</a:t>
            </a:r>
          </a:p>
          <a:p>
            <a:r>
              <a:rPr lang="cs-CZ" sz="28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  - okrasné rostliny</a:t>
            </a:r>
          </a:p>
          <a:p>
            <a:r>
              <a:rPr lang="cs-CZ" sz="28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  - léčivé rostliny </a:t>
            </a:r>
          </a:p>
          <a:p>
            <a:pPr marL="342900" indent="-342900">
              <a:buFont typeface="Wingdings" pitchFamily="2" charset="2"/>
              <a:buChar char="v"/>
            </a:pPr>
            <a:endParaRPr lang="cs-CZ" sz="28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2772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332656"/>
            <a:ext cx="7524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Druhy plodů</a:t>
            </a:r>
            <a:endParaRPr lang="cs-CZ" sz="24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26273" y="514669"/>
            <a:ext cx="3744625" cy="2287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51920" y="2815305"/>
            <a:ext cx="50531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peckovice     malvice       bobule 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861048"/>
            <a:ext cx="2014537" cy="196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331640" y="1196752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Dužnaté: </a:t>
            </a:r>
            <a:endParaRPr lang="cs-CZ" sz="2400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96490" y="3664350"/>
            <a:ext cx="2502096" cy="1771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515398"/>
            <a:ext cx="1712472" cy="229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187624" y="3467618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Suché:</a:t>
            </a:r>
            <a:endParaRPr lang="cs-CZ" sz="2400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87623" y="6021288"/>
            <a:ext cx="77174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lphaLcParenR"/>
            </a:pP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lusk                         c) nažka       e) obilka       f) šešule </a:t>
            </a:r>
          </a:p>
          <a:p>
            <a:pPr marL="457200" indent="-457200">
              <a:buAutoNum type="alphaLcParenR"/>
            </a:pP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tobolka                  d) oříšek                            g) šešulka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9113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332656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/>
                </a:solidFill>
              </a:rPr>
              <a:t>Zástupci</a:t>
            </a:r>
            <a:endParaRPr lang="cs-CZ" sz="3200" b="1" dirty="0">
              <a:solidFill>
                <a:schemeClr val="accent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079345"/>
            <a:ext cx="705678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Růže šípková</a:t>
            </a:r>
          </a:p>
          <a:p>
            <a:endParaRPr lang="cs-CZ" sz="2800" b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květy růžově zbarveny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plody – tvrdé chlupaté nažky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nažky uzavřené v šešuli – </a:t>
            </a: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hlinkClick r:id="rId2" action="ppaction://hlinksldjump"/>
              </a:rPr>
              <a:t>šípky</a:t>
            </a:r>
            <a:endParaRPr lang="cs-CZ" sz="2800" b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šípek </a:t>
            </a: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– obsahuje vitamin C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vyšlechtění růže zahradní – pro okrasu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2800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endParaRPr lang="cs-CZ" sz="2800" b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endParaRPr lang="cs-CZ" sz="28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88224" y="476672"/>
            <a:ext cx="2022341" cy="2443917"/>
          </a:xfrm>
          <a:prstGeom prst="rect">
            <a:avLst/>
          </a:prstGeom>
        </p:spPr>
      </p:pic>
      <p:sp>
        <p:nvSpPr>
          <p:cNvPr id="4" name="Ovál 3"/>
          <p:cNvSpPr/>
          <p:nvPr/>
        </p:nvSpPr>
        <p:spPr>
          <a:xfrm>
            <a:off x="6228184" y="4869160"/>
            <a:ext cx="1800200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731406" y="5224554"/>
            <a:ext cx="12969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69777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File:Rosa canina5.jpg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8640"/>
            <a:ext cx="4032448" cy="360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File:Rosa canina hips.jpg">
            <a:hlinkClick r:id="rId4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132856"/>
            <a:ext cx="3213720" cy="392469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2267744" y="404790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květ</a:t>
            </a:r>
            <a:endParaRPr lang="cs-CZ" sz="24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44208" y="156022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plod</a:t>
            </a:r>
            <a:endParaRPr lang="cs-CZ" sz="24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4067944" y="6237312"/>
            <a:ext cx="1440160" cy="62068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355976" y="63813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6" action="ppaction://hlinksldjump"/>
              </a:rPr>
              <a:t>   zpět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 flipH="1">
            <a:off x="3815916" y="3646368"/>
            <a:ext cx="1548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                                       Obr.1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96336" y="1791052"/>
            <a:ext cx="11254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            Obr.2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383756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3240" y="855876"/>
            <a:ext cx="7056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Jahodník obecný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87236" y="1916832"/>
            <a:ext cx="712879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listy v přízemní růžici z oddenku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květní lístky bílé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kališní lístky zelené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plody –nažky – jahody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rozmnožování vegetativní – šlahouny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2800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endParaRPr lang="cs-CZ" sz="28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4644008" y="5025376"/>
            <a:ext cx="2088232" cy="8986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5290033"/>
            <a:ext cx="2284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 Obr. 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7978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File:Fragolina di bosco.jpg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3700" y="404664"/>
            <a:ext cx="3960480" cy="317067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File:SumskeJagode.jpg">
            <a:hlinkClick r:id="rId4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64546" y="2804011"/>
            <a:ext cx="3577381" cy="3716833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ovéPole 1"/>
          <p:cNvSpPr txBox="1"/>
          <p:nvPr/>
        </p:nvSpPr>
        <p:spPr>
          <a:xfrm>
            <a:off x="1533700" y="3628105"/>
            <a:ext cx="8060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705823" y="2420888"/>
            <a:ext cx="9361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       Obr.2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949657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88640"/>
            <a:ext cx="64087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Užitkové rostliny</a:t>
            </a:r>
          </a:p>
          <a:p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908720"/>
            <a:ext cx="734481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pěstování v zahradách a sadech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chutné plody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plody </a:t>
            </a: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malvice </a:t>
            </a: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– jabloň</a:t>
            </a:r>
          </a:p>
          <a:p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                          -  hrušeň</a:t>
            </a:r>
          </a:p>
          <a:p>
            <a:r>
              <a:rPr lang="cs-CZ" sz="28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                         -  jeřáb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plody </a:t>
            </a: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peckovice </a:t>
            </a: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– třešeň</a:t>
            </a:r>
          </a:p>
          <a:p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                                - višeň</a:t>
            </a:r>
          </a:p>
          <a:p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                               - švestka</a:t>
            </a:r>
          </a:p>
          <a:p>
            <a:r>
              <a:rPr lang="cs-CZ" sz="28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                              - bluma</a:t>
            </a:r>
          </a:p>
          <a:p>
            <a:r>
              <a:rPr lang="cs-CZ" sz="28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                              - meruňka</a:t>
            </a:r>
          </a:p>
          <a:p>
            <a:r>
              <a:rPr lang="cs-CZ" sz="28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                              - broskvoň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zdroj vitaminu C a </a:t>
            </a:r>
            <a:r>
              <a:rPr lang="cs-CZ" sz="2800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A</a:t>
            </a: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množení roubováním nebo očkováním   </a:t>
            </a:r>
            <a:endParaRPr lang="cs-CZ" sz="28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1215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59632" y="260648"/>
            <a:ext cx="73448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Keře</a:t>
            </a:r>
          </a:p>
          <a:p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1124744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Slivoň trnka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3648" y="1772816"/>
            <a:ext cx="367240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husté, pichlavé keře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bílé květy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listy až po odkvětu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plody – </a:t>
            </a: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peckovice</a:t>
            </a: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– trpké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2800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endParaRPr lang="cs-CZ" sz="2800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endParaRPr lang="cs-CZ" sz="2800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endParaRPr lang="cs-CZ" sz="28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20785" y="86005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Hloh obecný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40765" y="1383274"/>
            <a:ext cx="309634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červené plody - </a:t>
            </a: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malvice - </a:t>
            </a: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sběr</a:t>
            </a:r>
            <a:endParaRPr lang="cs-CZ" sz="2800" b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květy – sběr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léčivka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potrava ptáků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28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9" name="Obrázek 8" descr="File:Prunus spinosa frucht.jpeg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43100" y="4077072"/>
            <a:ext cx="3642231" cy="246483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 descr="http://upload.wikimedia.org/wikipedia/commons/d/da/110_Crataegus_oxyacantha_L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4056" y="3665798"/>
            <a:ext cx="1938709" cy="2942257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ovéPole 1"/>
          <p:cNvSpPr txBox="1"/>
          <p:nvPr/>
        </p:nvSpPr>
        <p:spPr>
          <a:xfrm>
            <a:off x="4293243" y="3748390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    Obr.1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44409" y="6309320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307842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260648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Byliny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855815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Kontryhel obecný 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60462" y="1029236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Řepík lékařský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81631" y="5409179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Mochna husí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7" name="Obrázek 6" descr="File:Alchemilla vulgaris07.jpg">
            <a:hlinkClick r:id="rId2"/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8070" y="1545172"/>
            <a:ext cx="3462033" cy="2583022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 descr="File:Illustration Agrimonia eupatoria0 clean.jpg">
            <a:hlinkClick r:id="rId4"/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94834" y="1596560"/>
            <a:ext cx="2453630" cy="3551932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 descr="File:Zilverschoon plant Potentilla anserina.jpg">
            <a:hlinkClick r:id="rId6"/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509121"/>
            <a:ext cx="3312368" cy="2291578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4644008" y="3897261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6597352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100392" y="5148492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4144677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2959873"/>
            <a:ext cx="7488832" cy="92333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scene3d>
            <a:camera prst="perspectiveRelaxed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   Děkuji za pozornost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2553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47990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Použitá literatura a zdroje: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517322"/>
            <a:ext cx="7992888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hangingPunct="0"/>
            <a:r>
              <a:rPr lang="cs-CZ" sz="1400" dirty="0"/>
              <a:t>ČERNÍK, Vladimír.</a:t>
            </a:r>
            <a:r>
              <a:rPr lang="cs-CZ" sz="1400" i="1" dirty="0"/>
              <a:t>Přírodopis2 Zoologie a botanika. </a:t>
            </a:r>
            <a:r>
              <a:rPr lang="cs-CZ" sz="1400" dirty="0"/>
              <a:t>1. vyd.  Praha: SPN, 1999.</a:t>
            </a:r>
          </a:p>
          <a:p>
            <a:pPr hangingPunct="0"/>
            <a:r>
              <a:rPr lang="cs-CZ" sz="1400" dirty="0"/>
              <a:t> ISBN 80-7235-069-2. s. </a:t>
            </a:r>
            <a:r>
              <a:rPr lang="cs-CZ" sz="1400" dirty="0" smtClean="0"/>
              <a:t>91 </a:t>
            </a:r>
            <a:r>
              <a:rPr lang="cs-CZ" sz="1400" dirty="0"/>
              <a:t>- </a:t>
            </a:r>
            <a:r>
              <a:rPr lang="cs-CZ" sz="1400" dirty="0" smtClean="0"/>
              <a:t>92.  </a:t>
            </a:r>
          </a:p>
          <a:p>
            <a:pPr hangingPunct="0"/>
            <a:r>
              <a:rPr lang="cs-CZ" sz="1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Snímek </a:t>
            </a:r>
            <a:r>
              <a:rPr lang="cs-CZ" sz="1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4: </a:t>
            </a:r>
            <a:r>
              <a:rPr lang="cs-CZ" sz="1400" dirty="0"/>
              <a:t>ČERNÍK, Vladimír.</a:t>
            </a:r>
            <a:r>
              <a:rPr lang="cs-CZ" sz="1400" i="1" dirty="0"/>
              <a:t>Přírodopis2 Zoologie a botanika. </a:t>
            </a:r>
            <a:r>
              <a:rPr lang="cs-CZ" sz="1400" dirty="0"/>
              <a:t>1. vyd.  Praha: SPN, 1999.</a:t>
            </a:r>
          </a:p>
          <a:p>
            <a:pPr hangingPunct="0"/>
            <a:r>
              <a:rPr lang="cs-CZ" sz="1400" dirty="0"/>
              <a:t> ISBN 80-7235-069-2. s. </a:t>
            </a:r>
            <a:r>
              <a:rPr lang="cs-CZ" sz="1400" dirty="0" smtClean="0"/>
              <a:t>87. obr.199,  200</a:t>
            </a:r>
          </a:p>
          <a:p>
            <a:pPr hangingPunct="0"/>
            <a:r>
              <a:rPr lang="cs-CZ" sz="1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Snímek 5:</a:t>
            </a:r>
            <a:r>
              <a:rPr lang="cs-CZ" sz="1400" dirty="0" smtClean="0"/>
              <a:t> </a:t>
            </a:r>
            <a:r>
              <a:rPr lang="cs-CZ" sz="1400" dirty="0"/>
              <a:t>[cit 2011-11-25]. 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WWW</a:t>
            </a:r>
            <a:r>
              <a:rPr lang="cs-CZ" sz="1400" dirty="0" smtClean="0"/>
              <a:t>:</a:t>
            </a:r>
          </a:p>
          <a:p>
            <a:pPr hangingPunct="0"/>
            <a:r>
              <a:rPr lang="cs-CZ" sz="1400" u="sng" dirty="0" smtClean="0"/>
              <a:t>Obr.1: </a:t>
            </a:r>
            <a:r>
              <a:rPr lang="cs-CZ" sz="1400" dirty="0" smtClean="0"/>
              <a:t>ENGELHARD, O. [online]</a:t>
            </a:r>
            <a:endParaRPr lang="cs-CZ" sz="1400" u="sng" dirty="0"/>
          </a:p>
          <a:p>
            <a:pPr hangingPunct="0"/>
            <a:r>
              <a:rPr lang="cs-CZ" sz="1400" u="sng" dirty="0">
                <a:hlinkClick r:id="rId2"/>
              </a:rPr>
              <a:t>http://</a:t>
            </a:r>
            <a:r>
              <a:rPr lang="cs-CZ" sz="1400" u="sng" dirty="0" smtClean="0">
                <a:hlinkClick r:id="rId2"/>
              </a:rPr>
              <a:t>commons.wikimedia.org/wiki/File:Rosa_canina5.jpg</a:t>
            </a:r>
            <a:endParaRPr lang="cs-CZ" sz="14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cs-CZ" sz="1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Snímek 6:</a:t>
            </a:r>
            <a:r>
              <a:rPr lang="cs-CZ" sz="1400" dirty="0"/>
              <a:t> [cit 2011-11-25]. 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WWW</a:t>
            </a:r>
            <a:r>
              <a:rPr lang="cs-CZ" sz="1400" dirty="0" smtClean="0"/>
              <a:t>:</a:t>
            </a:r>
          </a:p>
          <a:p>
            <a:r>
              <a:rPr lang="cs-CZ" sz="1400" u="sng" dirty="0" smtClean="0"/>
              <a:t>Obr.1:</a:t>
            </a:r>
            <a:r>
              <a:rPr lang="cs-CZ" sz="1400" dirty="0" smtClean="0"/>
              <a:t> ENGELHARD, O. [online[</a:t>
            </a:r>
            <a:endParaRPr lang="cs-CZ" sz="1400" u="sng" dirty="0" smtClean="0"/>
          </a:p>
          <a:p>
            <a:r>
              <a:rPr lang="cs-CZ" sz="1400" u="sng" dirty="0" smtClean="0">
                <a:hlinkClick r:id="rId2"/>
              </a:rPr>
              <a:t>http</a:t>
            </a:r>
            <a:r>
              <a:rPr lang="cs-CZ" sz="1400" u="sng" dirty="0">
                <a:hlinkClick r:id="rId2"/>
              </a:rPr>
              <a:t>://</a:t>
            </a:r>
            <a:r>
              <a:rPr lang="cs-CZ" sz="1400" u="sng" dirty="0" smtClean="0">
                <a:hlinkClick r:id="rId2"/>
              </a:rPr>
              <a:t>commons.wikimedia.org/wiki/File:Rosa_canina5.jpg</a:t>
            </a:r>
            <a:endParaRPr lang="cs-CZ" sz="1400" u="sng" dirty="0" smtClean="0"/>
          </a:p>
          <a:p>
            <a:r>
              <a:rPr lang="cs-CZ" sz="1400" u="sng" dirty="0" smtClean="0"/>
              <a:t>Obr.2</a:t>
            </a:r>
            <a:endParaRPr lang="cs-CZ" sz="1400" dirty="0"/>
          </a:p>
          <a:p>
            <a:r>
              <a:rPr lang="cs-CZ" sz="1400" u="sng" dirty="0">
                <a:hlinkClick r:id="rId3"/>
              </a:rPr>
              <a:t>http://</a:t>
            </a:r>
            <a:r>
              <a:rPr lang="cs-CZ" sz="1400" u="sng" dirty="0" smtClean="0">
                <a:hlinkClick r:id="rId3"/>
              </a:rPr>
              <a:t>commons.wikimedia.org/wiki/File:Rosa_canina_hips.jpg</a:t>
            </a:r>
            <a:endParaRPr lang="cs-CZ" sz="1400" u="sng" dirty="0" smtClean="0"/>
          </a:p>
          <a:p>
            <a:r>
              <a:rPr lang="cs-CZ" sz="1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Snímek </a:t>
            </a:r>
            <a:r>
              <a:rPr lang="cs-CZ" sz="1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8:</a:t>
            </a:r>
            <a:r>
              <a:rPr lang="cs-CZ" sz="1400" dirty="0" smtClean="0"/>
              <a:t> </a:t>
            </a:r>
            <a:r>
              <a:rPr lang="cs-CZ" sz="1400" dirty="0"/>
              <a:t>[cit 2011-11-25]. 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WWW</a:t>
            </a:r>
            <a:r>
              <a:rPr lang="cs-CZ" sz="1400" dirty="0" smtClean="0"/>
              <a:t>:</a:t>
            </a:r>
          </a:p>
          <a:p>
            <a:r>
              <a:rPr lang="cs-CZ" sz="1400" u="sng" dirty="0" smtClean="0"/>
              <a:t>Obr.1:</a:t>
            </a:r>
            <a:r>
              <a:rPr lang="cs-CZ" sz="1400" dirty="0" smtClean="0"/>
              <a:t> FORNAEFFE [online]</a:t>
            </a:r>
            <a:endParaRPr lang="cs-CZ" sz="1400" u="sng" dirty="0"/>
          </a:p>
          <a:p>
            <a:r>
              <a:rPr lang="cs-CZ" sz="1400" u="sng" dirty="0">
                <a:hlinkClick r:id="rId4"/>
              </a:rPr>
              <a:t>http://</a:t>
            </a:r>
            <a:r>
              <a:rPr lang="cs-CZ" sz="1400" u="sng" dirty="0" smtClean="0">
                <a:hlinkClick r:id="rId4"/>
              </a:rPr>
              <a:t>commons.wikimedia.org/wiki/File:Fragolina_di_bosco.jpg</a:t>
            </a:r>
            <a:endParaRPr lang="cs-CZ" sz="1400" u="sng" dirty="0" smtClean="0"/>
          </a:p>
          <a:p>
            <a:r>
              <a:rPr lang="cs-CZ" sz="1400" u="sng" dirty="0" smtClean="0"/>
              <a:t>Obr.2</a:t>
            </a:r>
            <a:r>
              <a:rPr lang="cs-CZ" sz="1400" dirty="0" smtClean="0"/>
              <a:t> : RANKO [online]</a:t>
            </a:r>
            <a:endParaRPr lang="cs-CZ" sz="1400" dirty="0"/>
          </a:p>
          <a:p>
            <a:r>
              <a:rPr lang="cs-CZ" sz="1400" u="sng" dirty="0">
                <a:hlinkClick r:id="rId5"/>
              </a:rPr>
              <a:t>http://</a:t>
            </a:r>
            <a:r>
              <a:rPr lang="cs-CZ" sz="1400" u="sng" dirty="0" smtClean="0">
                <a:hlinkClick r:id="rId5"/>
              </a:rPr>
              <a:t>commons.wikimedia.org/wiki/File:SumskeJagode.jpg</a:t>
            </a:r>
            <a:endParaRPr lang="cs-CZ" sz="1400" u="sng" dirty="0" smtClean="0"/>
          </a:p>
          <a:p>
            <a:r>
              <a:rPr lang="cs-CZ" sz="1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Snímek </a:t>
            </a:r>
            <a:r>
              <a:rPr lang="cs-CZ" sz="1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10:</a:t>
            </a:r>
            <a:r>
              <a:rPr lang="cs-CZ" sz="1400" dirty="0" smtClean="0"/>
              <a:t> </a:t>
            </a:r>
            <a:r>
              <a:rPr lang="cs-CZ" sz="1400" dirty="0"/>
              <a:t>[cit 2011-11-25]. 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WWW</a:t>
            </a:r>
            <a:r>
              <a:rPr lang="cs-CZ" sz="1400" dirty="0" smtClean="0"/>
              <a:t>:</a:t>
            </a:r>
          </a:p>
          <a:p>
            <a:r>
              <a:rPr lang="cs-CZ" sz="1400" u="sng" dirty="0" smtClean="0"/>
              <a:t>Obr.1: </a:t>
            </a:r>
            <a:r>
              <a:rPr lang="cs-CZ" sz="1400" dirty="0" smtClean="0"/>
              <a:t>PETERS, K. [online]</a:t>
            </a:r>
            <a:endParaRPr lang="cs-CZ" sz="1400" dirty="0"/>
          </a:p>
          <a:p>
            <a:r>
              <a:rPr lang="cs-CZ" sz="1400" u="sng" dirty="0">
                <a:hlinkClick r:id="rId6"/>
              </a:rPr>
              <a:t>http://</a:t>
            </a:r>
            <a:r>
              <a:rPr lang="cs-CZ" sz="1400" u="sng" dirty="0" smtClean="0">
                <a:hlinkClick r:id="rId6"/>
              </a:rPr>
              <a:t>commons.wikimedia.org/wiki/File:Prunus_spinosa_frucht.jpeg</a:t>
            </a:r>
            <a:r>
              <a:rPr lang="cs-CZ" sz="1400" dirty="0"/>
              <a:t> </a:t>
            </a:r>
            <a:endParaRPr lang="cs-CZ" sz="1400" dirty="0" smtClean="0"/>
          </a:p>
          <a:p>
            <a:r>
              <a:rPr lang="cs-CZ" sz="1400" u="sng" dirty="0" smtClean="0"/>
              <a:t>Obr.2: </a:t>
            </a:r>
            <a:r>
              <a:rPr lang="cs-CZ" sz="1400" dirty="0" smtClean="0"/>
              <a:t>MASCIEF, A. [online]</a:t>
            </a:r>
            <a:endParaRPr lang="cs-CZ" sz="1400" u="sng" dirty="0"/>
          </a:p>
          <a:p>
            <a:r>
              <a:rPr lang="cs-CZ" sz="1400" u="sng" dirty="0">
                <a:hlinkClick r:id="rId7"/>
              </a:rPr>
              <a:t>http://</a:t>
            </a:r>
            <a:r>
              <a:rPr lang="cs-CZ" sz="1400" u="sng" dirty="0" smtClean="0">
                <a:hlinkClick r:id="rId7"/>
              </a:rPr>
              <a:t>upload.wikimedia.org/wikipedia/commons/d/da/110_Crataegus_oxyacantha_L.jpg</a:t>
            </a:r>
            <a:endParaRPr lang="cs-CZ" sz="1400" dirty="0"/>
          </a:p>
          <a:p>
            <a:r>
              <a:rPr lang="cs-CZ" sz="1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Snímek </a:t>
            </a:r>
            <a:r>
              <a:rPr lang="cs-CZ" sz="1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11:</a:t>
            </a:r>
            <a:r>
              <a:rPr lang="cs-CZ" sz="1400" dirty="0" smtClean="0"/>
              <a:t> </a:t>
            </a:r>
            <a:r>
              <a:rPr lang="cs-CZ" sz="1400" dirty="0"/>
              <a:t>[cit 2011-11-25]. 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WWW</a:t>
            </a:r>
            <a:r>
              <a:rPr lang="cs-CZ" sz="1400" dirty="0" smtClean="0"/>
              <a:t>:</a:t>
            </a:r>
          </a:p>
          <a:p>
            <a:r>
              <a:rPr lang="cs-CZ" sz="1400" u="sng" dirty="0" smtClean="0"/>
              <a:t>Obr.1</a:t>
            </a:r>
            <a:r>
              <a:rPr lang="cs-CZ" sz="1400" dirty="0" smtClean="0"/>
              <a:t>: TASSON, S. </a:t>
            </a:r>
            <a:r>
              <a:rPr lang="cs-CZ" sz="1400" smtClean="0"/>
              <a:t>[online]</a:t>
            </a:r>
            <a:endParaRPr lang="cs-CZ" sz="1400" u="sng" dirty="0" smtClean="0"/>
          </a:p>
          <a:p>
            <a:r>
              <a:rPr lang="cs-CZ" sz="1400" u="sng" dirty="0">
                <a:hlinkClick r:id="rId8"/>
              </a:rPr>
              <a:t>http://</a:t>
            </a:r>
            <a:r>
              <a:rPr lang="cs-CZ" sz="1400" u="sng" dirty="0" smtClean="0">
                <a:hlinkClick r:id="rId8"/>
              </a:rPr>
              <a:t>commons.wikimedia.org/wiki/File:Alchemilla_vulgaris07.jpg</a:t>
            </a:r>
            <a:endParaRPr lang="cs-CZ" sz="1400" u="sng" dirty="0" smtClean="0"/>
          </a:p>
          <a:p>
            <a:r>
              <a:rPr lang="cs-CZ" sz="1400" u="sng" dirty="0" smtClean="0"/>
              <a:t>Obr.2</a:t>
            </a:r>
            <a:endParaRPr lang="cs-CZ" sz="1400" dirty="0"/>
          </a:p>
          <a:p>
            <a:r>
              <a:rPr lang="cs-CZ" sz="1400" u="sng" dirty="0">
                <a:hlinkClick r:id="rId9"/>
              </a:rPr>
              <a:t>http://</a:t>
            </a:r>
            <a:r>
              <a:rPr lang="cs-CZ" sz="1400" u="sng" dirty="0" smtClean="0">
                <a:hlinkClick r:id="rId9"/>
              </a:rPr>
              <a:t>commons.wikimedia.org/wiki/File:Illustration_Agrimonia_eupatoria0_clean.jpg</a:t>
            </a:r>
            <a:endParaRPr lang="cs-CZ" sz="1400" u="sng" dirty="0" smtClean="0"/>
          </a:p>
          <a:p>
            <a:r>
              <a:rPr lang="cs-CZ" sz="1400" u="sng" dirty="0" smtClean="0"/>
              <a:t>Obr.3</a:t>
            </a:r>
            <a:endParaRPr lang="cs-CZ" sz="1400" dirty="0"/>
          </a:p>
          <a:p>
            <a:r>
              <a:rPr lang="cs-CZ" sz="1400" u="sng" dirty="0">
                <a:hlinkClick r:id="rId10"/>
              </a:rPr>
              <a:t>http://commons.wikimedia.org/wiki/File:Zilverschoon_plant_Potentilla_anserina.jpg</a:t>
            </a:r>
            <a:endParaRPr lang="cs-CZ" sz="1400" dirty="0"/>
          </a:p>
          <a:p>
            <a:r>
              <a:rPr lang="cs-CZ" sz="1600" dirty="0"/>
              <a:t> </a:t>
            </a:r>
          </a:p>
          <a:p>
            <a:endParaRPr lang="cs-CZ" sz="1600" dirty="0"/>
          </a:p>
          <a:p>
            <a:endParaRPr lang="cs-CZ" sz="16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1231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201</TotalTime>
  <Words>453</Words>
  <Application>Microsoft Office PowerPoint</Application>
  <PresentationFormat>Předvádění na obrazovce (4:3)</PresentationFormat>
  <Paragraphs>126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Slunovrat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Dum</cp:lastModifiedBy>
  <cp:revision>23</cp:revision>
  <dcterms:created xsi:type="dcterms:W3CDTF">2011-03-22T17:13:23Z</dcterms:created>
  <dcterms:modified xsi:type="dcterms:W3CDTF">2012-05-07T14:34:12Z</dcterms:modified>
</cp:coreProperties>
</file>