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1" r:id="rId2"/>
    <p:sldId id="258" r:id="rId3"/>
    <p:sldId id="272" r:id="rId4"/>
    <p:sldId id="259" r:id="rId5"/>
    <p:sldId id="260" r:id="rId6"/>
    <p:sldId id="263" r:id="rId7"/>
    <p:sldId id="264" r:id="rId8"/>
    <p:sldId id="265" r:id="rId9"/>
    <p:sldId id="266" r:id="rId10"/>
    <p:sldId id="267" r:id="rId11"/>
    <p:sldId id="275" r:id="rId12"/>
    <p:sldId id="276" r:id="rId13"/>
    <p:sldId id="268" r:id="rId14"/>
    <p:sldId id="273" r:id="rId15"/>
    <p:sldId id="274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VY_52_INOVACE_25_Přírodopis 7.ročník_Opylení, oplození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Opylení, oplození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únor 2012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0A94C9-41C7-4F17-A219-498C152296C6}" type="presOf" srcId="{D1D4F407-5343-4D3F-B5B9-D407B03CAEB4}" destId="{AED2198E-93D5-4001-81B4-73124B309672}" srcOrd="1" destOrd="0" presId="urn:microsoft.com/office/officeart/2005/8/layout/target3"/>
    <dgm:cxn modelId="{DB2B42F0-FBD1-4EA9-A911-1346323CB095}" type="presOf" srcId="{FF3621C1-5D89-4169-B9F7-F768AE7D9489}" destId="{3AF1215E-7776-4C24-8064-1417BC451259}" srcOrd="0" destOrd="0" presId="urn:microsoft.com/office/officeart/2005/8/layout/target3"/>
    <dgm:cxn modelId="{C04AE4DE-5293-47D0-B085-1EE31B503BB7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5D2A5C1-377F-4956-A981-6ED89206B63B}" type="presOf" srcId="{FF3621C1-5D89-4169-B9F7-F768AE7D9489}" destId="{522F3148-FA5D-45C0-8223-90D71CEF85DC}" srcOrd="1" destOrd="0" presId="urn:microsoft.com/office/officeart/2005/8/layout/target3"/>
    <dgm:cxn modelId="{AA1E78B0-D176-4E02-A2AE-EBCBC772EA5B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AA687C4E-0936-4545-B69B-39F268CDAC7C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E5E4B56-AFFC-42E3-AD1F-3D8EA6AEDDFC}" type="presOf" srcId="{757F3AB3-0718-4624-B441-E567A8F0AB56}" destId="{333A1088-737F-45CB-B68E-254E46348037}" srcOrd="0" destOrd="0" presId="urn:microsoft.com/office/officeart/2005/8/layout/target3"/>
    <dgm:cxn modelId="{107099DB-66C2-4673-84E7-E3A7246ABA57}" type="presOf" srcId="{D8197B8C-B260-4A16-BDF4-0947B075E274}" destId="{5A5FFA88-C948-4069-8E93-59FA12366E83}" srcOrd="1" destOrd="0" presId="urn:microsoft.com/office/officeart/2005/8/layout/target3"/>
    <dgm:cxn modelId="{A1C72F56-8648-47E1-8525-39065EF7ECE9}" type="presOf" srcId="{B651F6E3-6281-48DB-9319-2AEAFDAE7572}" destId="{6BB5E863-4638-4E1D-BFDE-399D028AC4ED}" srcOrd="1" destOrd="0" presId="urn:microsoft.com/office/officeart/2005/8/layout/target3"/>
    <dgm:cxn modelId="{47C7C398-29B9-4EB6-B00F-55F1DD726A77}" type="presOf" srcId="{4C35D32F-0EAB-4CD7-82EE-45574DC2A586}" destId="{751E9DD6-38DB-49FF-B3BE-A7F1586C8B05}" srcOrd="0" destOrd="0" presId="urn:microsoft.com/office/officeart/2005/8/layout/target3"/>
    <dgm:cxn modelId="{4CDAF9B9-223D-4054-9460-DC0307B3BB2D}" type="presOf" srcId="{D1D4F407-5343-4D3F-B5B9-D407B03CAEB4}" destId="{D005CE8C-CC26-4C3E-AC11-E15060ECD759}" srcOrd="0" destOrd="0" presId="urn:microsoft.com/office/officeart/2005/8/layout/target3"/>
    <dgm:cxn modelId="{DA895145-65CF-4C69-9375-357651EED311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9542F0DA-ED50-4230-908B-7E8EE842B97F}" type="presOf" srcId="{4C35D32F-0EAB-4CD7-82EE-45574DC2A586}" destId="{6AB29FE0-4261-4AFC-A281-4104E238B479}" srcOrd="1" destOrd="0" presId="urn:microsoft.com/office/officeart/2005/8/layout/target3"/>
    <dgm:cxn modelId="{25E48189-AFE6-4213-88C9-44B43D5B1FFE}" type="presParOf" srcId="{333A1088-737F-45CB-B68E-254E46348037}" destId="{F5ABB229-8D3B-4694-996A-96F23CF14429}" srcOrd="0" destOrd="0" presId="urn:microsoft.com/office/officeart/2005/8/layout/target3"/>
    <dgm:cxn modelId="{E51D672B-02D1-4D17-9892-41A06B21D23B}" type="presParOf" srcId="{333A1088-737F-45CB-B68E-254E46348037}" destId="{F41139FD-01EE-4571-8B17-4FB00FC51163}" srcOrd="1" destOrd="0" presId="urn:microsoft.com/office/officeart/2005/8/layout/target3"/>
    <dgm:cxn modelId="{1FA8F61D-E65C-4577-AFF4-A9089F42CB5D}" type="presParOf" srcId="{333A1088-737F-45CB-B68E-254E46348037}" destId="{D005CE8C-CC26-4C3E-AC11-E15060ECD759}" srcOrd="2" destOrd="0" presId="urn:microsoft.com/office/officeart/2005/8/layout/target3"/>
    <dgm:cxn modelId="{4CF58DC3-3B98-4A96-889E-092E4FF8C469}" type="presParOf" srcId="{333A1088-737F-45CB-B68E-254E46348037}" destId="{2C702D82-9B77-49B7-9568-BB8EB47C3372}" srcOrd="3" destOrd="0" presId="urn:microsoft.com/office/officeart/2005/8/layout/target3"/>
    <dgm:cxn modelId="{0194A1A1-5556-4F78-A9AB-4A5B21BE6991}" type="presParOf" srcId="{333A1088-737F-45CB-B68E-254E46348037}" destId="{A52A0455-90FF-4808-ABD0-F02540D31D5A}" srcOrd="4" destOrd="0" presId="urn:microsoft.com/office/officeart/2005/8/layout/target3"/>
    <dgm:cxn modelId="{DC52FC05-0C43-46D2-B9BF-DA8601506F14}" type="presParOf" srcId="{333A1088-737F-45CB-B68E-254E46348037}" destId="{6140AFEC-043D-4C43-A2F9-D0F5331DF3A3}" srcOrd="5" destOrd="0" presId="urn:microsoft.com/office/officeart/2005/8/layout/target3"/>
    <dgm:cxn modelId="{905AD87E-19B1-42F0-9451-2F87F89E7622}" type="presParOf" srcId="{333A1088-737F-45CB-B68E-254E46348037}" destId="{9358AC05-5D7D-4327-9F80-1AD486AEA664}" srcOrd="6" destOrd="0" presId="urn:microsoft.com/office/officeart/2005/8/layout/target3"/>
    <dgm:cxn modelId="{C248ACD1-8DC4-48E1-814D-97893C0C55C9}" type="presParOf" srcId="{333A1088-737F-45CB-B68E-254E46348037}" destId="{313FC574-E1CD-4FB4-B054-0B805CE0447D}" srcOrd="7" destOrd="0" presId="urn:microsoft.com/office/officeart/2005/8/layout/target3"/>
    <dgm:cxn modelId="{5DCB81FE-683A-4883-B67A-82E32EFBDE39}" type="presParOf" srcId="{333A1088-737F-45CB-B68E-254E46348037}" destId="{619D679B-A015-4ECF-8348-D1034C574F40}" srcOrd="8" destOrd="0" presId="urn:microsoft.com/office/officeart/2005/8/layout/target3"/>
    <dgm:cxn modelId="{ACCB27F5-D99E-48CC-88E7-09D84E451BD6}" type="presParOf" srcId="{333A1088-737F-45CB-B68E-254E46348037}" destId="{322283A8-4A27-4CDA-BAE3-F381106A9174}" srcOrd="9" destOrd="0" presId="urn:microsoft.com/office/officeart/2005/8/layout/target3"/>
    <dgm:cxn modelId="{D98B45B9-C355-4FD3-90B3-F77E440C5AB6}" type="presParOf" srcId="{333A1088-737F-45CB-B68E-254E46348037}" destId="{FFC9F71D-1B4F-4AD9-A4A6-86ADEFC8AF5C}" srcOrd="10" destOrd="0" presId="urn:microsoft.com/office/officeart/2005/8/layout/target3"/>
    <dgm:cxn modelId="{733FA83E-CCAE-493F-BFD9-B7AD0C3758DB}" type="presParOf" srcId="{333A1088-737F-45CB-B68E-254E46348037}" destId="{25B08C86-7E15-44DC-BE7F-FFB55DD49D12}" srcOrd="11" destOrd="0" presId="urn:microsoft.com/office/officeart/2005/8/layout/target3"/>
    <dgm:cxn modelId="{4EFF9A63-AAC9-4786-A624-32C133E8DD17}" type="presParOf" srcId="{333A1088-737F-45CB-B68E-254E46348037}" destId="{C00F7E6A-B60D-414E-B40A-C4B931C28BAF}" srcOrd="12" destOrd="0" presId="urn:microsoft.com/office/officeart/2005/8/layout/target3"/>
    <dgm:cxn modelId="{24EC0CA3-9B27-4C65-9EE4-2F7382800096}" type="presParOf" srcId="{333A1088-737F-45CB-B68E-254E46348037}" destId="{18D1CD71-A09E-4DC8-AD58-D43BE56A821F}" srcOrd="13" destOrd="0" presId="urn:microsoft.com/office/officeart/2005/8/layout/target3"/>
    <dgm:cxn modelId="{63B0699F-9A32-44EA-94DF-DDAE5DB336C8}" type="presParOf" srcId="{333A1088-737F-45CB-B68E-254E46348037}" destId="{3AF1215E-7776-4C24-8064-1417BC451259}" srcOrd="14" destOrd="0" presId="urn:microsoft.com/office/officeart/2005/8/layout/target3"/>
    <dgm:cxn modelId="{E2D2E013-C0D0-430B-9997-927E2E0B887E}" type="presParOf" srcId="{333A1088-737F-45CB-B68E-254E46348037}" destId="{1A56D0C6-827E-4224-8020-F6331FAB0C3E}" srcOrd="15" destOrd="0" presId="urn:microsoft.com/office/officeart/2005/8/layout/target3"/>
    <dgm:cxn modelId="{CF04D592-7DB9-4CB8-9238-917936BB5424}" type="presParOf" srcId="{333A1088-737F-45CB-B68E-254E46348037}" destId="{5D1861EB-1465-4B6B-B573-C1854262B277}" srcOrd="16" destOrd="0" presId="urn:microsoft.com/office/officeart/2005/8/layout/target3"/>
    <dgm:cxn modelId="{EA0E29E7-48BF-4D9D-A3DB-021E78F24EBD}" type="presParOf" srcId="{333A1088-737F-45CB-B68E-254E46348037}" destId="{751E9DD6-38DB-49FF-B3BE-A7F1586C8B05}" srcOrd="17" destOrd="0" presId="urn:microsoft.com/office/officeart/2005/8/layout/target3"/>
    <dgm:cxn modelId="{68A9DE5C-D721-4E59-B99E-9B205D2CAD8B}" type="presParOf" srcId="{333A1088-737F-45CB-B68E-254E46348037}" destId="{AED2198E-93D5-4001-81B4-73124B309672}" srcOrd="18" destOrd="0" presId="urn:microsoft.com/office/officeart/2005/8/layout/target3"/>
    <dgm:cxn modelId="{9A08DB01-D14F-406C-8EBE-436A780F9002}" type="presParOf" srcId="{333A1088-737F-45CB-B68E-254E46348037}" destId="{2BE915AB-18AA-4053-B92C-3BFC9ED204BB}" srcOrd="19" destOrd="0" presId="urn:microsoft.com/office/officeart/2005/8/layout/target3"/>
    <dgm:cxn modelId="{69305ADC-3647-49BB-9F48-D5FD46F89411}" type="presParOf" srcId="{333A1088-737F-45CB-B68E-254E46348037}" destId="{6BB5E863-4638-4E1D-BFDE-399D028AC4ED}" srcOrd="20" destOrd="0" presId="urn:microsoft.com/office/officeart/2005/8/layout/target3"/>
    <dgm:cxn modelId="{1F28AD31-3FA2-4F15-932A-F0F21551846C}" type="presParOf" srcId="{333A1088-737F-45CB-B68E-254E46348037}" destId="{5A5FFA88-C948-4069-8E93-59FA12366E83}" srcOrd="21" destOrd="0" presId="urn:microsoft.com/office/officeart/2005/8/layout/target3"/>
    <dgm:cxn modelId="{688CF8FE-01AB-4E45-8C46-3D9189779AA1}" type="presParOf" srcId="{333A1088-737F-45CB-B68E-254E46348037}" destId="{522F3148-FA5D-45C0-8223-90D71CEF85DC}" srcOrd="22" destOrd="0" presId="urn:microsoft.com/office/officeart/2005/8/layout/target3"/>
    <dgm:cxn modelId="{1253E810-0F66-493A-8669-8E0C4E212E49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VY_52_INOVACE_25_Přírodopis 7.ročník_Opylení, oplození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Opylení, oplození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únor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BFB72C-C848-474D-9ACA-4B4064259513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28EB6-8824-4B98-8AF6-8D4A2D2C76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2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8EB6-8824-4B98-8AF6-8D4A2D2C761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7659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8EB6-8824-4B98-8AF6-8D4A2D2C761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1569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8EB6-8824-4B98-8AF6-8D4A2D2C761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3342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8EB6-8824-4B98-8AF6-8D4A2D2C761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0936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8EB6-8824-4B98-8AF6-8D4A2D2C761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1513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8EB6-8824-4B98-8AF6-8D4A2D2C761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2058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8EB6-8824-4B98-8AF6-8D4A2D2C761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3206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8EB6-8824-4B98-8AF6-8D4A2D2C761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5342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8EB6-8824-4B98-8AF6-8D4A2D2C761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7386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8EB6-8824-4B98-8AF6-8D4A2D2C761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0329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8EB6-8824-4B98-8AF6-8D4A2D2C761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192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8EB6-8824-4B98-8AF6-8D4A2D2C761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2571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8EB6-8824-4B98-8AF6-8D4A2D2C761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0759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8EB6-8824-4B98-8AF6-8D4A2D2C761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5123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8EB6-8824-4B98-8AF6-8D4A2D2C7613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510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5FECA-443B-4F58-A4E9-AE6CE3490968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4CC4-FD44-4BB1-A337-C63C0EAF54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986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5FECA-443B-4F58-A4E9-AE6CE3490968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4CC4-FD44-4BB1-A337-C63C0EAF54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117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5FECA-443B-4F58-A4E9-AE6CE3490968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4CC4-FD44-4BB1-A337-C63C0EAF54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973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5FECA-443B-4F58-A4E9-AE6CE3490968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4CC4-FD44-4BB1-A337-C63C0EAF54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831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5FECA-443B-4F58-A4E9-AE6CE3490968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4CC4-FD44-4BB1-A337-C63C0EAF54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555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5FECA-443B-4F58-A4E9-AE6CE3490968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4CC4-FD44-4BB1-A337-C63C0EAF54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821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5FECA-443B-4F58-A4E9-AE6CE3490968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4CC4-FD44-4BB1-A337-C63C0EAF54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436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5FECA-443B-4F58-A4E9-AE6CE3490968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4CC4-FD44-4BB1-A337-C63C0EAF54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176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5FECA-443B-4F58-A4E9-AE6CE3490968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4CC4-FD44-4BB1-A337-C63C0EAF54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636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5FECA-443B-4F58-A4E9-AE6CE3490968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4CC4-FD44-4BB1-A337-C63C0EAF54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211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5FECA-443B-4F58-A4E9-AE6CE3490968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4CC4-FD44-4BB1-A337-C63C0EAF54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251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45FECA-443B-4F58-A4E9-AE6CE3490968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A4CC4-FD44-4BB1-A337-C63C0EAF54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399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21stoleti.cz/wp-content/images/1239866092.jpg" TargetMode="External"/><Relationship Id="rId7" Type="http://schemas.openxmlformats.org/officeDocument/2006/relationships/hyperlink" Target="http://mw2.google.com/mw-panoramio/photos/medium/288613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2/2d/Tarsipes_rostratus_-_Gould.jpg/250px-Tarsipes_rostratus_-_Gould.jpg" TargetMode="External"/><Relationship Id="rId5" Type="http://schemas.openxmlformats.org/officeDocument/2006/relationships/hyperlink" Target="http://www.biolib.cz/IMG/GAL/151195.jpg" TargetMode="External"/><Relationship Id="rId4" Type="http://schemas.openxmlformats.org/officeDocument/2006/relationships/hyperlink" Target="http://www.voderek.cz/prirodopis/prirodopis7/stavbarostlin2_soubory/image015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6543474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79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498097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Přírodopis, 7. ročník, Opylení, oplození</a:t>
            </a:r>
          </a:p>
          <a:p>
            <a:endParaRPr lang="cs-CZ" sz="2400" dirty="0"/>
          </a:p>
          <a:p>
            <a:r>
              <a:rPr lang="cs-CZ" sz="2400" dirty="0" smtClean="0"/>
              <a:t>Prezentace k výkladu</a:t>
            </a:r>
          </a:p>
          <a:p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Opylení, způsoby opylení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Samosprašnost, cizosprašnost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Oplození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Procvičení – otázky, křížovka</a:t>
            </a: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26774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268760"/>
            <a:ext cx="6984776" cy="11079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  Opylení, oplození</a:t>
            </a:r>
            <a:endParaRPr lang="cs-CZ" sz="6600" b="1" dirty="0"/>
          </a:p>
        </p:txBody>
      </p:sp>
      <p:pic>
        <p:nvPicPr>
          <p:cNvPr id="1026" name="Picture 2" descr="http://21stoleti.cz/wp-content/images/123986609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40968"/>
            <a:ext cx="3297390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voderek.cz/prirodopis/prirodopis7/stavbarostlin2_soubory/image015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74102"/>
            <a:ext cx="3564396" cy="258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07704" y="6237312"/>
            <a:ext cx="4280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1                                                                         2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984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6414320" cy="46782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Opylení a oplození</a:t>
            </a:r>
          </a:p>
          <a:p>
            <a:endParaRPr lang="cs-CZ" sz="2800" b="1" u="sng" dirty="0"/>
          </a:p>
          <a:p>
            <a:r>
              <a:rPr lang="cs-CZ" sz="2800" b="1" u="sng" dirty="0" smtClean="0"/>
              <a:t>Opylení</a:t>
            </a:r>
          </a:p>
          <a:p>
            <a:r>
              <a:rPr lang="cs-CZ" sz="2800" dirty="0" smtClean="0"/>
              <a:t>- přenos pylového zrna z prašníku na bliznu</a:t>
            </a:r>
          </a:p>
          <a:p>
            <a:endParaRPr lang="cs-CZ" sz="2800" dirty="0"/>
          </a:p>
          <a:p>
            <a:r>
              <a:rPr lang="cs-CZ" sz="2800" b="1" dirty="0"/>
              <a:t>o</a:t>
            </a:r>
            <a:r>
              <a:rPr lang="cs-CZ" sz="2800" b="1" dirty="0" smtClean="0"/>
              <a:t>pylení </a:t>
            </a:r>
            <a:r>
              <a:rPr lang="cs-CZ" sz="2800" b="1" dirty="0"/>
              <a:t> </a:t>
            </a:r>
            <a:r>
              <a:rPr lang="cs-CZ" sz="2800" b="1" dirty="0" smtClean="0"/>
              <a:t>je  zprostředkováno</a:t>
            </a:r>
          </a:p>
          <a:p>
            <a:r>
              <a:rPr lang="cs-CZ" sz="2800" dirty="0" smtClean="0">
                <a:effectLst/>
              </a:rPr>
              <a:t>1)větrem – </a:t>
            </a:r>
            <a:r>
              <a:rPr lang="cs-CZ" sz="2800" dirty="0" err="1" smtClean="0">
                <a:effectLst/>
              </a:rPr>
              <a:t>anemogamie</a:t>
            </a:r>
            <a:r>
              <a:rPr lang="cs-CZ" sz="2800" dirty="0" smtClean="0">
                <a:effectLst/>
              </a:rPr>
              <a:t> (větrosprašnost)</a:t>
            </a:r>
          </a:p>
          <a:p>
            <a:r>
              <a:rPr lang="cs-CZ" sz="2800" dirty="0" smtClean="0">
                <a:effectLst/>
              </a:rPr>
              <a:t>2)vodou -  hydrogamie</a:t>
            </a:r>
          </a:p>
          <a:p>
            <a:r>
              <a:rPr lang="cs-CZ" sz="2800" dirty="0" smtClean="0">
                <a:effectLst/>
              </a:rPr>
              <a:t>3)opylovačem –</a:t>
            </a:r>
            <a:r>
              <a:rPr lang="cs-CZ" sz="2800" dirty="0" smtClean="0"/>
              <a:t> </a:t>
            </a:r>
            <a:r>
              <a:rPr lang="cs-CZ" sz="2800" dirty="0" smtClean="0">
                <a:effectLst/>
              </a:rPr>
              <a:t>hmyzem  - entomogamie</a:t>
            </a:r>
          </a:p>
          <a:p>
            <a:pPr lvl="1"/>
            <a:endParaRPr lang="cs-CZ" b="1" dirty="0" smtClean="0">
              <a:effectLst/>
            </a:endParaRP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26399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545866" cy="483209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Větrosprašnost</a:t>
            </a:r>
          </a:p>
          <a:p>
            <a:r>
              <a:rPr lang="cs-CZ" sz="2800" dirty="0" smtClean="0"/>
              <a:t>-</a:t>
            </a:r>
            <a:r>
              <a:rPr lang="cs-CZ" sz="2800" b="1" dirty="0" smtClean="0"/>
              <a:t> </a:t>
            </a:r>
            <a:r>
              <a:rPr lang="cs-CZ" sz="2800" dirty="0"/>
              <a:t>p</a:t>
            </a:r>
            <a:r>
              <a:rPr lang="cs-CZ" sz="2800" dirty="0" smtClean="0"/>
              <a:t>ylová zrna malá a hladká, rostliny jich vytvářejí mnoho</a:t>
            </a:r>
          </a:p>
          <a:p>
            <a:r>
              <a:rPr lang="cs-CZ" sz="2800" dirty="0" smtClean="0"/>
              <a:t>- u nahosemenných rostlin, u krytosemenných - traviny,</a:t>
            </a:r>
          </a:p>
          <a:p>
            <a:r>
              <a:rPr lang="cs-CZ" sz="2800" dirty="0" smtClean="0"/>
              <a:t> líska, bříza</a:t>
            </a:r>
          </a:p>
          <a:p>
            <a:endParaRPr lang="cs-CZ" sz="2800" dirty="0"/>
          </a:p>
          <a:p>
            <a:r>
              <a:rPr lang="cs-CZ" sz="2800" b="1" dirty="0" err="1" smtClean="0"/>
              <a:t>Vodosprašnost</a:t>
            </a:r>
            <a:endParaRPr lang="cs-CZ" sz="2800" b="1" dirty="0" smtClean="0"/>
          </a:p>
          <a:p>
            <a:r>
              <a:rPr lang="cs-CZ" sz="2800" dirty="0" smtClean="0"/>
              <a:t>- u některých vodních rostlin, jejichž květy jsou  potopené</a:t>
            </a:r>
          </a:p>
          <a:p>
            <a:r>
              <a:rPr lang="cs-CZ" sz="2800" dirty="0" smtClean="0"/>
              <a:t> ve vodě</a:t>
            </a:r>
          </a:p>
          <a:p>
            <a:r>
              <a:rPr lang="cs-CZ" sz="2800" dirty="0" smtClean="0"/>
              <a:t>- růžkatec</a:t>
            </a:r>
          </a:p>
          <a:p>
            <a:endParaRPr lang="cs-CZ" sz="2800" dirty="0"/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2392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698920" cy="224676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Hmyzosprašnost</a:t>
            </a:r>
            <a:endParaRPr lang="cs-CZ" sz="2800" b="1" dirty="0" smtClean="0"/>
          </a:p>
          <a:p>
            <a:r>
              <a:rPr lang="cs-CZ" sz="2800" dirty="0" smtClean="0"/>
              <a:t>- pylová zrna větší, na povrchu různé výčnělky – k uchycení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 těle opylovačů</a:t>
            </a:r>
          </a:p>
          <a:p>
            <a:r>
              <a:rPr lang="cs-CZ" sz="2800" dirty="0" smtClean="0"/>
              <a:t>- hmyz je lákán barvou, vůní, nektarem</a:t>
            </a:r>
          </a:p>
          <a:p>
            <a:r>
              <a:rPr lang="cs-CZ" sz="2800" dirty="0" smtClean="0"/>
              <a:t>- hmyzí opylovači – blanokřídlí, dvoukřídlí, motýli</a:t>
            </a:r>
            <a:endParaRPr lang="cs-CZ" sz="2800" dirty="0"/>
          </a:p>
        </p:txBody>
      </p:sp>
      <p:pic>
        <p:nvPicPr>
          <p:cNvPr id="4" name="Picture 2" descr="http://21stoleti.cz/wp-content/images/123986609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231" y="3140968"/>
            <a:ext cx="3297390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19872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6862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334526" cy="181588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Jiní opylovači</a:t>
            </a:r>
          </a:p>
          <a:p>
            <a:pPr marL="514350" indent="-514350">
              <a:buAutoNum type="arabicParenR"/>
            </a:pPr>
            <a:r>
              <a:rPr lang="cs-CZ" sz="2800" dirty="0"/>
              <a:t>p</a:t>
            </a:r>
            <a:r>
              <a:rPr lang="cs-CZ" sz="2800" dirty="0" smtClean="0"/>
              <a:t>táci – např. kolibříci, medosavky</a:t>
            </a:r>
          </a:p>
          <a:p>
            <a:pPr marL="514350" indent="-514350">
              <a:buAutoNum type="arabicParenR"/>
            </a:pPr>
            <a:r>
              <a:rPr lang="cs-CZ" sz="2800" dirty="0"/>
              <a:t>s</a:t>
            </a:r>
            <a:r>
              <a:rPr lang="cs-CZ" sz="2800" dirty="0" smtClean="0"/>
              <a:t>avci – netopýři, kaloni, vačnatec </a:t>
            </a:r>
            <a:r>
              <a:rPr lang="cs-CZ" sz="2800" dirty="0" err="1" smtClean="0"/>
              <a:t>possum</a:t>
            </a:r>
            <a:r>
              <a:rPr lang="cs-CZ" sz="2800" dirty="0" smtClean="0"/>
              <a:t> </a:t>
            </a:r>
            <a:r>
              <a:rPr lang="cs-CZ" sz="2800" dirty="0" err="1" smtClean="0"/>
              <a:t>medosavý</a:t>
            </a:r>
            <a:r>
              <a:rPr lang="cs-CZ" sz="2800" dirty="0" smtClean="0"/>
              <a:t>,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oloopice lemur vari </a:t>
            </a:r>
            <a:endParaRPr lang="cs-CZ" sz="2800" dirty="0"/>
          </a:p>
        </p:txBody>
      </p:sp>
      <p:pic>
        <p:nvPicPr>
          <p:cNvPr id="2050" name="Picture 2" descr="http://www.biolib.cz/IMG/GAL/15119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12" y="2924944"/>
            <a:ext cx="216024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2/2d/Tarsipes_rostratus_-_Gould.jpg/250px-Tarsipes_rostratus_-_Goul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875901"/>
            <a:ext cx="2381250" cy="225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6453336"/>
            <a:ext cx="5825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3                                            4                                                        5</a:t>
            </a:r>
            <a:endParaRPr lang="cs-CZ" dirty="0"/>
          </a:p>
        </p:txBody>
      </p:sp>
      <p:pic>
        <p:nvPicPr>
          <p:cNvPr id="4" name="Picture 2" descr="http://mw2.google.com/mw-panoramio/photos/medium/28861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8678" y="3921621"/>
            <a:ext cx="2991577" cy="2243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249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860485" cy="39703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Samosprašnost</a:t>
            </a:r>
            <a:r>
              <a:rPr lang="cs-CZ" sz="2800" dirty="0" smtClean="0"/>
              <a:t> – rostliny opyleny vlastním pylem</a:t>
            </a:r>
          </a:p>
          <a:p>
            <a:r>
              <a:rPr lang="cs-CZ" sz="2800" dirty="0" smtClean="0"/>
              <a:t>- jen </a:t>
            </a:r>
            <a:r>
              <a:rPr lang="cs-CZ" sz="2800" dirty="0" err="1" smtClean="0"/>
              <a:t>vyjímečně</a:t>
            </a:r>
            <a:endParaRPr lang="cs-CZ" sz="2800" dirty="0" smtClean="0"/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b="1" dirty="0" smtClean="0"/>
              <a:t>Cizosprašnost – </a:t>
            </a:r>
            <a:r>
              <a:rPr lang="cs-CZ" sz="2800" dirty="0" smtClean="0"/>
              <a:t>pylová zrna jsou přenesena na jinou </a:t>
            </a:r>
          </a:p>
          <a:p>
            <a:r>
              <a:rPr lang="cs-CZ" sz="2800" dirty="0"/>
              <a:t>r</a:t>
            </a:r>
            <a:r>
              <a:rPr lang="cs-CZ" sz="2800" dirty="0" smtClean="0"/>
              <a:t>ostlinu</a:t>
            </a:r>
          </a:p>
          <a:p>
            <a:r>
              <a:rPr lang="cs-CZ" sz="2800" dirty="0" smtClean="0"/>
              <a:t>- brání se samosprašnosti, např. v jinou dobu zrají 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yčinky, v jinou pestík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24815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681928" cy="483209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Oplození</a:t>
            </a:r>
          </a:p>
          <a:p>
            <a:endParaRPr lang="cs-CZ" sz="2800" b="1" u="sng" dirty="0" smtClean="0"/>
          </a:p>
          <a:p>
            <a:r>
              <a:rPr lang="cs-CZ" sz="2800" dirty="0" smtClean="0"/>
              <a:t>- splynutí samčí a samičí pohlavní buňky </a:t>
            </a:r>
          </a:p>
          <a:p>
            <a:r>
              <a:rPr lang="cs-CZ" sz="2800" dirty="0" smtClean="0"/>
              <a:t>- pylové zrno vyklíčí v pylovou láčku – prorůstá bliznou a </a:t>
            </a:r>
          </a:p>
          <a:p>
            <a:r>
              <a:rPr lang="cs-CZ" sz="2800" dirty="0"/>
              <a:t>č</a:t>
            </a:r>
            <a:r>
              <a:rPr lang="cs-CZ" sz="2800" dirty="0" smtClean="0"/>
              <a:t>nělkou do semeníku s vajíčky</a:t>
            </a:r>
          </a:p>
          <a:p>
            <a:endParaRPr lang="cs-CZ" sz="2800" dirty="0" smtClean="0"/>
          </a:p>
          <a:p>
            <a:r>
              <a:rPr lang="cs-CZ" sz="2800" dirty="0" smtClean="0"/>
              <a:t>- splynutím samčí a samičí pohlavní buňky vzniká oplozená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aječná buňka – změní se na zárodek</a:t>
            </a:r>
          </a:p>
          <a:p>
            <a:endParaRPr lang="cs-CZ" sz="2800" dirty="0"/>
          </a:p>
          <a:p>
            <a:r>
              <a:rPr lang="cs-CZ" sz="2800" dirty="0" smtClean="0"/>
              <a:t>- vznikne semeno, vaječné obaly se mění na osemení (obal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emene)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6871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voderek.cz/prirodopis/prirodopis7/stavbarostlin2_soubory/image015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4804" y="1052736"/>
            <a:ext cx="516657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23928" y="58052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376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30054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Procvičení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 1) Co je opylení?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62820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Přenos pylového zrna z tyčinky na bliznu.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636912"/>
            <a:ext cx="57229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2) Kdo nebo co může opylovat květy?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429000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Vítr, voda, živočichové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4293096"/>
            <a:ext cx="37762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3) Co je samosprašnost?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7" y="5085184"/>
            <a:ext cx="6282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Rostliny jsou opylovány vlastním pylem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403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35393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4) Co je cizosprašnost?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Pylová zrna jsou přenesena na jinou rostlinu.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204864"/>
            <a:ext cx="7516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5) Proč je blizna lepkavá nebo porostlá chloupky?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068960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Kvůli zachycení pylových zrn.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4005064"/>
            <a:ext cx="5805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6) Kteří ptáci mohou opylovat květy?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869160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Kolibříci, medosavky.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8512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9700" y="590550"/>
            <a:ext cx="6324600" cy="567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025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947497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Nahosemenné rostliny opyluje ……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Některé vodní rostliny opyluje …….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Horní část pestíku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Třída členovců – hlavní opylovači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Dolní část tyčinky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Přenos pylového zrna z tyčinky na bliznu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Vrchní část stonku, na které je květ – květní ……..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Splynutí spermatické buňky s buňkou vaječnou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Nejdůležitější hmyzí opylovač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Hmyzí opylovač jetele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Střední část pestíku mezi bliznou a semeníkem</a:t>
            </a:r>
          </a:p>
          <a:p>
            <a:pPr marL="514350" indent="-514350">
              <a:buAutoNum type="arabicParenR"/>
            </a:pPr>
            <a:r>
              <a:rPr lang="cs-CZ" sz="2800" b="1" dirty="0"/>
              <a:t> </a:t>
            </a:r>
            <a:r>
              <a:rPr lang="cs-CZ" sz="2800" b="1" dirty="0" smtClean="0"/>
              <a:t>Obal semene, který vznikl z vaječných obalů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018108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Byli jste úspěšní  při řešení křížovky?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908720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Tajenka:     Rozmnožování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556792"/>
            <a:ext cx="5688632" cy="5406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Vítr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Voda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Blizna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Hmyz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Nitka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Opylení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Lůžko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Oplození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Včela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Čmelák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Čnělka</a:t>
            </a:r>
          </a:p>
          <a:p>
            <a:pPr marL="514350" indent="-514350">
              <a:buAutoNum type="arabicParenR"/>
            </a:pPr>
            <a:r>
              <a:rPr lang="cs-CZ" sz="2800" b="1" dirty="0"/>
              <a:t>O</a:t>
            </a:r>
            <a:r>
              <a:rPr lang="cs-CZ" sz="2800" b="1" dirty="0" smtClean="0"/>
              <a:t>semení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78908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784976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zdroje</a:t>
            </a:r>
          </a:p>
          <a:p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21stoleti.cz/wp-content/images/1239866092.jpg</a:t>
            </a:r>
            <a:r>
              <a:rPr lang="cs-CZ" sz="2000" dirty="0" smtClean="0"/>
              <a:t>  č. 1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www.voderek.cz/prirodopis/prirodopis7/stavbarostlin2_soubory/image015.gif</a:t>
            </a:r>
            <a:r>
              <a:rPr lang="cs-CZ" sz="2000" dirty="0" smtClean="0"/>
              <a:t>      č. 2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www.biolib.cz/IMG/GAL/151195.jpg</a:t>
            </a:r>
            <a:r>
              <a:rPr lang="cs-CZ" sz="2000" dirty="0" smtClean="0"/>
              <a:t>     č. 3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6"/>
              </a:rPr>
              <a:t>http://upload.wikimedia.org/wikipedia/commons/thumb/2/2d/Tarsipes_rostratus_-_Gould.jpg/250px-Tarsipes_rostratus_-_</a:t>
            </a:r>
            <a:r>
              <a:rPr lang="cs-CZ" sz="2000" dirty="0" smtClean="0">
                <a:hlinkClick r:id="rId6"/>
              </a:rPr>
              <a:t>Gould.jpg</a:t>
            </a:r>
            <a:r>
              <a:rPr lang="cs-CZ" sz="2000" dirty="0" smtClean="0"/>
              <a:t>   č.4</a:t>
            </a:r>
          </a:p>
          <a:p>
            <a:endParaRPr lang="cs-CZ" sz="2000" dirty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mw2.google.com/mw-panoramio/photos/medium/288613.jpg</a:t>
            </a:r>
            <a:r>
              <a:rPr lang="cs-CZ" sz="2000" dirty="0" smtClean="0"/>
              <a:t>  č.5</a:t>
            </a:r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/>
              <a:t>ČABRADOVÁ, Věra; HASCH, František; SEJPKA, Jaroslav a kol. </a:t>
            </a:r>
            <a:r>
              <a:rPr lang="cs-CZ" sz="2000" i="1" dirty="0"/>
              <a:t>Přírodopis 7- učebnice </a:t>
            </a:r>
          </a:p>
          <a:p>
            <a:r>
              <a:rPr lang="cs-CZ" sz="2000" i="1" dirty="0"/>
              <a:t>pro ZŠ a víceletá gymnázia</a:t>
            </a:r>
            <a:r>
              <a:rPr lang="cs-CZ" sz="2000" dirty="0"/>
              <a:t>. Plzeň: Fraus, 2005, ISBN 80-7238-424-4.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3512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526</Words>
  <Application>Microsoft Office PowerPoint</Application>
  <PresentationFormat>Předvádění na obrazovce (4:3)</PresentationFormat>
  <Paragraphs>140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25</cp:revision>
  <dcterms:created xsi:type="dcterms:W3CDTF">2012-02-29T15:12:30Z</dcterms:created>
  <dcterms:modified xsi:type="dcterms:W3CDTF">2012-05-07T11:03:49Z</dcterms:modified>
</cp:coreProperties>
</file>