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74" r:id="rId2"/>
    <p:sldId id="259" r:id="rId3"/>
    <p:sldId id="275" r:id="rId4"/>
    <p:sldId id="260" r:id="rId5"/>
    <p:sldId id="261" r:id="rId6"/>
    <p:sldId id="257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8" r:id="rId18"/>
    <p:sldId id="272" r:id="rId19"/>
    <p:sldId id="276" r:id="rId20"/>
    <p:sldId id="27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268" autoAdjust="0"/>
  </p:normalViewPr>
  <p:slideViewPr>
    <p:cSldViewPr>
      <p:cViewPr varScale="1">
        <p:scale>
          <a:sx n="88" d="100"/>
          <a:sy n="88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VY_52_INOVACE_26_Přírodopis 7.ročník_Semena, plody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Semena, plody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Vytvořeno: únor 2012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F3621C1-5D89-4169-B9F7-F768AE7D9489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286FB6B1-19E1-4615-953F-467B2C9CB544}" type="parTrans" cxnId="{4AF1EF02-40F3-4822-924E-96D324B3A47A}">
      <dgm:prSet/>
      <dgm:spPr/>
      <dgm:t>
        <a:bodyPr/>
        <a:lstStyle/>
        <a:p>
          <a:endParaRPr lang="cs-CZ"/>
        </a:p>
      </dgm:t>
    </dgm:pt>
    <dgm:pt modelId="{52B735C7-C254-4AD2-B2A0-735976D4EC0D}" type="sibTrans" cxnId="{4AF1EF02-40F3-4822-924E-96D324B3A47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C00F7E6A-B60D-414E-B40A-C4B931C28BAF}" type="pres">
      <dgm:prSet presAssocID="{FF3621C1-5D89-4169-B9F7-F768AE7D9489}" presName="vertSpace5" presStyleLbl="node1" presStyleIdx="3" presStyleCnt="6"/>
      <dgm:spPr/>
    </dgm:pt>
    <dgm:pt modelId="{18D1CD71-A09E-4DC8-AD58-D43BE56A821F}" type="pres">
      <dgm:prSet presAssocID="{FF3621C1-5D89-4169-B9F7-F768AE7D9489}" presName="circle5" presStyleLbl="node1" presStyleIdx="4" presStyleCnt="6"/>
      <dgm:spPr/>
    </dgm:pt>
    <dgm:pt modelId="{3AF1215E-7776-4C24-8064-1417BC451259}" type="pres">
      <dgm:prSet presAssocID="{FF3621C1-5D89-4169-B9F7-F768AE7D9489}" presName="rect5" presStyleLbl="alignAcc1" presStyleIdx="4" presStyleCnt="6" custLinFactNeighborX="-2275" custLinFactNeighborY="4243"/>
      <dgm:spPr/>
      <dgm:t>
        <a:bodyPr/>
        <a:lstStyle/>
        <a:p>
          <a:endParaRPr lang="cs-CZ"/>
        </a:p>
      </dgm:t>
    </dgm:pt>
    <dgm:pt modelId="{1A56D0C6-827E-4224-8020-F6331FAB0C3E}" type="pres">
      <dgm:prSet presAssocID="{4C35D32F-0EAB-4CD7-82EE-45574DC2A586}" presName="vertSpace6" presStyleLbl="node1" presStyleIdx="4" presStyleCnt="6"/>
      <dgm:spPr/>
    </dgm:pt>
    <dgm:pt modelId="{5D1861EB-1465-4B6B-B573-C1854262B277}" type="pres">
      <dgm:prSet presAssocID="{4C35D32F-0EAB-4CD7-82EE-45574DC2A586}" presName="circle6" presStyleLbl="node1" presStyleIdx="5" presStyleCnt="6"/>
      <dgm:spPr/>
    </dgm:pt>
    <dgm:pt modelId="{751E9DD6-38DB-49FF-B3BE-A7F1586C8B05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2F3148-FA5D-45C0-8223-90D71CEF85DC}" type="pres">
      <dgm:prSet presAssocID="{FF3621C1-5D89-4169-B9F7-F768AE7D9489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B29FE0-4261-4AFC-A281-4104E238B47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431C65F-8C98-4957-BC3F-10EFD64733DA}" type="presOf" srcId="{4C35D32F-0EAB-4CD7-82EE-45574DC2A586}" destId="{751E9DD6-38DB-49FF-B3BE-A7F1586C8B05}" srcOrd="0" destOrd="0" presId="urn:microsoft.com/office/officeart/2005/8/layout/target3"/>
    <dgm:cxn modelId="{CCC93D0A-4A79-4145-8054-F15744EE1DCE}" type="presOf" srcId="{B651F6E3-6281-48DB-9319-2AEAFDAE7572}" destId="{619D679B-A015-4ECF-8348-D1034C574F40}" srcOrd="0" destOrd="0" presId="urn:microsoft.com/office/officeart/2005/8/layout/target3"/>
    <dgm:cxn modelId="{7E653035-87E5-4DBB-B561-382324394398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5207D86-E1C8-4948-8AB4-2F291F71AB90}" type="presOf" srcId="{FF3621C1-5D89-4169-B9F7-F768AE7D9489}" destId="{522F3148-FA5D-45C0-8223-90D71CEF85DC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E87C569-EC9F-42F0-B4A7-C55A3F215D3A}" type="presOf" srcId="{4C35D32F-0EAB-4CD7-82EE-45574DC2A586}" destId="{6AB29FE0-4261-4AFC-A281-4104E238B479}" srcOrd="1" destOrd="0" presId="urn:microsoft.com/office/officeart/2005/8/layout/target3"/>
    <dgm:cxn modelId="{CFD9EBFD-40FC-4592-A424-9E20315C3DCF}" type="presOf" srcId="{D8197B8C-B260-4A16-BDF4-0947B075E274}" destId="{25B08C86-7E15-44DC-BE7F-FFB55DD49D12}" srcOrd="0" destOrd="0" presId="urn:microsoft.com/office/officeart/2005/8/layout/target3"/>
    <dgm:cxn modelId="{AA05E60B-E70B-4898-9E95-C763DD5F1E21}" type="presOf" srcId="{D1B46980-6531-4606-95E6-44980827E919}" destId="{6140AFEC-043D-4C43-A2F9-D0F5331DF3A3}" srcOrd="0" destOrd="0" presId="urn:microsoft.com/office/officeart/2005/8/layout/target3"/>
    <dgm:cxn modelId="{2A014D99-8818-431C-9FE7-78F69FFAE3B1}" type="presOf" srcId="{D1D4F407-5343-4D3F-B5B9-D407B03CAEB4}" destId="{AED2198E-93D5-4001-81B4-73124B309672}" srcOrd="1" destOrd="0" presId="urn:microsoft.com/office/officeart/2005/8/layout/target3"/>
    <dgm:cxn modelId="{20C9EAE6-1A20-4CB8-8957-A75C28B80898}" type="presOf" srcId="{757F3AB3-0718-4624-B441-E567A8F0AB56}" destId="{333A1088-737F-45CB-B68E-254E46348037}" srcOrd="0" destOrd="0" presId="urn:microsoft.com/office/officeart/2005/8/layout/target3"/>
    <dgm:cxn modelId="{CCF90818-B646-45A8-B7DB-E2454BBDF966}" type="presOf" srcId="{B651F6E3-6281-48DB-9319-2AEAFDAE7572}" destId="{6BB5E863-4638-4E1D-BFDE-399D028AC4ED}" srcOrd="1" destOrd="0" presId="urn:microsoft.com/office/officeart/2005/8/layout/target3"/>
    <dgm:cxn modelId="{9A70DA61-8786-4B6C-9B75-C06B71CE2820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3938899-935E-421A-A71A-7022738FD1D5}" type="presOf" srcId="{D1B46980-6531-4606-95E6-44980827E919}" destId="{2BE915AB-18AA-4053-B92C-3BFC9ED204BB}" srcOrd="1" destOrd="0" presId="urn:microsoft.com/office/officeart/2005/8/layout/target3"/>
    <dgm:cxn modelId="{4AF1EF02-40F3-4822-924E-96D324B3A47A}" srcId="{757F3AB3-0718-4624-B441-E567A8F0AB56}" destId="{FF3621C1-5D89-4169-B9F7-F768AE7D9489}" srcOrd="4" destOrd="0" parTransId="{286FB6B1-19E1-4615-953F-467B2C9CB544}" sibTransId="{52B735C7-C254-4AD2-B2A0-735976D4EC0D}"/>
    <dgm:cxn modelId="{F93B8DF5-AFA2-4C47-904D-CAA7DA78CD11}" type="presOf" srcId="{FF3621C1-5D89-4169-B9F7-F768AE7D9489}" destId="{3AF1215E-7776-4C24-8064-1417BC4512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7D74AD4-E68E-4A3D-82F7-A6B9322A88B2}" type="presParOf" srcId="{333A1088-737F-45CB-B68E-254E46348037}" destId="{F5ABB229-8D3B-4694-996A-96F23CF14429}" srcOrd="0" destOrd="0" presId="urn:microsoft.com/office/officeart/2005/8/layout/target3"/>
    <dgm:cxn modelId="{CA5E732A-BA2E-4DB8-B77F-0117159CEE09}" type="presParOf" srcId="{333A1088-737F-45CB-B68E-254E46348037}" destId="{F41139FD-01EE-4571-8B17-4FB00FC51163}" srcOrd="1" destOrd="0" presId="urn:microsoft.com/office/officeart/2005/8/layout/target3"/>
    <dgm:cxn modelId="{885ABD56-C28E-4DD9-B737-2292998BCAA9}" type="presParOf" srcId="{333A1088-737F-45CB-B68E-254E46348037}" destId="{D005CE8C-CC26-4C3E-AC11-E15060ECD759}" srcOrd="2" destOrd="0" presId="urn:microsoft.com/office/officeart/2005/8/layout/target3"/>
    <dgm:cxn modelId="{36BD4D2C-6B3D-4FDA-9C90-2CFE66F71CA1}" type="presParOf" srcId="{333A1088-737F-45CB-B68E-254E46348037}" destId="{2C702D82-9B77-49B7-9568-BB8EB47C3372}" srcOrd="3" destOrd="0" presId="urn:microsoft.com/office/officeart/2005/8/layout/target3"/>
    <dgm:cxn modelId="{2858246B-81BC-4141-AB56-3D27494172E5}" type="presParOf" srcId="{333A1088-737F-45CB-B68E-254E46348037}" destId="{A52A0455-90FF-4808-ABD0-F02540D31D5A}" srcOrd="4" destOrd="0" presId="urn:microsoft.com/office/officeart/2005/8/layout/target3"/>
    <dgm:cxn modelId="{060F77CA-CEAD-477D-8644-8D29252E37CE}" type="presParOf" srcId="{333A1088-737F-45CB-B68E-254E46348037}" destId="{6140AFEC-043D-4C43-A2F9-D0F5331DF3A3}" srcOrd="5" destOrd="0" presId="urn:microsoft.com/office/officeart/2005/8/layout/target3"/>
    <dgm:cxn modelId="{B1C3190E-36B6-4C0E-97BF-91F514D63782}" type="presParOf" srcId="{333A1088-737F-45CB-B68E-254E46348037}" destId="{9358AC05-5D7D-4327-9F80-1AD486AEA664}" srcOrd="6" destOrd="0" presId="urn:microsoft.com/office/officeart/2005/8/layout/target3"/>
    <dgm:cxn modelId="{1575ED81-CF50-4B7C-9C22-518E8B00920E}" type="presParOf" srcId="{333A1088-737F-45CB-B68E-254E46348037}" destId="{313FC574-E1CD-4FB4-B054-0B805CE0447D}" srcOrd="7" destOrd="0" presId="urn:microsoft.com/office/officeart/2005/8/layout/target3"/>
    <dgm:cxn modelId="{BD09F51F-2760-45E6-A557-FAFF39958B4C}" type="presParOf" srcId="{333A1088-737F-45CB-B68E-254E46348037}" destId="{619D679B-A015-4ECF-8348-D1034C574F40}" srcOrd="8" destOrd="0" presId="urn:microsoft.com/office/officeart/2005/8/layout/target3"/>
    <dgm:cxn modelId="{C26EEAF4-D71E-42DF-8AB0-7B6F18EC7377}" type="presParOf" srcId="{333A1088-737F-45CB-B68E-254E46348037}" destId="{322283A8-4A27-4CDA-BAE3-F381106A9174}" srcOrd="9" destOrd="0" presId="urn:microsoft.com/office/officeart/2005/8/layout/target3"/>
    <dgm:cxn modelId="{06F86E9E-C4E4-4C85-B474-CFF7BBC69714}" type="presParOf" srcId="{333A1088-737F-45CB-B68E-254E46348037}" destId="{FFC9F71D-1B4F-4AD9-A4A6-86ADEFC8AF5C}" srcOrd="10" destOrd="0" presId="urn:microsoft.com/office/officeart/2005/8/layout/target3"/>
    <dgm:cxn modelId="{3BCD538C-FFFD-4884-9975-5C5D8C18D567}" type="presParOf" srcId="{333A1088-737F-45CB-B68E-254E46348037}" destId="{25B08C86-7E15-44DC-BE7F-FFB55DD49D12}" srcOrd="11" destOrd="0" presId="urn:microsoft.com/office/officeart/2005/8/layout/target3"/>
    <dgm:cxn modelId="{97A8E5E2-8F4C-4EF6-88FB-7D6ED31FAD6A}" type="presParOf" srcId="{333A1088-737F-45CB-B68E-254E46348037}" destId="{C00F7E6A-B60D-414E-B40A-C4B931C28BAF}" srcOrd="12" destOrd="0" presId="urn:microsoft.com/office/officeart/2005/8/layout/target3"/>
    <dgm:cxn modelId="{5C952201-ECC8-4FA2-B925-102BD493505E}" type="presParOf" srcId="{333A1088-737F-45CB-B68E-254E46348037}" destId="{18D1CD71-A09E-4DC8-AD58-D43BE56A821F}" srcOrd="13" destOrd="0" presId="urn:microsoft.com/office/officeart/2005/8/layout/target3"/>
    <dgm:cxn modelId="{ECFEB895-964F-455F-A946-E4F20B0CD3A8}" type="presParOf" srcId="{333A1088-737F-45CB-B68E-254E46348037}" destId="{3AF1215E-7776-4C24-8064-1417BC451259}" srcOrd="14" destOrd="0" presId="urn:microsoft.com/office/officeart/2005/8/layout/target3"/>
    <dgm:cxn modelId="{14BAD883-5B36-40F2-952B-E367C7195398}" type="presParOf" srcId="{333A1088-737F-45CB-B68E-254E46348037}" destId="{1A56D0C6-827E-4224-8020-F6331FAB0C3E}" srcOrd="15" destOrd="0" presId="urn:microsoft.com/office/officeart/2005/8/layout/target3"/>
    <dgm:cxn modelId="{D71EB9E4-69B8-4D1D-B41E-3A4F3BB0E5AF}" type="presParOf" srcId="{333A1088-737F-45CB-B68E-254E46348037}" destId="{5D1861EB-1465-4B6B-B573-C1854262B277}" srcOrd="16" destOrd="0" presId="urn:microsoft.com/office/officeart/2005/8/layout/target3"/>
    <dgm:cxn modelId="{8A008A26-E89E-4C39-BD1C-5DA6FCA1A42D}" type="presParOf" srcId="{333A1088-737F-45CB-B68E-254E46348037}" destId="{751E9DD6-38DB-49FF-B3BE-A7F1586C8B05}" srcOrd="17" destOrd="0" presId="urn:microsoft.com/office/officeart/2005/8/layout/target3"/>
    <dgm:cxn modelId="{C12E70D0-F03B-49E9-B95E-562CBF678E21}" type="presParOf" srcId="{333A1088-737F-45CB-B68E-254E46348037}" destId="{AED2198E-93D5-4001-81B4-73124B309672}" srcOrd="18" destOrd="0" presId="urn:microsoft.com/office/officeart/2005/8/layout/target3"/>
    <dgm:cxn modelId="{4A6B9037-9736-41DA-9FE0-97951EAEDDB4}" type="presParOf" srcId="{333A1088-737F-45CB-B68E-254E46348037}" destId="{2BE915AB-18AA-4053-B92C-3BFC9ED204BB}" srcOrd="19" destOrd="0" presId="urn:microsoft.com/office/officeart/2005/8/layout/target3"/>
    <dgm:cxn modelId="{DB941026-9AB9-4D12-9259-5B5695D5B7DE}" type="presParOf" srcId="{333A1088-737F-45CB-B68E-254E46348037}" destId="{6BB5E863-4638-4E1D-BFDE-399D028AC4ED}" srcOrd="20" destOrd="0" presId="urn:microsoft.com/office/officeart/2005/8/layout/target3"/>
    <dgm:cxn modelId="{9A75A04F-366D-4C75-92B8-20DE30E4BFCC}" type="presParOf" srcId="{333A1088-737F-45CB-B68E-254E46348037}" destId="{5A5FFA88-C948-4069-8E93-59FA12366E83}" srcOrd="21" destOrd="0" presId="urn:microsoft.com/office/officeart/2005/8/layout/target3"/>
    <dgm:cxn modelId="{CDCC8C6F-9E2B-434D-ADAA-1E0D03267B53}" type="presParOf" srcId="{333A1088-737F-45CB-B68E-254E46348037}" destId="{522F3148-FA5D-45C0-8223-90D71CEF85DC}" srcOrd="22" destOrd="0" presId="urn:microsoft.com/office/officeart/2005/8/layout/target3"/>
    <dgm:cxn modelId="{C9619EEA-44A8-4CF0-BF7D-FAE57ECEEAC6}" type="presParOf" srcId="{333A1088-737F-45CB-B68E-254E46348037}" destId="{6AB29FE0-4261-4AFC-A281-4104E238B47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Lenka Hrnčířová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VY_52_INOVACE_26_Přírodopis 7.ročník_Semena, plody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Semena, plody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18D1CD71-A09E-4DC8-AD58-D43BE56A821F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1215E-7776-4C24-8064-1417BC451259}">
      <dsp:nvSpPr>
        <dsp:cNvPr id="0" name=""/>
        <dsp:cNvSpPr/>
      </dsp:nvSpPr>
      <dsp:spPr>
        <a:xfrm>
          <a:off x="1152124" y="130628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152124" y="1306287"/>
        <a:ext cx="5350878" cy="318465"/>
      </dsp:txXfrm>
    </dsp:sp>
    <dsp:sp modelId="{5D1861EB-1465-4B6B-B573-C1854262B27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E9DD6-38DB-49FF-B3BE-A7F1586C8B0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únor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E2F3EB-5331-4DC9-A7EC-27587C5B16CC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7A1909-F029-4550-BFE5-3833AF91B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0970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8F92E-D3A5-490B-9681-88B369C371F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74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7A1909-F029-4550-BFE5-3833AF91B3B4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3405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7A1909-F029-4550-BFE5-3833AF91B3B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47546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7A1909-F029-4550-BFE5-3833AF91B3B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6696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7A1909-F029-4550-BFE5-3833AF91B3B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52759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7A1909-F029-4550-BFE5-3833AF91B3B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47047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7A1909-F029-4550-BFE5-3833AF91B3B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81856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7A1909-F029-4550-BFE5-3833AF91B3B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33097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7A1909-F029-4550-BFE5-3833AF91B3B4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2727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7A1909-F029-4550-BFE5-3833AF91B3B4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077892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7A1909-F029-4550-BFE5-3833AF91B3B4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82577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7A1909-F029-4550-BFE5-3833AF91B3B4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5314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7A1909-F029-4550-BFE5-3833AF91B3B4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303351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7A1909-F029-4550-BFE5-3833AF91B3B4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005431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7A1909-F029-4550-BFE5-3833AF91B3B4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987887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7A1909-F029-4550-BFE5-3833AF91B3B4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394142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7A1909-F029-4550-BFE5-3833AF91B3B4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939331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7A1909-F029-4550-BFE5-3833AF91B3B4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92528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7A1909-F029-4550-BFE5-3833AF91B3B4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99363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7A1909-F029-4550-BFE5-3833AF91B3B4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8447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3D3BD-7FF9-47DB-9C98-8680283EA085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819D9-6D36-4A12-981D-6C1FF7BBE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29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3D3BD-7FF9-47DB-9C98-8680283EA085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819D9-6D36-4A12-981D-6C1FF7BBE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64210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3D3BD-7FF9-47DB-9C98-8680283EA085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819D9-6D36-4A12-981D-6C1FF7BBE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09276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3D3BD-7FF9-47DB-9C98-8680283EA085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819D9-6D36-4A12-981D-6C1FF7BBE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8716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3D3BD-7FF9-47DB-9C98-8680283EA085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819D9-6D36-4A12-981D-6C1FF7BBE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06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3D3BD-7FF9-47DB-9C98-8680283EA085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819D9-6D36-4A12-981D-6C1FF7BBE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5824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3D3BD-7FF9-47DB-9C98-8680283EA085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819D9-6D36-4A12-981D-6C1FF7BBE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291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3D3BD-7FF9-47DB-9C98-8680283EA085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819D9-6D36-4A12-981D-6C1FF7BBE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9328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3D3BD-7FF9-47DB-9C98-8680283EA085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819D9-6D36-4A12-981D-6C1FF7BBE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51035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3D3BD-7FF9-47DB-9C98-8680283EA085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819D9-6D36-4A12-981D-6C1FF7BBE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1027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3D3BD-7FF9-47DB-9C98-8680283EA085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819D9-6D36-4A12-981D-6C1FF7BBE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793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43D3BD-7FF9-47DB-9C98-8680283EA085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2819D9-6D36-4A12-981D-6C1FF7BBE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1813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herapy.cz/images/content/x4/big/ozonova-kosmetika77.jpg" TargetMode="External"/><Relationship Id="rId3" Type="http://schemas.openxmlformats.org/officeDocument/2006/relationships/hyperlink" Target="http://www.svetekozahrad.cz/page/n_jerab.jpg" TargetMode="External"/><Relationship Id="rId7" Type="http://schemas.openxmlformats.org/officeDocument/2006/relationships/hyperlink" Target="http://www.tvojelekarna.cz/45-101-large/hloh-obecny-plod.jpg" TargetMode="External"/><Relationship Id="rId12" Type="http://schemas.openxmlformats.org/officeDocument/2006/relationships/hyperlink" Target="http://www.inzahrada.cz/pic/hrach.jpg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komplexnizdravi.cz/res/data/003/000669_05_003182.jpg" TargetMode="External"/><Relationship Id="rId11" Type="http://schemas.openxmlformats.org/officeDocument/2006/relationships/hyperlink" Target="http://www.food2u.cz/rs/upload/produkty/zelenina/thumbs/th_okurka_800x600.jpg" TargetMode="External"/><Relationship Id="rId5" Type="http://schemas.openxmlformats.org/officeDocument/2006/relationships/hyperlink" Target="http://www.biolib.cz/IMG/GAL/18576.jpg" TargetMode="External"/><Relationship Id="rId10" Type="http://schemas.openxmlformats.org/officeDocument/2006/relationships/hyperlink" Target="http://www.zahrady-dobrkovsky.cz/161-226-thickbox/ribes-ru.jpg" TargetMode="External"/><Relationship Id="rId4" Type="http://schemas.openxmlformats.org/officeDocument/2006/relationships/hyperlink" Target="http://www.garten.cz/e/cz/27-javor-mlec-acer-platanoides/" TargetMode="External"/><Relationship Id="rId9" Type="http://schemas.openxmlformats.org/officeDocument/2006/relationships/hyperlink" Target="http://bdadafoto.webzdarma.cz/rostliny/2002_10_05_09_Ph_trnka.jpg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botany.cz/foto/taraxacumoff2.jpg" TargetMode="External"/><Relationship Id="rId3" Type="http://schemas.openxmlformats.org/officeDocument/2006/relationships/hyperlink" Target="http://botanika.wendys.cz/slovnik/pict/o869_2.jpg" TargetMode="External"/><Relationship Id="rId7" Type="http://schemas.openxmlformats.org/officeDocument/2006/relationships/hyperlink" Target="http://botanika.wendys.cz/slovnik/pict/o881_4.jpg" TargetMode="External"/><Relationship Id="rId12" Type="http://schemas.openxmlformats.org/officeDocument/2006/relationships/hyperlink" Target="http://upload.wikimedia.org/wikipedia/commons/thumb/6/60/Corylus_avellana.jpg/258px-Corylus_avellana.jpg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botanika.borec.cz/schemata/tvrdka.jpg" TargetMode="External"/><Relationship Id="rId11" Type="http://schemas.openxmlformats.org/officeDocument/2006/relationships/hyperlink" Target="http://botanickekarty.xf.cz/karty/dub/plod.jpg" TargetMode="External"/><Relationship Id="rId5" Type="http://schemas.openxmlformats.org/officeDocument/2006/relationships/hyperlink" Target="http://botanika.wendys.cz/slovnik/pict/o873_3.jpg" TargetMode="External"/><Relationship Id="rId10" Type="http://schemas.openxmlformats.org/officeDocument/2006/relationships/hyperlink" Target="http://www.uspza.cz/obrazky5/05-javor_11_big.jpg" TargetMode="External"/><Relationship Id="rId4" Type="http://schemas.openxmlformats.org/officeDocument/2006/relationships/hyperlink" Target="http://www.botanika.borec.cz/schemata/tobolka.jpg" TargetMode="External"/><Relationship Id="rId9" Type="http://schemas.openxmlformats.org/officeDocument/2006/relationships/hyperlink" Target="http://www.uspza.cz/obrazky5/05-javor_04_big.jp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2.zf.jcu.cz/~moudry/skripta/2/Obrazky/53-dvouzrnka_zrno_resize.jpg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biolib.cz/IMG/GAL/1856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48389344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4024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214878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Anotace</a:t>
            </a:r>
          </a:p>
          <a:p>
            <a:endParaRPr lang="cs-CZ" sz="2400" dirty="0"/>
          </a:p>
          <a:p>
            <a:r>
              <a:rPr lang="cs-CZ" sz="2400" dirty="0" smtClean="0"/>
              <a:t>Přírodopis, 7. ročník, Semena a plody</a:t>
            </a:r>
          </a:p>
          <a:p>
            <a:endParaRPr lang="cs-CZ" sz="2400" dirty="0"/>
          </a:p>
          <a:p>
            <a:r>
              <a:rPr lang="cs-CZ" sz="2400" dirty="0" smtClean="0"/>
              <a:t>Prezentace k výkladu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Plod, rozdělení plodů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Dužnaté plody – malvice, peckovice, bobule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Suché plody pukavé – lusk, měchýřek, tobolka, šešule, tvrdka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Suché plody nepukavé –  nažka, oříšek, </a:t>
            </a:r>
            <a:r>
              <a:rPr lang="cs-CZ" sz="2400" dirty="0" smtClean="0"/>
              <a:t>obilka</a:t>
            </a:r>
          </a:p>
          <a:p>
            <a:pPr marL="457200" indent="-457200">
              <a:buAutoNum type="arabicParenR" startAt="5"/>
            </a:pPr>
            <a:r>
              <a:rPr lang="cs-CZ" sz="2400" dirty="0" smtClean="0"/>
              <a:t>Procvičení – doplnění rozdělení plodů</a:t>
            </a:r>
          </a:p>
          <a:p>
            <a:pPr marL="457200" indent="-457200">
              <a:buAutoNum type="arabicParenR" startAt="5"/>
            </a:pPr>
            <a:endParaRPr lang="cs-CZ" sz="2400" dirty="0"/>
          </a:p>
          <a:p>
            <a:pPr marL="457200" indent="-457200">
              <a:buAutoNum type="arabicParenR" startAt="5"/>
            </a:pPr>
            <a:endParaRPr lang="cs-CZ" sz="2400" dirty="0" smtClean="0"/>
          </a:p>
          <a:p>
            <a:r>
              <a:rPr lang="cs-CZ" sz="2400" dirty="0" smtClean="0"/>
              <a:t>Pomůcky – fixy na </a:t>
            </a:r>
            <a:r>
              <a:rPr lang="cs-CZ" sz="2400" smtClean="0"/>
              <a:t>interaktivní tabuli</a:t>
            </a:r>
            <a:endParaRPr lang="cs-CZ" sz="2400" dirty="0" smtClean="0"/>
          </a:p>
          <a:p>
            <a:pPr marL="457200" indent="-457200">
              <a:buAutoNum type="arabicParenR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17278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20688"/>
            <a:ext cx="6552728" cy="11079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Semena, plody</a:t>
            </a:r>
            <a:endParaRPr lang="cs-CZ" sz="6600" b="1" dirty="0"/>
          </a:p>
        </p:txBody>
      </p:sp>
      <p:pic>
        <p:nvPicPr>
          <p:cNvPr id="1026" name="Picture 2" descr="http://www.svetekozahrad.cz/page/n_jerab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217" y="2060848"/>
            <a:ext cx="2857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31640" y="4509120"/>
            <a:ext cx="6143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1                                                       2                                                   3</a:t>
            </a:r>
            <a:endParaRPr lang="cs-CZ" dirty="0"/>
          </a:p>
        </p:txBody>
      </p:sp>
      <p:pic>
        <p:nvPicPr>
          <p:cNvPr id="5" name="Picture 2" descr="http://ts3.mm.bing.net/images/thumbnail.aspx?q=4611850529669714&amp;id=9757b0806169f4b29fbb00055ef40a9d&amp;url=http%3a%2f%2fwww.garten.cz%2fimages_enc%2f00027%2f00027F2_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028880"/>
            <a:ext cx="2857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biolib.cz/IMG/GAL/1857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1499" y="2028878"/>
            <a:ext cx="2857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7750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173904" cy="569386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Semena a plody</a:t>
            </a:r>
          </a:p>
          <a:p>
            <a:endParaRPr lang="cs-CZ" sz="2800" b="1" u="sng" dirty="0"/>
          </a:p>
          <a:p>
            <a:r>
              <a:rPr lang="cs-CZ" sz="2800" b="1" u="sng" dirty="0" smtClean="0"/>
              <a:t>Plod</a:t>
            </a:r>
          </a:p>
          <a:p>
            <a:r>
              <a:rPr lang="cs-CZ" sz="2800" dirty="0" smtClean="0"/>
              <a:t>- vzniká přeměnou semeníku</a:t>
            </a:r>
          </a:p>
          <a:p>
            <a:r>
              <a:rPr lang="cs-CZ" sz="2800" dirty="0" smtClean="0"/>
              <a:t>- je v něm různý počet semen, která jsou zde chráněna </a:t>
            </a:r>
          </a:p>
          <a:p>
            <a:r>
              <a:rPr lang="cs-CZ" sz="2800" dirty="0"/>
              <a:t>a</a:t>
            </a:r>
            <a:r>
              <a:rPr lang="cs-CZ" sz="2800" dirty="0" smtClean="0"/>
              <a:t> vyživována</a:t>
            </a:r>
          </a:p>
          <a:p>
            <a:r>
              <a:rPr lang="cs-CZ" sz="2800" dirty="0" smtClean="0"/>
              <a:t>- na povrchu oplodí – vzniklo ze stěny semeníku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endParaRPr lang="cs-CZ" sz="2800" dirty="0" smtClean="0"/>
          </a:p>
          <a:p>
            <a:r>
              <a:rPr lang="cs-CZ" sz="2800" b="1" dirty="0"/>
              <a:t>r</a:t>
            </a:r>
            <a:r>
              <a:rPr lang="cs-CZ" sz="2800" b="1" dirty="0" smtClean="0"/>
              <a:t>ozdělení plodů podle typu oplodí</a:t>
            </a:r>
          </a:p>
          <a:p>
            <a:pPr marL="514350" indent="-514350">
              <a:buAutoNum type="arabicParenR"/>
            </a:pPr>
            <a:r>
              <a:rPr lang="cs-CZ" sz="2800" dirty="0"/>
              <a:t>d</a:t>
            </a:r>
            <a:r>
              <a:rPr lang="cs-CZ" sz="2800" dirty="0" smtClean="0"/>
              <a:t>užnaté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suché</a:t>
            </a:r>
            <a:endParaRPr lang="cs-CZ" sz="2800" dirty="0"/>
          </a:p>
          <a:p>
            <a:r>
              <a:rPr lang="cs-CZ" sz="2800" dirty="0" smtClean="0"/>
              <a:t>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23280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4735399" cy="310854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Dužnaté plody</a:t>
            </a:r>
          </a:p>
          <a:p>
            <a:r>
              <a:rPr lang="cs-CZ" sz="2800" dirty="0" smtClean="0"/>
              <a:t>- oplodí  je dužnaté</a:t>
            </a:r>
          </a:p>
          <a:p>
            <a:endParaRPr lang="cs-CZ" sz="2800" dirty="0"/>
          </a:p>
          <a:p>
            <a:r>
              <a:rPr lang="cs-CZ" sz="2800" b="1" dirty="0" smtClean="0"/>
              <a:t>1)malvice</a:t>
            </a:r>
          </a:p>
          <a:p>
            <a:r>
              <a:rPr lang="cs-CZ" sz="2800" dirty="0" smtClean="0"/>
              <a:t>- několik semen v jádřinci</a:t>
            </a:r>
          </a:p>
          <a:p>
            <a:r>
              <a:rPr lang="cs-CZ" sz="2800" dirty="0" smtClean="0"/>
              <a:t>- naproti stopce zbytky kalichu</a:t>
            </a:r>
          </a:p>
          <a:p>
            <a:r>
              <a:rPr lang="cs-CZ" sz="2800" dirty="0" smtClean="0"/>
              <a:t>- př. jabloň, hrušeň, hloh, jeřáb</a:t>
            </a:r>
            <a:endParaRPr lang="cs-CZ" sz="2800" dirty="0"/>
          </a:p>
        </p:txBody>
      </p:sp>
      <p:pic>
        <p:nvPicPr>
          <p:cNvPr id="1026" name="Picture 2" descr="http://ts2.mm.bing.net/images/thumbnail.aspx?q=1575283861141&amp;id=49caa8acf6359ba89baee9a126b018f4&amp;url=http%3a%2f%2fleccos.com%2fpics%2fpic%2fmalvic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4005064"/>
            <a:ext cx="1835707" cy="1720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www.svetekozahrad.cz/page/n_jerab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005064"/>
            <a:ext cx="2379023" cy="1784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99591" y="5949280"/>
            <a:ext cx="7632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4                                                          1                                                        5               </a:t>
            </a:r>
            <a:endParaRPr lang="cs-CZ" dirty="0"/>
          </a:p>
        </p:txBody>
      </p:sp>
      <p:pic>
        <p:nvPicPr>
          <p:cNvPr id="3074" name="Picture 2" descr="http://www.tvojelekarna.cz/45-101-large/hloh-obecny-plod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994701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1438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682057" cy="224676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2)peckovice</a:t>
            </a:r>
          </a:p>
          <a:p>
            <a:r>
              <a:rPr lang="cs-CZ" sz="2800" dirty="0" smtClean="0"/>
              <a:t>- může mít 1 semeno – (meruňka, broskev, třešeň, švestka,</a:t>
            </a:r>
          </a:p>
          <a:p>
            <a:r>
              <a:rPr lang="cs-CZ" sz="2800" dirty="0" smtClean="0"/>
              <a:t> oliva, ořešák královský, trnka)</a:t>
            </a:r>
          </a:p>
          <a:p>
            <a:r>
              <a:rPr lang="cs-CZ" sz="2800" dirty="0" smtClean="0"/>
              <a:t> nebo více semen  (bez černý, cesmína)</a:t>
            </a:r>
          </a:p>
          <a:p>
            <a:endParaRPr lang="cs-CZ" sz="2800" b="1" u="sng" dirty="0"/>
          </a:p>
        </p:txBody>
      </p:sp>
      <p:pic>
        <p:nvPicPr>
          <p:cNvPr id="6" name="Picture 4" descr="http://www.biolib.cz/IMG/GAL/1857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069" y="2980371"/>
            <a:ext cx="2703190" cy="2027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47664" y="5157192"/>
            <a:ext cx="63546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3                                                  6                                                            7</a:t>
            </a:r>
            <a:endParaRPr lang="cs-CZ" dirty="0"/>
          </a:p>
        </p:txBody>
      </p:sp>
      <p:pic>
        <p:nvPicPr>
          <p:cNvPr id="4098" name="Picture 2" descr="http://www.therapy.cz/images/content/x4/big/ozonova-kosmetika7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0792" y="3068204"/>
            <a:ext cx="3312368" cy="1921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bdadafoto.webzdarma.cz/rostliny/2002_10_05_09_Ph_trnk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2394" y="3015095"/>
            <a:ext cx="2703191" cy="2027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0140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388900" cy="138499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3) bobule</a:t>
            </a:r>
          </a:p>
          <a:p>
            <a:r>
              <a:rPr lang="cs-CZ" sz="2800" dirty="0" smtClean="0"/>
              <a:t>- celé oplodí dužnaté – rybíz, konvalinka, angrešt, okurka</a:t>
            </a:r>
          </a:p>
          <a:p>
            <a:r>
              <a:rPr lang="cs-CZ" sz="2800" dirty="0" smtClean="0"/>
              <a:t>- vysychavé bobule – paprika</a:t>
            </a:r>
            <a:endParaRPr lang="cs-CZ" sz="2800" dirty="0"/>
          </a:p>
        </p:txBody>
      </p:sp>
      <p:pic>
        <p:nvPicPr>
          <p:cNvPr id="5122" name="Picture 2" descr="http://www.zahrady-dobrkovsky.cz/161-226-thickbox/ribes-r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92896"/>
            <a:ext cx="3168352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680" y="5877272"/>
            <a:ext cx="41216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8                                                                    9</a:t>
            </a:r>
            <a:endParaRPr lang="cs-CZ" dirty="0"/>
          </a:p>
        </p:txBody>
      </p:sp>
      <p:pic>
        <p:nvPicPr>
          <p:cNvPr id="5124" name="Picture 4" descr="http://www.food2u.cz/rs/upload/produkty/zelenina/thumbs/th_okurka_800x60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7626" y="2348880"/>
            <a:ext cx="3762375" cy="313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3360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7321684" cy="48320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Suché plody</a:t>
            </a:r>
          </a:p>
          <a:p>
            <a:r>
              <a:rPr lang="cs-CZ" sz="2800" dirty="0" smtClean="0"/>
              <a:t>- oplodí je tvrdé – kožovité nebo dřevnaté</a:t>
            </a:r>
          </a:p>
          <a:p>
            <a:pPr marL="514350" indent="-514350">
              <a:buAutoNum type="alphaUcParenR"/>
            </a:pPr>
            <a:r>
              <a:rPr lang="cs-CZ" sz="2800" b="1" dirty="0"/>
              <a:t>p</a:t>
            </a:r>
            <a:r>
              <a:rPr lang="cs-CZ" sz="2800" b="1" dirty="0" smtClean="0"/>
              <a:t>ukavé</a:t>
            </a:r>
          </a:p>
          <a:p>
            <a:r>
              <a:rPr lang="cs-CZ" sz="2800" dirty="0" smtClean="0"/>
              <a:t>- po dozrání se plody otevírají a uvolní se semena</a:t>
            </a:r>
          </a:p>
          <a:p>
            <a:r>
              <a:rPr lang="cs-CZ" sz="2800" dirty="0" smtClean="0"/>
              <a:t>- většinou více semen</a:t>
            </a:r>
          </a:p>
          <a:p>
            <a:r>
              <a:rPr lang="cs-CZ" sz="2800" dirty="0" smtClean="0"/>
              <a:t>- lusk, měchýřek, tobolka, šešule, tvrdka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r>
              <a:rPr lang="cs-CZ" sz="2800" b="1" dirty="0" smtClean="0"/>
              <a:t>1)lusk</a:t>
            </a:r>
          </a:p>
          <a:p>
            <a:r>
              <a:rPr lang="cs-CZ" sz="2800" dirty="0" smtClean="0"/>
              <a:t>- puká 2 švy</a:t>
            </a:r>
          </a:p>
          <a:p>
            <a:r>
              <a:rPr lang="cs-CZ" sz="2800" dirty="0" smtClean="0"/>
              <a:t>- u bobovitých rostlin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</p:txBody>
      </p:sp>
      <p:pic>
        <p:nvPicPr>
          <p:cNvPr id="6146" name="Picture 2" descr="http://www.inzahrada.cz/pic/hrach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221088"/>
            <a:ext cx="2603854" cy="1952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72200" y="645333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3256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3265702" cy="138499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2) měchýřek</a:t>
            </a:r>
          </a:p>
          <a:p>
            <a:r>
              <a:rPr lang="cs-CZ" sz="2800" dirty="0" smtClean="0"/>
              <a:t>- puká 1 švem</a:t>
            </a:r>
          </a:p>
          <a:p>
            <a:r>
              <a:rPr lang="cs-CZ" sz="2800" dirty="0" smtClean="0"/>
              <a:t>- u bobovitých rostlin</a:t>
            </a:r>
            <a:endParaRPr lang="cs-CZ" sz="2800" dirty="0"/>
          </a:p>
        </p:txBody>
      </p:sp>
      <p:pic>
        <p:nvPicPr>
          <p:cNvPr id="1026" name="Picture 2" descr="http://ts4.mm.bing.net/images/thumbnail.aspx?q=4539793791451743&amp;id=16cef11aafb908fdd9f3bd267e66979c&amp;index=newexp&amp;url=http%3a%2f%2fbotanika.wendys.cz%2fslovnik%2fpict%2fo869_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76872"/>
            <a:ext cx="2692551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6" y="5013176"/>
            <a:ext cx="49897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souplodí měchýřků u blatouchu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1680" y="458112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7446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5076583" cy="95410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3) tobolka</a:t>
            </a:r>
          </a:p>
          <a:p>
            <a:r>
              <a:rPr lang="cs-CZ" sz="2800" dirty="0" smtClean="0"/>
              <a:t>- </a:t>
            </a:r>
            <a:r>
              <a:rPr lang="cs-CZ" sz="2800" dirty="0" err="1"/>
              <a:t>j</a:t>
            </a:r>
            <a:r>
              <a:rPr lang="cs-CZ" sz="2800" dirty="0" err="1" smtClean="0"/>
              <a:t>ednopouzdrá</a:t>
            </a:r>
            <a:r>
              <a:rPr lang="cs-CZ" sz="2800" dirty="0" smtClean="0"/>
              <a:t> nebo </a:t>
            </a:r>
            <a:r>
              <a:rPr lang="cs-CZ" sz="2800" dirty="0" err="1" smtClean="0"/>
              <a:t>vícepouzdrá</a:t>
            </a:r>
            <a:endParaRPr lang="cs-CZ" sz="2800" dirty="0"/>
          </a:p>
        </p:txBody>
      </p:sp>
      <p:pic>
        <p:nvPicPr>
          <p:cNvPr id="5122" name="Picture 2" descr="http://www.botanika.borec.cz/schemata/tobolk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84984"/>
            <a:ext cx="7391400" cy="242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91880" y="594928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7074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4375557" cy="181588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4) šešule</a:t>
            </a:r>
            <a:endParaRPr lang="cs-CZ" sz="2800" dirty="0" smtClean="0"/>
          </a:p>
          <a:p>
            <a:r>
              <a:rPr lang="cs-CZ" sz="2800" dirty="0" smtClean="0"/>
              <a:t>- puká 2 chlopněmi</a:t>
            </a:r>
          </a:p>
          <a:p>
            <a:r>
              <a:rPr lang="cs-CZ" sz="2800" dirty="0" smtClean="0"/>
              <a:t>- př. hořčice, česnáček, řepka</a:t>
            </a:r>
          </a:p>
          <a:p>
            <a:endParaRPr lang="cs-CZ" sz="2800" b="1" u="sng" dirty="0"/>
          </a:p>
        </p:txBody>
      </p:sp>
      <p:pic>
        <p:nvPicPr>
          <p:cNvPr id="7170" name="Picture 2" descr="http://botanika.wendys.cz/slovnik/pict/o873_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492896"/>
            <a:ext cx="228600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267744" y="515719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5733256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šešule řepky olejky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5885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7285777" cy="181588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5) tvrdka</a:t>
            </a:r>
          </a:p>
          <a:p>
            <a:r>
              <a:rPr lang="cs-CZ" sz="2800" dirty="0" smtClean="0"/>
              <a:t>- po dozrání se rozpadá na 4 jednosemenné dílce</a:t>
            </a:r>
          </a:p>
          <a:p>
            <a:r>
              <a:rPr lang="cs-CZ" sz="2800" dirty="0" smtClean="0"/>
              <a:t>- u hluchavkovitých</a:t>
            </a:r>
          </a:p>
          <a:p>
            <a:endParaRPr lang="cs-CZ" sz="2800" b="1" u="sng" dirty="0"/>
          </a:p>
        </p:txBody>
      </p:sp>
      <p:pic>
        <p:nvPicPr>
          <p:cNvPr id="7170" name="Picture 2" descr="http://www.botanika.borec.cz/schemata/tvrdk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81" y="3933056"/>
            <a:ext cx="4415810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79712" y="623731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14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3318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7686848" cy="397031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B) nepukavé</a:t>
            </a:r>
          </a:p>
          <a:p>
            <a:r>
              <a:rPr lang="cs-CZ" sz="2800" dirty="0" smtClean="0"/>
              <a:t>- jsou jednosemenné</a:t>
            </a:r>
          </a:p>
          <a:p>
            <a:r>
              <a:rPr lang="cs-CZ" sz="2800" dirty="0" smtClean="0"/>
              <a:t>- po dozrání se z rostliny uvolňují v celku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514350" indent="-514350">
              <a:buAutoNum type="arabicParenR"/>
            </a:pPr>
            <a:r>
              <a:rPr lang="cs-CZ" sz="2800" b="1" dirty="0"/>
              <a:t>n</a:t>
            </a:r>
            <a:r>
              <a:rPr lang="cs-CZ" sz="2800" b="1" dirty="0" smtClean="0"/>
              <a:t>ažka</a:t>
            </a:r>
          </a:p>
          <a:p>
            <a:r>
              <a:rPr lang="cs-CZ" sz="2800" dirty="0" smtClean="0"/>
              <a:t>- jsou opatřeny zařízením usnadňujícím jejich šíření,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apř. háčky nebo chmýr</a:t>
            </a:r>
          </a:p>
          <a:p>
            <a:endParaRPr lang="cs-CZ" sz="2800" b="1" dirty="0"/>
          </a:p>
          <a:p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1192" y="3573016"/>
            <a:ext cx="2592288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http://ts2.mm.bing.net/images/thumbnail.aspx?q=1629755289533&amp;id=9d395cfc4a0c008449e72ed9a1c271d5&amp;url=http%3a%2f%2fbotanika.wendys.cz%2fslovnik%2fpict%2fo881_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286" y="3717032"/>
            <a:ext cx="3269526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2286" y="6381328"/>
            <a:ext cx="7180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         kuklík                                                   </a:t>
            </a:r>
            <a:r>
              <a:rPr lang="cs-CZ" sz="2400" b="1" dirty="0" smtClean="0">
                <a:solidFill>
                  <a:srgbClr val="FF0000"/>
                </a:solidFill>
              </a:rPr>
              <a:t>     pampeliška 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99792" y="6453336"/>
            <a:ext cx="30332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15                                             16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2349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8593378" cy="280076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/>
              <a:t>pampeliška - nažka s </a:t>
            </a:r>
            <a:r>
              <a:rPr lang="cs-CZ" sz="2800" dirty="0" smtClean="0"/>
              <a:t>chmýřím</a:t>
            </a:r>
            <a:endParaRPr lang="cs-CZ" sz="2800" dirty="0"/>
          </a:p>
          <a:p>
            <a:r>
              <a:rPr lang="cs-CZ" sz="2800" dirty="0"/>
              <a:t>dub - nažka v číšce</a:t>
            </a:r>
          </a:p>
          <a:p>
            <a:r>
              <a:rPr lang="cs-CZ" sz="2800" dirty="0"/>
              <a:t>jilm - má rozšířené oplodí</a:t>
            </a:r>
          </a:p>
          <a:p>
            <a:r>
              <a:rPr lang="cs-CZ" sz="2800" dirty="0"/>
              <a:t>kuklík- je opatřen háčky, které se přichytí na kožich zvířete</a:t>
            </a:r>
          </a:p>
          <a:p>
            <a:r>
              <a:rPr lang="cs-CZ" sz="2800" dirty="0"/>
              <a:t>javor - okřídlené nažky, javorové nosy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 descr="http://ts3.mm.bing.net/images/thumbnail.aspx?q=1622208355054&amp;id=92dd50eadd98337b768b7d0abf689314&amp;url=http%3a%2f%2fwww.profizahrada.cz%2fimages_enc%2f00027%2f00027F2_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978" y="2924944"/>
            <a:ext cx="2448272" cy="1836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uspza.cz/obrazky5/05-javor_04_big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301785"/>
            <a:ext cx="2880320" cy="1459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ts3.mm.bing.net/images/thumbnail.aspx?q=1632896366558&amp;id=48b9004f1753bbef844050b327c2e2e2&amp;url=http%3a%2f%2fwww.uspza.cz%2fobrazky5%2f05-javor_11_big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04541"/>
            <a:ext cx="2448272" cy="1877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5085184"/>
            <a:ext cx="74303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 javor mléč                    javor babyka                      javor klen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4781550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2                                             17                                                         18</a:t>
            </a:r>
            <a:endParaRPr lang="cs-CZ" dirty="0"/>
          </a:p>
        </p:txBody>
      </p:sp>
      <p:pic>
        <p:nvPicPr>
          <p:cNvPr id="1028" name="Picture 4" descr="http://botanickekarty.xf.cz/karty/dub/plod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1335" y="5546849"/>
            <a:ext cx="2540990" cy="1311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62325" y="638132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6411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2952731" cy="95410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2) oříšek</a:t>
            </a:r>
          </a:p>
          <a:p>
            <a:r>
              <a:rPr lang="cs-CZ" sz="2800" dirty="0" smtClean="0"/>
              <a:t>- lískový ořech, lípa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869160"/>
            <a:ext cx="5015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! - vlašský ořech – plod </a:t>
            </a:r>
            <a:r>
              <a:rPr lang="cs-CZ" sz="2800" dirty="0" smtClean="0">
                <a:solidFill>
                  <a:srgbClr val="FF0000"/>
                </a:solidFill>
              </a:rPr>
              <a:t>peckovice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-  </a:t>
            </a:r>
            <a:r>
              <a:rPr lang="cs-CZ" sz="2800" dirty="0" smtClean="0">
                <a:solidFill>
                  <a:srgbClr val="FF0000"/>
                </a:solidFill>
              </a:rPr>
              <a:t>burský ořech – plod lusk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upload.wikimedia.org/wikipedia/commons/thumb/6/60/Corylus_avellana.jpg/258px-Corylus_avellan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6157" y="1628800"/>
            <a:ext cx="3384376" cy="2492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27784" y="450912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4098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7699800" cy="440120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3) obilka</a:t>
            </a:r>
          </a:p>
          <a:p>
            <a:r>
              <a:rPr lang="cs-CZ" sz="2800" dirty="0" smtClean="0"/>
              <a:t>- u </a:t>
            </a:r>
            <a:r>
              <a:rPr lang="cs-CZ" sz="2800" dirty="0" err="1" smtClean="0"/>
              <a:t>lipnicovitých</a:t>
            </a: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obilky mají pluchy, které jsou buď:</a:t>
            </a:r>
          </a:p>
          <a:p>
            <a:endParaRPr lang="cs-CZ" sz="2800" dirty="0" smtClean="0"/>
          </a:p>
          <a:p>
            <a:r>
              <a:rPr lang="cs-CZ" sz="2800" dirty="0"/>
              <a:t>a</a:t>
            </a:r>
            <a:r>
              <a:rPr lang="cs-CZ" sz="2800" dirty="0" smtClean="0"/>
              <a:t>)přirostlé k obilce – pluchaté </a:t>
            </a:r>
            <a:r>
              <a:rPr lang="cs-CZ" sz="2800" dirty="0" smtClean="0"/>
              <a:t>obilky</a:t>
            </a:r>
            <a:endParaRPr lang="cs-CZ" sz="2800" dirty="0" smtClean="0"/>
          </a:p>
          <a:p>
            <a:r>
              <a:rPr lang="cs-CZ" sz="2800" dirty="0" smtClean="0"/>
              <a:t>- ječmen, oves, rýže, proso </a:t>
            </a:r>
          </a:p>
          <a:p>
            <a:endParaRPr lang="cs-CZ" sz="2800" dirty="0"/>
          </a:p>
          <a:p>
            <a:r>
              <a:rPr lang="cs-CZ" sz="2800" dirty="0" smtClean="0"/>
              <a:t>b) nejsou přirostlé – nahé obilky</a:t>
            </a:r>
          </a:p>
          <a:p>
            <a:r>
              <a:rPr lang="cs-CZ" sz="2800" dirty="0" smtClean="0"/>
              <a:t>- pšenice,  žito, </a:t>
            </a:r>
            <a:r>
              <a:rPr lang="cs-CZ" sz="2800" dirty="0" err="1" smtClean="0"/>
              <a:t>tritikale</a:t>
            </a:r>
            <a:r>
              <a:rPr lang="cs-CZ" sz="2800" dirty="0" smtClean="0"/>
              <a:t>, kukuřice</a:t>
            </a:r>
          </a:p>
          <a:p>
            <a:r>
              <a:rPr lang="cs-CZ" sz="2800" dirty="0" smtClean="0"/>
              <a:t>- </a:t>
            </a:r>
            <a:r>
              <a:rPr lang="cs-CZ" sz="2800" dirty="0" err="1" smtClean="0"/>
              <a:t>tritikale</a:t>
            </a:r>
            <a:r>
              <a:rPr lang="cs-CZ" sz="2800" dirty="0" smtClean="0"/>
              <a:t> – hybridní obilnina, kříženec žita a pšenice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6525344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21                                             22</a:t>
            </a:r>
            <a:endParaRPr lang="cs-CZ" dirty="0"/>
          </a:p>
        </p:txBody>
      </p:sp>
      <p:pic>
        <p:nvPicPr>
          <p:cNvPr id="3074" name="Picture 2" descr="http://www2.zf.jcu.cz/~moudry/skripta/2/Obrazky/53-dvouzrnka_zrno_resiz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919547"/>
            <a:ext cx="2060228" cy="1545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biolib.cz/IMG/GAL/1856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8721" y="4996063"/>
            <a:ext cx="2016224" cy="1524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6385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48680"/>
            <a:ext cx="66193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Procvičení   - doplň schéma rozdělení plodů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31840" y="1844824"/>
            <a:ext cx="11817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Plody</a:t>
            </a:r>
            <a:endParaRPr lang="cs-CZ" sz="2800" b="1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1835696" y="2106434"/>
            <a:ext cx="1512168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313574" y="2106434"/>
            <a:ext cx="2098112" cy="8545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179512" y="3140968"/>
            <a:ext cx="820891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……………………………………….                                                …………………………………</a:t>
            </a:r>
          </a:p>
          <a:p>
            <a:endParaRPr lang="cs-CZ" dirty="0"/>
          </a:p>
          <a:p>
            <a:pPr marL="342900" indent="-342900">
              <a:buAutoNum type="arabicParenR"/>
            </a:pPr>
            <a:r>
              <a:rPr lang="cs-CZ" dirty="0" smtClean="0"/>
              <a:t>…………………………………..</a:t>
            </a:r>
          </a:p>
          <a:p>
            <a:pPr marL="342900" indent="-342900">
              <a:buAutoNum type="arabicParenR"/>
            </a:pPr>
            <a:endParaRPr lang="cs-CZ" dirty="0"/>
          </a:p>
          <a:p>
            <a:pPr marL="342900" indent="-342900">
              <a:buAutoNum type="arabicParenR"/>
            </a:pPr>
            <a:r>
              <a:rPr lang="cs-CZ" dirty="0" smtClean="0"/>
              <a:t> ………………………………….</a:t>
            </a:r>
          </a:p>
          <a:p>
            <a:pPr marL="342900" indent="-342900">
              <a:buAutoNum type="arabicParenR"/>
            </a:pPr>
            <a:endParaRPr lang="cs-CZ" dirty="0"/>
          </a:p>
          <a:p>
            <a:pPr marL="342900" indent="-342900">
              <a:buAutoNum type="arabicParenR"/>
            </a:pPr>
            <a:r>
              <a:rPr lang="cs-CZ" dirty="0" smtClean="0"/>
              <a:t>…………………………………..</a:t>
            </a:r>
            <a:endParaRPr lang="cs-CZ" dirty="0"/>
          </a:p>
        </p:txBody>
      </p:sp>
      <p:cxnSp>
        <p:nvCxnSpPr>
          <p:cNvPr id="24" name="Přímá spojnice 23"/>
          <p:cNvCxnSpPr/>
          <p:nvPr/>
        </p:nvCxnSpPr>
        <p:spPr>
          <a:xfrm>
            <a:off x="6411686" y="3429000"/>
            <a:ext cx="1112642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5220072" y="3429000"/>
            <a:ext cx="1191614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96" name="TextovéPole 4095"/>
          <p:cNvSpPr txBox="1"/>
          <p:nvPr/>
        </p:nvSpPr>
        <p:spPr>
          <a:xfrm>
            <a:off x="4067944" y="4365104"/>
            <a:ext cx="5104282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…………………………….                     …………………………</a:t>
            </a:r>
          </a:p>
          <a:p>
            <a:endParaRPr lang="cs-CZ" dirty="0"/>
          </a:p>
          <a:p>
            <a:r>
              <a:rPr lang="cs-CZ" dirty="0" smtClean="0"/>
              <a:t>1)…………………………….                  1)…………………………</a:t>
            </a:r>
          </a:p>
          <a:p>
            <a:r>
              <a:rPr lang="cs-CZ" dirty="0" smtClean="0"/>
              <a:t>2)…………………………….                  2)………………………..</a:t>
            </a:r>
          </a:p>
          <a:p>
            <a:r>
              <a:rPr lang="cs-CZ" dirty="0" smtClean="0"/>
              <a:t>3)…………………………….                  3)………………….........</a:t>
            </a:r>
          </a:p>
          <a:p>
            <a:r>
              <a:rPr lang="cs-CZ" dirty="0" smtClean="0"/>
              <a:t>4)…………………………….</a:t>
            </a:r>
          </a:p>
          <a:p>
            <a:r>
              <a:rPr lang="cs-CZ" dirty="0" smtClean="0"/>
              <a:t>5)…………………………….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880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3295" y="260647"/>
            <a:ext cx="8820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000" dirty="0" smtClean="0"/>
              <a:t>Použité zdroje</a:t>
            </a:r>
            <a:endParaRPr lang="cs-CZ" sz="2000" dirty="0"/>
          </a:p>
          <a:p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323528" y="980729"/>
            <a:ext cx="856895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www.svetekozahrad.cz/page/n_jerab.jpg</a:t>
            </a:r>
            <a:r>
              <a:rPr lang="cs-CZ" dirty="0" smtClean="0"/>
              <a:t>   č.1</a:t>
            </a:r>
          </a:p>
          <a:p>
            <a:endParaRPr lang="cs-CZ" dirty="0"/>
          </a:p>
          <a:p>
            <a:r>
              <a:rPr lang="cs-CZ" dirty="0">
                <a:hlinkClick r:id="rId4"/>
              </a:rPr>
              <a:t>http://www.garten.cz/e/cz/27-javor-mlec-acer-platanoides</a:t>
            </a:r>
            <a:r>
              <a:rPr lang="cs-CZ" dirty="0" smtClean="0">
                <a:hlinkClick r:id="rId4"/>
              </a:rPr>
              <a:t>/</a:t>
            </a:r>
            <a:r>
              <a:rPr lang="cs-CZ" dirty="0" smtClean="0"/>
              <a:t>   č.2</a:t>
            </a:r>
          </a:p>
          <a:p>
            <a:endParaRPr lang="cs-CZ" dirty="0"/>
          </a:p>
          <a:p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</a:t>
            </a:r>
            <a:r>
              <a:rPr lang="cs-CZ" dirty="0" smtClean="0">
                <a:hlinkClick r:id="rId5"/>
              </a:rPr>
              <a:t>www.biolib.cz/IMG/GAL/18576.jpg</a:t>
            </a:r>
            <a:r>
              <a:rPr lang="cs-CZ" dirty="0" smtClean="0"/>
              <a:t>    č. 3</a:t>
            </a:r>
          </a:p>
          <a:p>
            <a:endParaRPr lang="cs-CZ" dirty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www.komplexnizdravi.cz/res/data/003/000669_05_003182.jpg</a:t>
            </a:r>
            <a:r>
              <a:rPr lang="cs-CZ" dirty="0" smtClean="0"/>
              <a:t>  č. 4</a:t>
            </a:r>
          </a:p>
          <a:p>
            <a:endParaRPr lang="cs-CZ" dirty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www.tvojelekarna.cz/45-101-large/hloh-obecny-plod.jpg</a:t>
            </a:r>
            <a:r>
              <a:rPr lang="cs-CZ" dirty="0" smtClean="0"/>
              <a:t>    č. 5</a:t>
            </a:r>
          </a:p>
          <a:p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www.therapy.cz/images/content/x4/big/ozonova-kosmetika77.jpg</a:t>
            </a:r>
            <a:r>
              <a:rPr lang="cs-CZ" dirty="0" smtClean="0"/>
              <a:t>  č.6</a:t>
            </a:r>
          </a:p>
          <a:p>
            <a:endParaRPr lang="cs-CZ" dirty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bdadafoto.webzdarma.cz/rostliny/2002_10_05_09_Ph_trnka.jpg</a:t>
            </a:r>
            <a:r>
              <a:rPr lang="cs-CZ" dirty="0" smtClean="0"/>
              <a:t>  č.7</a:t>
            </a:r>
          </a:p>
          <a:p>
            <a:endParaRPr lang="cs-CZ" dirty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www.zahrady-dobrkovsky.cz/161-226-thickbox/ribes-ru.jpg</a:t>
            </a:r>
            <a:r>
              <a:rPr lang="cs-CZ" dirty="0" smtClean="0"/>
              <a:t>    č.8</a:t>
            </a:r>
          </a:p>
          <a:p>
            <a:endParaRPr lang="cs-CZ" dirty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www.food2u.cz/rs/upload/produkty/zelenina/thumbs/th_okurka_800x600.jpg</a:t>
            </a:r>
            <a:r>
              <a:rPr lang="cs-CZ" dirty="0" smtClean="0"/>
              <a:t>  č.9</a:t>
            </a:r>
          </a:p>
          <a:p>
            <a:endParaRPr lang="cs-CZ" dirty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www.inzahrada.cz/pic/hrach.jpg</a:t>
            </a:r>
            <a:r>
              <a:rPr lang="cs-CZ" dirty="0" smtClean="0"/>
              <a:t>  č.10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9990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76673"/>
            <a:ext cx="8280920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botanika.wendys.cz/slovnik/pict/o869_2.jpg</a:t>
            </a:r>
            <a:r>
              <a:rPr lang="cs-CZ" dirty="0" smtClean="0"/>
              <a:t>      č. 11</a:t>
            </a:r>
          </a:p>
          <a:p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www.botanika.borec.cz/schemata/tobolka.jpg</a:t>
            </a:r>
            <a:r>
              <a:rPr lang="cs-CZ" dirty="0" smtClean="0"/>
              <a:t>  č.12</a:t>
            </a:r>
          </a:p>
          <a:p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botanika.wendys.cz/slovnik/pict/o873_3.jpg</a:t>
            </a:r>
            <a:r>
              <a:rPr lang="cs-CZ" dirty="0" smtClean="0"/>
              <a:t>   </a:t>
            </a:r>
            <a:r>
              <a:rPr lang="cs-CZ" dirty="0" smtClean="0"/>
              <a:t>č.13</a:t>
            </a:r>
          </a:p>
          <a:p>
            <a:endParaRPr lang="cs-CZ" dirty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www.botanika.borec.cz/schemata/tvrdka.jpg</a:t>
            </a:r>
            <a:r>
              <a:rPr lang="cs-CZ" dirty="0" smtClean="0"/>
              <a:t>  č. 14</a:t>
            </a:r>
          </a:p>
          <a:p>
            <a:endParaRPr lang="cs-CZ" dirty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botanika.wendys.cz/slovnik/pict/o881_4.jpg</a:t>
            </a:r>
            <a:r>
              <a:rPr lang="cs-CZ" dirty="0" smtClean="0"/>
              <a:t>     č. 15</a:t>
            </a:r>
          </a:p>
          <a:p>
            <a:endParaRPr lang="cs-CZ" dirty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botany.cz/foto/taraxacumoff2.jpg</a:t>
            </a:r>
            <a:r>
              <a:rPr lang="cs-CZ" dirty="0" smtClean="0"/>
              <a:t>    č. 16</a:t>
            </a:r>
          </a:p>
          <a:p>
            <a:endParaRPr lang="cs-CZ" dirty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www.uspza.cz/obrazky5/05-javor_04_big.jpg</a:t>
            </a:r>
            <a:r>
              <a:rPr lang="cs-CZ" dirty="0" smtClean="0"/>
              <a:t>   č. 17</a:t>
            </a:r>
          </a:p>
          <a:p>
            <a:endParaRPr lang="cs-CZ" dirty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www.uspza.cz/obrazky5/05-javor_11_big.jpg</a:t>
            </a:r>
            <a:r>
              <a:rPr lang="cs-CZ" dirty="0" smtClean="0"/>
              <a:t>   č. 18</a:t>
            </a:r>
          </a:p>
          <a:p>
            <a:endParaRPr lang="cs-CZ" dirty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botanickekarty.xf.cz/karty/dub/plod.jpg</a:t>
            </a:r>
            <a:r>
              <a:rPr lang="cs-CZ" dirty="0" smtClean="0"/>
              <a:t>  č.19</a:t>
            </a:r>
          </a:p>
          <a:p>
            <a:endParaRPr lang="cs-CZ" dirty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upload.wikimedia.org/wikipedia/commons/thumb/6/60/Corylus_avellana.jpg/258px-Corylus_avellana.jpg</a:t>
            </a:r>
            <a:r>
              <a:rPr lang="cs-CZ" dirty="0" smtClean="0"/>
              <a:t>   č.20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5652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476673"/>
            <a:ext cx="84969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http://www2.zf.jcu.cz/~</a:t>
            </a:r>
            <a:r>
              <a:rPr lang="cs-CZ" dirty="0" smtClean="0">
                <a:hlinkClick r:id="rId3"/>
              </a:rPr>
              <a:t>moudry/skripta/2/Obrazky/53-dvouzrnka_zrno_resize.jpg</a:t>
            </a:r>
            <a:r>
              <a:rPr lang="cs-CZ" dirty="0" smtClean="0"/>
              <a:t>  č. 21</a:t>
            </a:r>
          </a:p>
          <a:p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www.biolib.cz/IMG/GAL/18561.jpg</a:t>
            </a:r>
            <a:r>
              <a:rPr lang="cs-CZ" dirty="0" smtClean="0"/>
              <a:t>     č. 22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8546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317</TotalTime>
  <Words>646</Words>
  <Application>Microsoft Office PowerPoint</Application>
  <PresentationFormat>Předvádění na obrazovce (4:3)</PresentationFormat>
  <Paragraphs>190</Paragraphs>
  <Slides>20</Slides>
  <Notes>20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Milan</cp:lastModifiedBy>
  <cp:revision>37</cp:revision>
  <dcterms:created xsi:type="dcterms:W3CDTF">2012-02-29T17:24:29Z</dcterms:created>
  <dcterms:modified xsi:type="dcterms:W3CDTF">2012-05-07T11:46:03Z</dcterms:modified>
</cp:coreProperties>
</file>