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76" r:id="rId3"/>
    <p:sldId id="272" r:id="rId4"/>
    <p:sldId id="262" r:id="rId5"/>
    <p:sldId id="264" r:id="rId6"/>
    <p:sldId id="265" r:id="rId7"/>
    <p:sldId id="266" r:id="rId8"/>
    <p:sldId id="267" r:id="rId9"/>
    <p:sldId id="277" r:id="rId10"/>
    <p:sldId id="270" r:id="rId11"/>
    <p:sldId id="273" r:id="rId12"/>
    <p:sldId id="27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microsoft.com/office/2007/relationships/hdphoto" Target="../media/hdphoto4.wdp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microsoft.com/office/2007/relationships/hdphoto" Target="../media/hdphoto6.wdp"/><Relationship Id="rId7" Type="http://schemas.microsoft.com/office/2007/relationships/hdphoto" Target="../media/hdphoto8.wdp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microsoft.com/office/2007/relationships/hdphoto" Target="../media/hdphoto7.wdp"/><Relationship Id="rId4" Type="http://schemas.openxmlformats.org/officeDocument/2006/relationships/image" Target="../media/image8.jpeg"/><Relationship Id="rId9" Type="http://schemas.microsoft.com/office/2007/relationships/hdphoto" Target="../media/hdphoto9.wdp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microsoft.com/office/2007/relationships/hdphoto" Target="../media/hdphoto11.wdp"/><Relationship Id="rId7" Type="http://schemas.microsoft.com/office/2007/relationships/hdphoto" Target="../media/hdphoto13.wdp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microsoft.com/office/2007/relationships/hdphoto" Target="../media/hdphoto12.wdp"/><Relationship Id="rId4" Type="http://schemas.openxmlformats.org/officeDocument/2006/relationships/image" Target="../media/image13.jpeg"/><Relationship Id="rId9" Type="http://schemas.microsoft.com/office/2007/relationships/hdphoto" Target="../media/hdphoto14.wdp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H="1">
            <a:off x="395536" y="373306"/>
            <a:ext cx="8343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latin typeface="Cambria" pitchFamily="18" charset="0"/>
              </a:rPr>
              <a:t>VY_32_INOVACE_003_SSSR </a:t>
            </a:r>
            <a:r>
              <a:rPr lang="cs-CZ" dirty="0">
                <a:latin typeface="Cambria" pitchFamily="18" charset="0"/>
              </a:rPr>
              <a:t>mezi sv. válkami </a:t>
            </a:r>
            <a:r>
              <a:rPr lang="cs-CZ" dirty="0" smtClean="0">
                <a:latin typeface="Cambria" pitchFamily="18" charset="0"/>
              </a:rPr>
              <a:t>II</a:t>
            </a:r>
            <a:endParaRPr lang="cs-CZ" b="1" dirty="0">
              <a:latin typeface="Cambria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446105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764579" y="6122629"/>
            <a:ext cx="7572375" cy="365125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395536" y="1700808"/>
            <a:ext cx="8343025" cy="864096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2"/>
                </a:solidFill>
                <a:latin typeface="Cambria" pitchFamily="18" charset="0"/>
              </a:rPr>
              <a:t>SSSR mezi světovými válkami</a:t>
            </a:r>
            <a:endParaRPr lang="cs-CZ" sz="4000" dirty="0">
              <a:solidFill>
                <a:schemeClr val="tx2"/>
              </a:solidFill>
              <a:latin typeface="Cambria" pitchFamily="18" charset="0"/>
            </a:endParaRPr>
          </a:p>
        </p:txBody>
      </p:sp>
      <p:sp>
        <p:nvSpPr>
          <p:cNvPr id="7" name="Podnadpis 2"/>
          <p:cNvSpPr>
            <a:spLocks noGrp="1"/>
          </p:cNvSpPr>
          <p:nvPr>
            <p:ph type="subTitle" idx="1"/>
          </p:nvPr>
        </p:nvSpPr>
        <p:spPr>
          <a:xfrm>
            <a:off x="4531074" y="3068960"/>
            <a:ext cx="3989983" cy="936104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latin typeface="Cambria" pitchFamily="18" charset="0"/>
              </a:rPr>
              <a:t>Základní škola Čelákovice</a:t>
            </a:r>
            <a:endParaRPr lang="cs-CZ" sz="24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946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2" y="1700808"/>
            <a:ext cx="8496945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latin typeface="Cambria" pitchFamily="18" charset="0"/>
              </a:rPr>
              <a:t>Autor</a:t>
            </a:r>
            <a:r>
              <a:rPr lang="cs-CZ" sz="1600" dirty="0">
                <a:latin typeface="Cambria" pitchFamily="18" charset="0"/>
              </a:rPr>
              <a:t>:  </a:t>
            </a:r>
            <a:r>
              <a:rPr lang="cs-CZ" sz="1600" dirty="0" smtClean="0">
                <a:latin typeface="Cambria" pitchFamily="18" charset="0"/>
              </a:rPr>
              <a:t>Mgr. František Šturma</a:t>
            </a:r>
          </a:p>
          <a:p>
            <a:r>
              <a:rPr lang="cs-CZ" sz="1600" b="1" dirty="0" smtClean="0">
                <a:latin typeface="Cambria" pitchFamily="18" charset="0"/>
              </a:rPr>
              <a:t>Vytvořeno</a:t>
            </a:r>
            <a:r>
              <a:rPr lang="cs-CZ" sz="1600" dirty="0">
                <a:latin typeface="Cambria" pitchFamily="18" charset="0"/>
              </a:rPr>
              <a:t>: </a:t>
            </a:r>
            <a:r>
              <a:rPr lang="cs-CZ" sz="1600" dirty="0" smtClean="0">
                <a:latin typeface="Cambria" pitchFamily="18" charset="0"/>
              </a:rPr>
              <a:t>2. 12. 2011</a:t>
            </a:r>
          </a:p>
          <a:p>
            <a:r>
              <a:rPr lang="cs-CZ" sz="1600" b="1" dirty="0">
                <a:latin typeface="Cambria" pitchFamily="18" charset="0"/>
              </a:rPr>
              <a:t>Stupeň a typ vzdělávání</a:t>
            </a:r>
            <a:r>
              <a:rPr lang="cs-CZ" sz="1600" dirty="0">
                <a:latin typeface="Cambria" pitchFamily="18" charset="0"/>
              </a:rPr>
              <a:t>: </a:t>
            </a:r>
            <a:r>
              <a:rPr lang="cs-CZ" sz="1600" dirty="0" smtClean="0">
                <a:latin typeface="Cambria" pitchFamily="18" charset="0"/>
              </a:rPr>
              <a:t>II</a:t>
            </a:r>
            <a:r>
              <a:rPr lang="cs-CZ" sz="1600" dirty="0">
                <a:latin typeface="Cambria" pitchFamily="18" charset="0"/>
              </a:rPr>
              <a:t>. </a:t>
            </a:r>
            <a:r>
              <a:rPr lang="cs-CZ" sz="1600" dirty="0" smtClean="0">
                <a:latin typeface="Cambria" pitchFamily="18" charset="0"/>
              </a:rPr>
              <a:t>stupeň ZŠ – 9. ročník</a:t>
            </a:r>
            <a:endParaRPr lang="cs-CZ" sz="1600" dirty="0">
              <a:latin typeface="Cambria" pitchFamily="18" charset="0"/>
            </a:endParaRPr>
          </a:p>
          <a:p>
            <a:endParaRPr lang="cs-CZ" sz="1600" b="1" dirty="0" smtClean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Vzdělávací oblast: </a:t>
            </a:r>
            <a:r>
              <a:rPr lang="cs-CZ" sz="1600" dirty="0" smtClean="0">
                <a:latin typeface="Cambria" pitchFamily="18" charset="0"/>
              </a:rPr>
              <a:t>Člověk a společnost</a:t>
            </a:r>
          </a:p>
          <a:p>
            <a:r>
              <a:rPr lang="cs-CZ" sz="1600" b="1" dirty="0" smtClean="0">
                <a:latin typeface="Cambria" pitchFamily="18" charset="0"/>
              </a:rPr>
              <a:t>Vzdělávací obor: </a:t>
            </a:r>
            <a:r>
              <a:rPr lang="cs-CZ" sz="1600" dirty="0" smtClean="0">
                <a:latin typeface="Cambria" pitchFamily="18" charset="0"/>
              </a:rPr>
              <a:t>Dějepis</a:t>
            </a:r>
          </a:p>
          <a:p>
            <a:r>
              <a:rPr lang="cs-CZ" sz="1600" b="1" dirty="0" smtClean="0">
                <a:latin typeface="Cambria" pitchFamily="18" charset="0"/>
              </a:rPr>
              <a:t>Téma: SSSR mezi světovými </a:t>
            </a:r>
            <a:r>
              <a:rPr lang="cs-CZ" sz="1600" b="1" dirty="0" smtClean="0">
                <a:latin typeface="Cambria" pitchFamily="18" charset="0"/>
              </a:rPr>
              <a:t>válkami II</a:t>
            </a:r>
            <a:endParaRPr lang="cs-CZ" sz="1600" b="1" dirty="0" smtClean="0">
              <a:latin typeface="Cambria" pitchFamily="18" charset="0"/>
            </a:endParaRPr>
          </a:p>
          <a:p>
            <a:endParaRPr lang="cs-CZ" sz="1600" dirty="0" smtClean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Anotace:</a:t>
            </a:r>
            <a:r>
              <a:rPr lang="cs-CZ" sz="1600" dirty="0" smtClean="0">
                <a:latin typeface="Cambria" pitchFamily="18" charset="0"/>
              </a:rPr>
              <a:t>  Prezentace představuje situaci  v Rusku v období občanské války a vývoj v SSSR v meziválečném období.  Přibližuje stav  tehdejšího sovětského hospodářství, zabývá se charakteristikou stalinské éry 30. let.</a:t>
            </a:r>
          </a:p>
          <a:p>
            <a:endParaRPr lang="cs-CZ" sz="1600" b="1" dirty="0" smtClean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Druh učebního materiálu</a:t>
            </a:r>
            <a:r>
              <a:rPr lang="cs-CZ" sz="1600" dirty="0" smtClean="0">
                <a:latin typeface="Cambria" pitchFamily="18" charset="0"/>
              </a:rPr>
              <a:t>: prezentace</a:t>
            </a:r>
          </a:p>
          <a:p>
            <a:endParaRPr lang="cs-CZ" sz="1600" dirty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Očekávaný výstup</a:t>
            </a:r>
            <a:r>
              <a:rPr lang="cs-CZ" sz="1600" dirty="0" smtClean="0">
                <a:latin typeface="Cambria" pitchFamily="18" charset="0"/>
              </a:rPr>
              <a:t>:  Žáci charakterizují porevoluční vývoj v Rusku a SSSR, zvláště chápou specifika vývoje sovětského hospodářství a sovětského totalitního  režimu v období stalinismu.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766192"/>
            <a:ext cx="9144000" cy="79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b="1" dirty="0" smtClean="0">
                <a:latin typeface="Cambria" pitchFamily="18" charset="0"/>
              </a:rPr>
              <a:t>SSSR mezi světovými válkami</a:t>
            </a:r>
            <a:endParaRPr lang="cs-CZ" sz="2800" b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5350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291254" y="398826"/>
            <a:ext cx="8352928" cy="1373990"/>
          </a:xfrm>
          <a:prstGeom prst="rect">
            <a:avLst/>
          </a:prstGeom>
        </p:spPr>
        <p:txBody>
          <a:bodyPr>
            <a:normAutofit/>
          </a:bodyPr>
          <a:lstStyle>
            <a:lvl1pPr marL="320040" indent="-32004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"/>
              <a:defRPr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0936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/>
              <a:buChar char="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23544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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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6464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 2"/>
              <a:buChar char="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73352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 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11096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21408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22576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cs-CZ" sz="2400" dirty="0" smtClean="0">
                <a:latin typeface="Cambria" pitchFamily="18" charset="0"/>
              </a:rPr>
              <a:t>hladomor na počátku </a:t>
            </a:r>
            <a:r>
              <a:rPr lang="cs-CZ" sz="2400" dirty="0">
                <a:latin typeface="Cambria" pitchFamily="18" charset="0"/>
              </a:rPr>
              <a:t>30. let</a:t>
            </a:r>
          </a:p>
          <a:p>
            <a:pPr lvl="1"/>
            <a:r>
              <a:rPr lang="cs-CZ" sz="2300" dirty="0" smtClean="0">
                <a:latin typeface="Cambria" pitchFamily="18" charset="0"/>
              </a:rPr>
              <a:t>důsledek </a:t>
            </a:r>
            <a:r>
              <a:rPr lang="cs-CZ" sz="2300" dirty="0">
                <a:latin typeface="Cambria" pitchFamily="18" charset="0"/>
              </a:rPr>
              <a:t>špatné hospodářské politiky vládnoucí </a:t>
            </a:r>
            <a:r>
              <a:rPr lang="cs-CZ" sz="2300" dirty="0" smtClean="0">
                <a:latin typeface="Cambria" pitchFamily="18" charset="0"/>
              </a:rPr>
              <a:t>strany</a:t>
            </a:r>
          </a:p>
          <a:p>
            <a:pPr lvl="1"/>
            <a:r>
              <a:rPr lang="cs-CZ" sz="2300" dirty="0" smtClean="0">
                <a:latin typeface="Cambria" pitchFamily="18" charset="0"/>
              </a:rPr>
              <a:t>miliony mrtvých na Ukrajině</a:t>
            </a:r>
            <a:endParaRPr lang="cs-CZ" sz="2300" dirty="0">
              <a:latin typeface="Cambria" pitchFamily="18" charset="0"/>
            </a:endParaRPr>
          </a:p>
          <a:p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72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127" y="1916832"/>
            <a:ext cx="3777817" cy="47162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88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9181"/>
          <a:stretch/>
        </p:blipFill>
        <p:spPr>
          <a:xfrm>
            <a:off x="3347865" y="3381318"/>
            <a:ext cx="5472606" cy="34641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aoblený obdélník 4"/>
          <p:cNvSpPr/>
          <p:nvPr/>
        </p:nvSpPr>
        <p:spPr>
          <a:xfrm>
            <a:off x="5004048" y="2564904"/>
            <a:ext cx="2736304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ukrajinské děti v období hladomoru</a:t>
            </a:r>
            <a:endParaRPr lang="cs-CZ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8101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348880"/>
            <a:ext cx="8280920" cy="41764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colorTemperature colorTemp="112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88640"/>
            <a:ext cx="3600400" cy="38884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1187624" y="620688"/>
            <a:ext cx="3672408" cy="1512168"/>
          </a:xfrm>
          <a:prstGeom prst="rect">
            <a:avLst/>
          </a:prstGeom>
        </p:spPr>
        <p:txBody>
          <a:bodyPr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sz="4800" b="1" kern="1200">
                <a:ln w="500">
                  <a:solidFill>
                    <a:schemeClr val="tx2">
                      <a:shade val="20000"/>
                      <a:satMod val="350000"/>
                    </a:schemeClr>
                  </a:solidFill>
                </a:ln>
                <a:solidFill>
                  <a:schemeClr val="tx2">
                    <a:tint val="100000"/>
                    <a:satMod val="250000"/>
                  </a:schemeClr>
                </a:solidFill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3500" dirty="0" smtClean="0">
                <a:latin typeface="Cambria" pitchFamily="18" charset="0"/>
              </a:rPr>
              <a:t>Smrt V. I. Lenina</a:t>
            </a:r>
          </a:p>
          <a:p>
            <a:r>
              <a:rPr lang="cs-CZ" sz="3000" dirty="0" smtClean="0">
                <a:latin typeface="Cambria" pitchFamily="18" charset="0"/>
              </a:rPr>
              <a:t>(21. ledna 1924)</a:t>
            </a:r>
            <a:endParaRPr lang="cs-CZ" sz="30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8158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43808" y="14469"/>
            <a:ext cx="5915000" cy="678227"/>
          </a:xfrm>
        </p:spPr>
        <p:txBody>
          <a:bodyPr>
            <a:normAutofit/>
          </a:bodyPr>
          <a:lstStyle/>
          <a:p>
            <a:pPr algn="r"/>
            <a:r>
              <a:rPr lang="cs-CZ" sz="3500" dirty="0" smtClean="0">
                <a:latin typeface="Cambria" pitchFamily="18" charset="0"/>
              </a:rPr>
              <a:t>Stalinská éra (stalinismus)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36713"/>
            <a:ext cx="8568952" cy="2448272"/>
          </a:xfrm>
        </p:spPr>
        <p:txBody>
          <a:bodyPr>
            <a:normAutofit fontScale="92500"/>
          </a:bodyPr>
          <a:lstStyle/>
          <a:p>
            <a:pPr lvl="0"/>
            <a:r>
              <a:rPr lang="cs-CZ" sz="2600" dirty="0">
                <a:latin typeface="Cambria" pitchFamily="18" charset="0"/>
              </a:rPr>
              <a:t>smrt V. I. Lenina (21. ledna 1924)</a:t>
            </a:r>
          </a:p>
          <a:p>
            <a:pPr lvl="0"/>
            <a:r>
              <a:rPr lang="cs-CZ" sz="2600" dirty="0">
                <a:latin typeface="Cambria" pitchFamily="18" charset="0"/>
              </a:rPr>
              <a:t>nástup J. V. </a:t>
            </a:r>
            <a:r>
              <a:rPr lang="cs-CZ" sz="2600" dirty="0" smtClean="0">
                <a:latin typeface="Cambria" pitchFamily="18" charset="0"/>
              </a:rPr>
              <a:t>Stalina k moci</a:t>
            </a:r>
            <a:endParaRPr lang="cs-CZ" sz="2600" dirty="0">
              <a:latin typeface="Cambria" pitchFamily="18" charset="0"/>
            </a:endParaRPr>
          </a:p>
          <a:p>
            <a:pPr lvl="1"/>
            <a:r>
              <a:rPr lang="cs-CZ" sz="2500" dirty="0">
                <a:latin typeface="Cambria" pitchFamily="18" charset="0"/>
              </a:rPr>
              <a:t>podíl na sovětské vládě od roku 1924</a:t>
            </a:r>
          </a:p>
          <a:p>
            <a:pPr lvl="1"/>
            <a:r>
              <a:rPr lang="cs-CZ" sz="2500" dirty="0">
                <a:latin typeface="Cambria" pitchFamily="18" charset="0"/>
              </a:rPr>
              <a:t>po mocenských bojích </a:t>
            </a:r>
            <a:r>
              <a:rPr lang="cs-CZ" sz="2500" dirty="0" smtClean="0">
                <a:latin typeface="Cambria" pitchFamily="18" charset="0"/>
              </a:rPr>
              <a:t>na konci 20. let </a:t>
            </a:r>
            <a:r>
              <a:rPr lang="cs-CZ" sz="2500" dirty="0">
                <a:latin typeface="Cambria" pitchFamily="18" charset="0"/>
              </a:rPr>
              <a:t>neomezený </a:t>
            </a:r>
            <a:r>
              <a:rPr lang="cs-CZ" sz="2500" dirty="0" smtClean="0">
                <a:latin typeface="Cambria" pitchFamily="18" charset="0"/>
              </a:rPr>
              <a:t>diktátor</a:t>
            </a:r>
          </a:p>
          <a:p>
            <a:pPr lvl="2"/>
            <a:r>
              <a:rPr lang="cs-CZ" sz="2500" dirty="0" smtClean="0">
                <a:latin typeface="Cambria" pitchFamily="18" charset="0"/>
              </a:rPr>
              <a:t>až do své smrti v roce 1953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11660" y="3140968"/>
            <a:ext cx="6228692" cy="37170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aoblený obdélník 5"/>
          <p:cNvSpPr/>
          <p:nvPr/>
        </p:nvSpPr>
        <p:spPr>
          <a:xfrm>
            <a:off x="4355976" y="6073261"/>
            <a:ext cx="936104" cy="492296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i="1" dirty="0" smtClean="0">
                <a:latin typeface="Cambria" pitchFamily="18" charset="0"/>
              </a:rPr>
              <a:t>Lenin</a:t>
            </a:r>
            <a:endParaRPr lang="cs-CZ" sz="2200" i="1" dirty="0">
              <a:latin typeface="Cambria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7452320" y="3573016"/>
            <a:ext cx="1152128" cy="518173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i="1" dirty="0" smtClean="0">
                <a:latin typeface="Cambria" pitchFamily="18" charset="0"/>
              </a:rPr>
              <a:t>Kalinin</a:t>
            </a:r>
            <a:endParaRPr lang="cs-CZ" sz="2200" i="1" dirty="0">
              <a:latin typeface="Cambria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39552" y="4507188"/>
            <a:ext cx="1152128" cy="492296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i="1" dirty="0" smtClean="0">
                <a:latin typeface="Cambria" pitchFamily="18" charset="0"/>
              </a:rPr>
              <a:t>Stalin</a:t>
            </a:r>
            <a:endParaRPr lang="cs-CZ" sz="2200" i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8134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576064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Cambria" pitchFamily="18" charset="0"/>
              </a:rPr>
              <a:t>Josef Vissarionovič Stalin (1879 – 1953)</a:t>
            </a:r>
            <a:endParaRPr lang="cs-CZ" sz="32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31416" y="944724"/>
            <a:ext cx="8424936" cy="504056"/>
          </a:xfrm>
          <a:prstGeom prst="rect">
            <a:avLst/>
          </a:prstGeom>
        </p:spPr>
        <p:txBody>
          <a:bodyPr>
            <a:normAutofit/>
          </a:bodyPr>
          <a:lstStyle>
            <a:lvl1pPr marL="320040" indent="-32004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"/>
              <a:defRPr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0936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/>
              <a:buChar char="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23544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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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6464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 2"/>
              <a:buChar char="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73352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 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11096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21408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22576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500" dirty="0" smtClean="0">
                <a:latin typeface="Cambria" pitchFamily="18" charset="0"/>
              </a:rPr>
              <a:t>vlastním jménem </a:t>
            </a:r>
            <a:r>
              <a:rPr lang="cs-CZ" sz="2500" i="1" dirty="0" smtClean="0">
                <a:latin typeface="Cambria" pitchFamily="18" charset="0"/>
              </a:rPr>
              <a:t>Džugašvili</a:t>
            </a:r>
            <a:r>
              <a:rPr lang="cs-CZ" sz="2500" dirty="0" smtClean="0">
                <a:latin typeface="Cambria" pitchFamily="18" charset="0"/>
              </a:rPr>
              <a:t>, gruzínské národnosti</a:t>
            </a:r>
            <a:endParaRPr lang="cs-CZ" sz="2500" dirty="0">
              <a:latin typeface="Cambria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99142" y="1681199"/>
            <a:ext cx="3816424" cy="48300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27814" y="1681199"/>
            <a:ext cx="3984826" cy="48300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aoblený obdélník 5"/>
          <p:cNvSpPr/>
          <p:nvPr/>
        </p:nvSpPr>
        <p:spPr>
          <a:xfrm>
            <a:off x="2434162" y="5575123"/>
            <a:ext cx="1296144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b="1" i="1" dirty="0" smtClean="0">
                <a:latin typeface="Cambria" pitchFamily="18" charset="0"/>
              </a:rPr>
              <a:t>1894</a:t>
            </a:r>
            <a:endParaRPr lang="cs-CZ" sz="2200" b="1" i="1" dirty="0">
              <a:latin typeface="Cambria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876256" y="5575123"/>
            <a:ext cx="1296144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b="1" i="1" dirty="0" smtClean="0">
                <a:latin typeface="Cambria" pitchFamily="18" charset="0"/>
              </a:rPr>
              <a:t>1902</a:t>
            </a:r>
            <a:endParaRPr lang="cs-CZ" sz="2200" b="1" i="1" dirty="0">
              <a:latin typeface="Cambria" pitchFamily="18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8686"/>
          <a:stretch/>
        </p:blipFill>
        <p:spPr>
          <a:xfrm>
            <a:off x="456815" y="1556792"/>
            <a:ext cx="8273032" cy="49544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Zaoblený obdélník 8"/>
          <p:cNvSpPr/>
          <p:nvPr/>
        </p:nvSpPr>
        <p:spPr>
          <a:xfrm>
            <a:off x="2207354" y="5575123"/>
            <a:ext cx="2076614" cy="518173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latin typeface="Cambria" pitchFamily="18" charset="0"/>
              </a:rPr>
              <a:t>policejní spis</a:t>
            </a:r>
            <a:endParaRPr lang="cs-CZ" sz="2200" dirty="0">
              <a:latin typeface="Cambria" pitchFamily="18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8" cstate="screen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25000"/>
                    </a14:imgEffect>
                    <a14:imgEffect>
                      <a14:colorTemperature colorTemp="59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9394" y="1556794"/>
            <a:ext cx="8576840" cy="49544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Zaoblený obdélník 10"/>
          <p:cNvSpPr/>
          <p:nvPr/>
        </p:nvSpPr>
        <p:spPr>
          <a:xfrm>
            <a:off x="6300192" y="1988840"/>
            <a:ext cx="2212448" cy="78373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latin typeface="Cambria" pitchFamily="18" charset="0"/>
              </a:rPr>
              <a:t>s dcerou Světlanou, </a:t>
            </a:r>
            <a:r>
              <a:rPr lang="cs-CZ" sz="2200" i="1" dirty="0" smtClean="0">
                <a:latin typeface="Cambria" pitchFamily="18" charset="0"/>
              </a:rPr>
              <a:t>1935</a:t>
            </a:r>
            <a:endParaRPr lang="cs-CZ" sz="2200" i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8866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2080" y="188640"/>
            <a:ext cx="3384376" cy="591344"/>
          </a:xfrm>
        </p:spPr>
        <p:txBody>
          <a:bodyPr>
            <a:normAutofit/>
          </a:bodyPr>
          <a:lstStyle/>
          <a:p>
            <a:r>
              <a:rPr lang="cs-CZ" sz="3500" dirty="0" smtClean="0">
                <a:latin typeface="Cambria" pitchFamily="18" charset="0"/>
              </a:rPr>
              <a:t>Totalitní režim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764704"/>
            <a:ext cx="8784976" cy="2952328"/>
          </a:xfrm>
        </p:spPr>
        <p:txBody>
          <a:bodyPr>
            <a:normAutofit/>
          </a:bodyPr>
          <a:lstStyle/>
          <a:p>
            <a:pPr lvl="0"/>
            <a:r>
              <a:rPr lang="cs-CZ" sz="2400" dirty="0" smtClean="0">
                <a:latin typeface="Cambria" pitchFamily="18" charset="0"/>
              </a:rPr>
              <a:t>likvidace </a:t>
            </a:r>
            <a:r>
              <a:rPr lang="cs-CZ" sz="2400" dirty="0">
                <a:latin typeface="Cambria" pitchFamily="18" charset="0"/>
              </a:rPr>
              <a:t>odpůrců </a:t>
            </a:r>
            <a:endParaRPr lang="cs-CZ" sz="2400" dirty="0" smtClean="0">
              <a:latin typeface="Cambria" pitchFamily="18" charset="0"/>
            </a:endParaRPr>
          </a:p>
          <a:p>
            <a:pPr lvl="1"/>
            <a:r>
              <a:rPr lang="cs-CZ" sz="2300" dirty="0" smtClean="0">
                <a:latin typeface="Cambria" pitchFamily="18" charset="0"/>
              </a:rPr>
              <a:t>inscenované </a:t>
            </a:r>
            <a:r>
              <a:rPr lang="cs-CZ" sz="2300" dirty="0">
                <a:latin typeface="Cambria" pitchFamily="18" charset="0"/>
              </a:rPr>
              <a:t>procesy, čistky v armádě, ve vedení </a:t>
            </a:r>
            <a:r>
              <a:rPr lang="cs-CZ" sz="2300" dirty="0" smtClean="0">
                <a:latin typeface="Cambria" pitchFamily="18" charset="0"/>
              </a:rPr>
              <a:t>kom. strany</a:t>
            </a:r>
          </a:p>
          <a:p>
            <a:pPr lvl="0"/>
            <a:r>
              <a:rPr lang="cs-CZ" sz="2400" dirty="0" smtClean="0">
                <a:latin typeface="Cambria" pitchFamily="18" charset="0"/>
              </a:rPr>
              <a:t>neustálé </a:t>
            </a:r>
            <a:r>
              <a:rPr lang="cs-CZ" sz="2400" dirty="0">
                <a:latin typeface="Cambria" pitchFamily="18" charset="0"/>
              </a:rPr>
              <a:t>hledání domnělého nepřítele a vytváření atmosféry </a:t>
            </a:r>
            <a:r>
              <a:rPr lang="cs-CZ" sz="2400" dirty="0" smtClean="0">
                <a:latin typeface="Cambria" pitchFamily="18" charset="0"/>
              </a:rPr>
              <a:t>strachu</a:t>
            </a:r>
          </a:p>
          <a:p>
            <a:pPr lvl="0"/>
            <a:r>
              <a:rPr lang="cs-CZ" sz="2400" dirty="0" smtClean="0">
                <a:latin typeface="Cambria" pitchFamily="18" charset="0"/>
              </a:rPr>
              <a:t>gulagy </a:t>
            </a:r>
            <a:r>
              <a:rPr lang="cs-CZ" sz="2400" dirty="0">
                <a:latin typeface="Cambria" pitchFamily="18" charset="0"/>
              </a:rPr>
              <a:t>– koncentrační tábory pro odpůrce </a:t>
            </a:r>
            <a:r>
              <a:rPr lang="cs-CZ" sz="2400" dirty="0" smtClean="0">
                <a:latin typeface="Cambria" pitchFamily="18" charset="0"/>
              </a:rPr>
              <a:t>režimu</a:t>
            </a:r>
          </a:p>
          <a:p>
            <a:pPr lvl="1"/>
            <a:r>
              <a:rPr lang="cs-CZ" sz="2300" dirty="0" smtClean="0">
                <a:latin typeface="Cambria" pitchFamily="18" charset="0"/>
              </a:rPr>
              <a:t>práce </a:t>
            </a:r>
            <a:r>
              <a:rPr lang="cs-CZ" sz="2300" dirty="0">
                <a:latin typeface="Cambria" pitchFamily="18" charset="0"/>
              </a:rPr>
              <a:t>vězňů na stavbách průmyslových gigantů, železnic, </a:t>
            </a:r>
            <a:r>
              <a:rPr lang="cs-CZ" sz="2300" dirty="0" smtClean="0">
                <a:latin typeface="Cambria" pitchFamily="18" charset="0"/>
              </a:rPr>
              <a:t>přehrad atd. za cenu obrovských obětí na životech</a:t>
            </a:r>
            <a:endParaRPr lang="cs-CZ" sz="2300" dirty="0">
              <a:latin typeface="Cambria" pitchFamily="18" charset="0"/>
            </a:endParaRPr>
          </a:p>
          <a:p>
            <a:endParaRPr lang="cs-CZ" dirty="0">
              <a:latin typeface="Cambria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11200"/>
                    </a14:imgEffect>
                    <a14:imgEffect>
                      <a14:saturation sat="33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1520" y="3789040"/>
            <a:ext cx="8712968" cy="30689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Zaoblený obdélník 7"/>
          <p:cNvSpPr/>
          <p:nvPr/>
        </p:nvSpPr>
        <p:spPr>
          <a:xfrm>
            <a:off x="5868144" y="5877272"/>
            <a:ext cx="2592289" cy="72008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900" dirty="0" smtClean="0">
                <a:latin typeface="Cambria" pitchFamily="18" charset="0"/>
              </a:rPr>
              <a:t>stavba Bělomořského průplavu</a:t>
            </a:r>
          </a:p>
        </p:txBody>
      </p:sp>
    </p:spTree>
    <p:extLst>
      <p:ext uri="{BB962C8B-B14F-4D97-AF65-F5344CB8AC3E}">
        <p14:creationId xmlns:p14="http://schemas.microsoft.com/office/powerpoint/2010/main" val="2972622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179512" y="476672"/>
            <a:ext cx="4320480" cy="1512168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320040" indent="-32004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"/>
              <a:defRPr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0936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/>
              <a:buChar char="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23544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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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6464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 2"/>
              <a:buChar char="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73352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 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11096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21408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22576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cs-CZ" sz="2600" dirty="0">
                <a:latin typeface="Cambria" pitchFamily="18" charset="0"/>
              </a:rPr>
              <a:t>pronásledování pravoslavné církve</a:t>
            </a:r>
          </a:p>
          <a:p>
            <a:pPr lvl="1"/>
            <a:r>
              <a:rPr lang="cs-CZ" sz="2500" dirty="0">
                <a:latin typeface="Cambria" pitchFamily="18" charset="0"/>
              </a:rPr>
              <a:t>uzavřeno nebo zničeno na 50 000 kostelů po celé </a:t>
            </a:r>
            <a:r>
              <a:rPr lang="cs-CZ" sz="2500" dirty="0" smtClean="0">
                <a:latin typeface="Cambria" pitchFamily="18" charset="0"/>
              </a:rPr>
              <a:t>zemi</a:t>
            </a:r>
            <a:endParaRPr lang="cs-CZ" sz="2500" dirty="0">
              <a:latin typeface="Cambria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145928"/>
            <a:ext cx="3797002" cy="43924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1251" y="2145928"/>
            <a:ext cx="3797002" cy="43924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Zástupný symbol pro obsah 2"/>
          <p:cNvSpPr txBox="1">
            <a:spLocks/>
          </p:cNvSpPr>
          <p:nvPr/>
        </p:nvSpPr>
        <p:spPr>
          <a:xfrm>
            <a:off x="4499992" y="4869160"/>
            <a:ext cx="4455712" cy="1224136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320040" indent="-32004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"/>
              <a:defRPr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0936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/>
              <a:buChar char="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23544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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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6464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 2"/>
              <a:buChar char="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73352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 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11096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21408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22576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cs-CZ" sz="2400" dirty="0" smtClean="0">
                <a:latin typeface="Cambria" pitchFamily="18" charset="0"/>
              </a:rPr>
              <a:t>odchod </a:t>
            </a:r>
            <a:r>
              <a:rPr lang="cs-CZ" sz="2400" dirty="0">
                <a:latin typeface="Cambria" pitchFamily="18" charset="0"/>
              </a:rPr>
              <a:t>řady intelektuálů do emigrace</a:t>
            </a:r>
          </a:p>
          <a:p>
            <a:pPr lvl="1"/>
            <a:r>
              <a:rPr lang="cs-CZ" sz="2300" dirty="0" smtClean="0">
                <a:latin typeface="Cambria" pitchFamily="18" charset="0"/>
              </a:rPr>
              <a:t>Francie</a:t>
            </a:r>
            <a:r>
              <a:rPr lang="cs-CZ" sz="2300" dirty="0">
                <a:latin typeface="Cambria" pitchFamily="18" charset="0"/>
              </a:rPr>
              <a:t>, </a:t>
            </a:r>
            <a:r>
              <a:rPr lang="cs-CZ" sz="2300" dirty="0" smtClean="0">
                <a:latin typeface="Cambria" pitchFamily="18" charset="0"/>
              </a:rPr>
              <a:t>Československo …</a:t>
            </a:r>
            <a:endParaRPr lang="cs-CZ" sz="2300" dirty="0">
              <a:latin typeface="Cambria" pitchFamily="18" charset="0"/>
            </a:endParaRPr>
          </a:p>
          <a:p>
            <a:endParaRPr lang="cs-CZ" sz="2400" dirty="0" smtClean="0">
              <a:latin typeface="Cambria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212552" y="6051771"/>
            <a:ext cx="208823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moskevský chrám</a:t>
            </a:r>
          </a:p>
          <a:p>
            <a:pPr algn="ctr"/>
            <a:r>
              <a:rPr lang="cs-CZ" dirty="0" smtClean="0">
                <a:latin typeface="Cambria" pitchFamily="18" charset="0"/>
              </a:rPr>
              <a:t>Krista spasitele</a:t>
            </a: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251" y="2145928"/>
            <a:ext cx="3751287" cy="43924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52636"/>
            <a:ext cx="3744415" cy="37804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Zaoblený obdélník 12"/>
          <p:cNvSpPr/>
          <p:nvPr/>
        </p:nvSpPr>
        <p:spPr>
          <a:xfrm>
            <a:off x="6156176" y="3859291"/>
            <a:ext cx="2592288" cy="72008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spisovatel </a:t>
            </a:r>
            <a:r>
              <a:rPr lang="cs-CZ" i="1" dirty="0" smtClean="0">
                <a:latin typeface="Cambria" pitchFamily="18" charset="0"/>
              </a:rPr>
              <a:t>A. Solženicyn</a:t>
            </a:r>
          </a:p>
          <a:p>
            <a:pPr algn="ctr"/>
            <a:r>
              <a:rPr lang="cs-CZ" dirty="0" smtClean="0">
                <a:latin typeface="Cambria" pitchFamily="18" charset="0"/>
              </a:rPr>
              <a:t>jako vězeň gulagu</a:t>
            </a:r>
          </a:p>
        </p:txBody>
      </p:sp>
    </p:spTree>
    <p:extLst>
      <p:ext uri="{BB962C8B-B14F-4D97-AF65-F5344CB8AC3E}">
        <p14:creationId xmlns:p14="http://schemas.microsoft.com/office/powerpoint/2010/main" val="3898846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476672"/>
            <a:ext cx="8496943" cy="641008"/>
          </a:xfrm>
        </p:spPr>
        <p:txBody>
          <a:bodyPr/>
          <a:lstStyle/>
          <a:p>
            <a:pPr algn="ctr"/>
            <a:r>
              <a:rPr lang="cs-CZ" sz="3500" dirty="0" smtClean="0">
                <a:latin typeface="Cambria" pitchFamily="18" charset="0"/>
              </a:rPr>
              <a:t>Otázky a úkoly 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79512" y="980728"/>
            <a:ext cx="8784976" cy="15121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400" dirty="0" smtClean="0">
              <a:latin typeface="Cambria" pitchFamily="18" charset="0"/>
            </a:endParaRPr>
          </a:p>
          <a:p>
            <a:endParaRPr lang="cs-CZ" sz="2400" dirty="0">
              <a:latin typeface="Cambria" pitchFamily="18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40540" y="2440422"/>
            <a:ext cx="8124013" cy="16561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latin typeface="Cambria" pitchFamily="18" charset="0"/>
              </a:rPr>
              <a:t>1.</a:t>
            </a:r>
            <a:r>
              <a:rPr lang="cs-CZ" sz="2400" dirty="0" smtClean="0">
                <a:latin typeface="Cambria" pitchFamily="18" charset="0"/>
              </a:rPr>
              <a:t>	Přibližte nástup J. V. Stalina k moci. </a:t>
            </a:r>
          </a:p>
          <a:p>
            <a:r>
              <a:rPr lang="cs-CZ" sz="2400" dirty="0" smtClean="0">
                <a:latin typeface="Cambria" pitchFamily="18" charset="0"/>
              </a:rPr>
              <a:t>2.</a:t>
            </a:r>
            <a:r>
              <a:rPr lang="cs-CZ" sz="2400" dirty="0" smtClean="0">
                <a:latin typeface="Cambria" pitchFamily="18" charset="0"/>
              </a:rPr>
              <a:t>	Jak se projevil způsob J. V. Stalina v životě sovětské 	společnosti?</a:t>
            </a:r>
          </a:p>
        </p:txBody>
      </p:sp>
    </p:spTree>
    <p:extLst>
      <p:ext uri="{BB962C8B-B14F-4D97-AF65-F5344CB8AC3E}">
        <p14:creationId xmlns:p14="http://schemas.microsoft.com/office/powerpoint/2010/main" val="1355404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379745"/>
            <a:ext cx="8280920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latin typeface="Cambria" pitchFamily="18" charset="0"/>
              </a:rPr>
              <a:t>Text: Mgr. František </a:t>
            </a:r>
            <a:r>
              <a:rPr lang="cs-CZ" sz="3200" dirty="0" smtClean="0">
                <a:latin typeface="Cambria" pitchFamily="18" charset="0"/>
              </a:rPr>
              <a:t>Šturma</a:t>
            </a:r>
          </a:p>
          <a:p>
            <a:pPr lvl="0"/>
            <a:endParaRPr lang="cs-CZ" sz="3200" dirty="0">
              <a:latin typeface="Cambria" pitchFamily="18" charset="0"/>
            </a:endParaRPr>
          </a:p>
          <a:p>
            <a:pPr lvl="0"/>
            <a:r>
              <a:rPr lang="cs-CZ" sz="3200" dirty="0">
                <a:latin typeface="Cambria" pitchFamily="18" charset="0"/>
              </a:rPr>
              <a:t>Použité obrázky</a:t>
            </a:r>
            <a:r>
              <a:rPr lang="cs-CZ" sz="3200" dirty="0" smtClean="0">
                <a:latin typeface="Cambria" pitchFamily="18" charset="0"/>
              </a:rPr>
              <a:t>:</a:t>
            </a:r>
          </a:p>
          <a:p>
            <a:pPr lvl="0"/>
            <a:endParaRPr lang="cs-CZ" sz="1400" dirty="0" smtClean="0">
              <a:latin typeface="Cambria" pitchFamily="18" charset="0"/>
            </a:endParaRPr>
          </a:p>
          <a:p>
            <a:r>
              <a:rPr lang="cs-CZ" sz="1400" dirty="0" err="1">
                <a:latin typeface="Cambria" pitchFamily="18" charset="0"/>
              </a:rPr>
              <a:t>Soubor:Lenin-last-photo.jpg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2011-11-29]. Dostupné z WWW: &lt; http://cs.wikipedia.org/wiki/</a:t>
            </a:r>
            <a:r>
              <a:rPr lang="cs-CZ" sz="1400" dirty="0" err="1">
                <a:latin typeface="Cambria" pitchFamily="18" charset="0"/>
              </a:rPr>
              <a:t>Soubor:Lenin-last-photo.jpg</a:t>
            </a:r>
            <a:r>
              <a:rPr lang="cs-CZ" sz="1400" dirty="0">
                <a:latin typeface="Cambria" pitchFamily="18" charset="0"/>
              </a:rPr>
              <a:t>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>
                <a:latin typeface="Cambria" pitchFamily="18" charset="0"/>
              </a:rPr>
              <a:t>Soubor:1998_МАВЗОЛЕЙ_Inet.jpg.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2011-11-29]. Dostupné z WWW: &lt; http://commons.wikimedia.org/wiki/File:1998_МАВЗОЛЕЙ_Inet.jpg&gt;.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>
                <a:latin typeface="Cambria" pitchFamily="18" charset="0"/>
              </a:rPr>
              <a:t>Soubor:Stalin-Lenin-Kalinin-1919.jpg.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2011-11-29]. Dostupné z WWW: &lt; http://cs.wikipedia.org/wiki/Soubor:Stalin-Lenin-Kalinin-1919.jpg&gt;.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>
                <a:latin typeface="Cambria" pitchFamily="18" charset="0"/>
              </a:rPr>
              <a:t>Soubor:Stalin_1894.jpg.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2011-11-29]. Dostupné z WWW: &lt; http://cs.wikipedia.org/wiki/Soubor:Stalin_1894.jpg&gt;.</a:t>
            </a:r>
          </a:p>
          <a:p>
            <a:pPr lvl="0"/>
            <a:endParaRPr lang="cs-CZ" sz="1400" dirty="0" smtClean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7467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04664"/>
            <a:ext cx="8496944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latin typeface="Cambria" pitchFamily="18" charset="0"/>
              </a:rPr>
              <a:t>Soubor:Stalin_1902.jpg.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2011-11-29]. Dostupné z WWW: &lt; http://cs.wikipedia.org/wiki/Soubor:Stalin_1902.jpg&gt;.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 err="1" smtClean="0">
                <a:latin typeface="Cambria" pitchFamily="18" charset="0"/>
              </a:rPr>
              <a:t>Soubor:Stalin's_Mug_Shot.jpg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2011-11-29]. Dostupné z WWW: &lt; http://cs.wikipedia.org/wiki/</a:t>
            </a:r>
            <a:r>
              <a:rPr lang="cs-CZ" sz="1400" dirty="0" err="1">
                <a:latin typeface="Cambria" pitchFamily="18" charset="0"/>
              </a:rPr>
              <a:t>Soubor:Stalin's_Mug_Shot.jpg</a:t>
            </a:r>
            <a:r>
              <a:rPr lang="cs-CZ" sz="1400" dirty="0">
                <a:latin typeface="Cambria" pitchFamily="18" charset="0"/>
              </a:rPr>
              <a:t>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>
                <a:latin typeface="Cambria" pitchFamily="18" charset="0"/>
              </a:rPr>
              <a:t>Soubor:Joseph_Stalin_with_daughter_Svetlana,_1935.jpg.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2011-11-29]. Dostupné z WWW: &lt; http://cs.wikipedia.org/wiki/Soubor:Joseph_Stalin_with_daughter_Svetlana,_1935.jpg</a:t>
            </a:r>
            <a:r>
              <a:rPr lang="cs-CZ" sz="1400" dirty="0" smtClean="0">
                <a:latin typeface="Cambria" pitchFamily="18" charset="0"/>
              </a:rPr>
              <a:t>&gt;.</a:t>
            </a:r>
          </a:p>
          <a:p>
            <a:endParaRPr lang="cs-CZ" sz="1400" dirty="0">
              <a:latin typeface="Cambria" pitchFamily="18" charset="0"/>
            </a:endParaRPr>
          </a:p>
          <a:p>
            <a:r>
              <a:rPr lang="cs-CZ" sz="1400" dirty="0">
                <a:latin typeface="Cambria" pitchFamily="18" charset="0"/>
              </a:rPr>
              <a:t>Soubor:1932_belomorkanal.png.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2011-11-29]. Dostupné z WWW: &lt;</a:t>
            </a:r>
          </a:p>
          <a:p>
            <a:r>
              <a:rPr lang="cs-CZ" sz="1400" dirty="0">
                <a:latin typeface="Cambria" pitchFamily="18" charset="0"/>
              </a:rPr>
              <a:t>http://commons.wikimedia.org/wiki/File:1932_belomorkanal.png&gt;.</a:t>
            </a:r>
          </a:p>
          <a:p>
            <a:endParaRPr lang="cs-CZ" sz="1400" dirty="0">
              <a:latin typeface="Cambria" pitchFamily="18" charset="0"/>
            </a:endParaRPr>
          </a:p>
          <a:p>
            <a:r>
              <a:rPr lang="cs-CZ" sz="1400" dirty="0" err="1">
                <a:latin typeface="Cambria" pitchFamily="18" charset="0"/>
              </a:rPr>
              <a:t>Soubor:Solzhenitsyn_Gulag_Photo.jpg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2011-11-29]. Dostupné z WWW: &lt; http://commons.wikimedia.org/wiki/</a:t>
            </a:r>
            <a:r>
              <a:rPr lang="cs-CZ" sz="1400" dirty="0" err="1">
                <a:latin typeface="Cambria" pitchFamily="18" charset="0"/>
              </a:rPr>
              <a:t>File:Solzhenitsyn_Gulag_Photo.jpg</a:t>
            </a:r>
            <a:r>
              <a:rPr lang="cs-CZ" sz="1400" dirty="0">
                <a:latin typeface="Cambria" pitchFamily="18" charset="0"/>
              </a:rPr>
              <a:t>&gt;.</a:t>
            </a:r>
          </a:p>
          <a:p>
            <a:endParaRPr lang="cs-CZ" sz="1400" dirty="0">
              <a:latin typeface="Cambria" pitchFamily="18" charset="0"/>
            </a:endParaRPr>
          </a:p>
          <a:p>
            <a:r>
              <a:rPr lang="cs-CZ" sz="1400" dirty="0">
                <a:latin typeface="Cambria" pitchFamily="18" charset="0"/>
              </a:rPr>
              <a:t>Soubor:Cathedral_of_Christ_the_Saviour_1903.jpg.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2011-11-29]. Dostupné z WWW: &lt; http://commons.wikimedia.org/wiki/File:Cathedral_of_Christ_the_Saviour_1903.jpg&gt;.</a:t>
            </a:r>
          </a:p>
          <a:p>
            <a:endParaRPr lang="cs-CZ" sz="1400" dirty="0">
              <a:latin typeface="Cambria" pitchFamily="18" charset="0"/>
            </a:endParaRPr>
          </a:p>
          <a:p>
            <a:r>
              <a:rPr lang="cs-CZ" sz="1400" dirty="0" err="1">
                <a:latin typeface="Cambria" pitchFamily="18" charset="0"/>
              </a:rPr>
              <a:t>Soubor:Cathedral_of_Christ_the_Saviour</a:t>
            </a:r>
            <a:r>
              <a:rPr lang="cs-CZ" sz="1400" dirty="0">
                <a:latin typeface="Cambria" pitchFamily="18" charset="0"/>
              </a:rPr>
              <a:t>_(destruction,_1931).</a:t>
            </a:r>
            <a:r>
              <a:rPr lang="cs-CZ" sz="1400" dirty="0" err="1">
                <a:latin typeface="Cambria" pitchFamily="18" charset="0"/>
              </a:rPr>
              <a:t>jpg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2011-11-29]. Dostupné z WWW: &lt; http://commons.wikimedia.org/wiki/</a:t>
            </a:r>
            <a:r>
              <a:rPr lang="cs-CZ" sz="1400" dirty="0" err="1">
                <a:latin typeface="Cambria" pitchFamily="18" charset="0"/>
              </a:rPr>
              <a:t>File:Cathedral_of_Christ_the_Saviour</a:t>
            </a:r>
            <a:r>
              <a:rPr lang="cs-CZ" sz="1400" dirty="0">
                <a:latin typeface="Cambria" pitchFamily="18" charset="0"/>
              </a:rPr>
              <a:t>_(destruction,_1931).</a:t>
            </a:r>
            <a:r>
              <a:rPr lang="cs-CZ" sz="1400" dirty="0" err="1">
                <a:latin typeface="Cambria" pitchFamily="18" charset="0"/>
              </a:rPr>
              <a:t>jpg</a:t>
            </a:r>
            <a:r>
              <a:rPr lang="cs-CZ" sz="1400" dirty="0">
                <a:latin typeface="Cambria" pitchFamily="18" charset="0"/>
              </a:rPr>
              <a:t>&gt;.</a:t>
            </a:r>
          </a:p>
          <a:p>
            <a:endParaRPr lang="cs-CZ" sz="1400" dirty="0">
              <a:latin typeface="Cambria" pitchFamily="18" charset="0"/>
            </a:endParaRPr>
          </a:p>
          <a:p>
            <a:endParaRPr lang="cs-CZ" sz="14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393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548680"/>
            <a:ext cx="842493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err="1">
                <a:latin typeface="Cambria" pitchFamily="18" charset="0"/>
              </a:rPr>
              <a:t>Soubor:Christ_the_Savior_Cathedral_Moscow.jpg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2011-11-29]. Dostupné z WWW: &lt; http://commons.wikimedia.org/wiki/</a:t>
            </a:r>
            <a:r>
              <a:rPr lang="cs-CZ" sz="1400" dirty="0" err="1">
                <a:latin typeface="Cambria" pitchFamily="18" charset="0"/>
              </a:rPr>
              <a:t>File:Christ_the_Savior_Cathedral_Moscow.jpg</a:t>
            </a:r>
            <a:r>
              <a:rPr lang="cs-CZ" sz="1400" dirty="0">
                <a:latin typeface="Cambria" pitchFamily="18" charset="0"/>
              </a:rPr>
              <a:t>&gt;.</a:t>
            </a:r>
          </a:p>
          <a:p>
            <a:endParaRPr lang="cs-CZ" dirty="0">
              <a:latin typeface="Cambria" pitchFamily="18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446105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zápatí 3"/>
          <p:cNvSpPr txBox="1">
            <a:spLocks noGrp="1"/>
          </p:cNvSpPr>
          <p:nvPr/>
        </p:nvSpPr>
        <p:spPr>
          <a:xfrm>
            <a:off x="764579" y="6122629"/>
            <a:ext cx="7572375" cy="365125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</p:spTree>
    <p:extLst>
      <p:ext uri="{BB962C8B-B14F-4D97-AF65-F5344CB8AC3E}">
        <p14:creationId xmlns:p14="http://schemas.microsoft.com/office/powerpoint/2010/main" val="282219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Yamato Painting">
      <a:dk1>
        <a:sysClr val="windowText" lastClr="000000"/>
      </a:dk1>
      <a:lt1>
        <a:sysClr val="window" lastClr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516086"/>
      </a:accent3>
      <a:accent4>
        <a:srgbClr val="956A86"/>
      </a:accent4>
      <a:accent5>
        <a:srgbClr val="E87981"/>
      </a:accent5>
      <a:accent6>
        <a:srgbClr val="8D8628"/>
      </a:accent6>
      <a:hlink>
        <a:srgbClr val="0000FF"/>
      </a:hlink>
      <a:folHlink>
        <a:srgbClr val="800080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325</TotalTime>
  <Words>442</Words>
  <Application>Microsoft Office PowerPoint</Application>
  <PresentationFormat>Předvádění na obrazovce (4:3)</PresentationFormat>
  <Paragraphs>84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Deluxe</vt:lpstr>
      <vt:lpstr>SSSR mezi světovými válkami</vt:lpstr>
      <vt:lpstr>Prezentace aplikace PowerPoint</vt:lpstr>
      <vt:lpstr>Prezentace aplikace PowerPoint</vt:lpstr>
      <vt:lpstr>Prezentace aplikace PowerPoint</vt:lpstr>
      <vt:lpstr>Stalinská éra (stalinismus)</vt:lpstr>
      <vt:lpstr>Josef Vissarionovič Stalin (1879 – 1953)</vt:lpstr>
      <vt:lpstr>Totalitní režim</vt:lpstr>
      <vt:lpstr>Prezentace aplikace PowerPoint</vt:lpstr>
      <vt:lpstr>Otázky a úkoly 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Rusko</dc:title>
  <dc:creator>Kyli</dc:creator>
  <cp:lastModifiedBy>Kyli</cp:lastModifiedBy>
  <cp:revision>39</cp:revision>
  <dcterms:modified xsi:type="dcterms:W3CDTF">2012-01-21T19:16:31Z</dcterms:modified>
</cp:coreProperties>
</file>