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8" r:id="rId3"/>
    <p:sldId id="26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71" r:id="rId12"/>
    <p:sldId id="265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68" autoAdjust="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VY_52_INOVACE_27_Přírodopis 7.ročník_Rozmnožování rostlin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Rozmnožování rostlin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Vytvořeno: únor 2012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F3621C1-5D89-4169-B9F7-F768AE7D9489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286FB6B1-19E1-4615-953F-467B2C9CB544}" type="parTrans" cxnId="{4AF1EF02-40F3-4822-924E-96D324B3A47A}">
      <dgm:prSet/>
      <dgm:spPr/>
      <dgm:t>
        <a:bodyPr/>
        <a:lstStyle/>
        <a:p>
          <a:endParaRPr lang="cs-CZ"/>
        </a:p>
      </dgm:t>
    </dgm:pt>
    <dgm:pt modelId="{52B735C7-C254-4AD2-B2A0-735976D4EC0D}" type="sibTrans" cxnId="{4AF1EF02-40F3-4822-924E-96D324B3A47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00F7E6A-B60D-414E-B40A-C4B931C28BAF}" type="pres">
      <dgm:prSet presAssocID="{FF3621C1-5D89-4169-B9F7-F768AE7D9489}" presName="vertSpace5" presStyleLbl="node1" presStyleIdx="3" presStyleCnt="6"/>
      <dgm:spPr/>
    </dgm:pt>
    <dgm:pt modelId="{18D1CD71-A09E-4DC8-AD58-D43BE56A821F}" type="pres">
      <dgm:prSet presAssocID="{FF3621C1-5D89-4169-B9F7-F768AE7D9489}" presName="circle5" presStyleLbl="node1" presStyleIdx="4" presStyleCnt="6"/>
      <dgm:spPr/>
    </dgm:pt>
    <dgm:pt modelId="{3AF1215E-7776-4C24-8064-1417BC451259}" type="pres">
      <dgm:prSet presAssocID="{FF3621C1-5D89-4169-B9F7-F768AE7D9489}" presName="rect5" presStyleLbl="alignAcc1" presStyleIdx="4" presStyleCnt="6" custLinFactNeighborX="-2275" custLinFactNeighborY="4243"/>
      <dgm:spPr/>
      <dgm:t>
        <a:bodyPr/>
        <a:lstStyle/>
        <a:p>
          <a:endParaRPr lang="cs-CZ"/>
        </a:p>
      </dgm:t>
    </dgm:pt>
    <dgm:pt modelId="{1A56D0C6-827E-4224-8020-F6331FAB0C3E}" type="pres">
      <dgm:prSet presAssocID="{4C35D32F-0EAB-4CD7-82EE-45574DC2A586}" presName="vertSpace6" presStyleLbl="node1" presStyleIdx="4" presStyleCnt="6"/>
      <dgm:spPr/>
    </dgm:pt>
    <dgm:pt modelId="{5D1861EB-1465-4B6B-B573-C1854262B277}" type="pres">
      <dgm:prSet presAssocID="{4C35D32F-0EAB-4CD7-82EE-45574DC2A586}" presName="circle6" presStyleLbl="node1" presStyleIdx="5" presStyleCnt="6"/>
      <dgm:spPr/>
    </dgm:pt>
    <dgm:pt modelId="{751E9DD6-38DB-49FF-B3BE-A7F1586C8B05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2F3148-FA5D-45C0-8223-90D71CEF85DC}" type="pres">
      <dgm:prSet presAssocID="{FF3621C1-5D89-4169-B9F7-F768AE7D9489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B29FE0-4261-4AFC-A281-4104E238B479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AF1EF02-40F3-4822-924E-96D324B3A47A}" srcId="{757F3AB3-0718-4624-B441-E567A8F0AB56}" destId="{FF3621C1-5D89-4169-B9F7-F768AE7D9489}" srcOrd="4" destOrd="0" parTransId="{286FB6B1-19E1-4615-953F-467B2C9CB544}" sibTransId="{52B735C7-C254-4AD2-B2A0-735976D4EC0D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B87977-18AF-4991-A876-63A084B89A57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11792871-9D9E-4BF0-AB25-95E913D56F80}" type="presOf" srcId="{D1B46980-6531-4606-95E6-44980827E919}" destId="{2BE915AB-18AA-4053-B92C-3BFC9ED204BB}" srcOrd="1" destOrd="0" presId="urn:microsoft.com/office/officeart/2005/8/layout/target3"/>
    <dgm:cxn modelId="{628530F7-63C9-4DA3-B658-03BCF1527DB1}" type="presOf" srcId="{4C35D32F-0EAB-4CD7-82EE-45574DC2A586}" destId="{751E9DD6-38DB-49FF-B3BE-A7F1586C8B05}" srcOrd="0" destOrd="0" presId="urn:microsoft.com/office/officeart/2005/8/layout/target3"/>
    <dgm:cxn modelId="{647F5738-2454-4800-A58C-50819771CD76}" type="presOf" srcId="{D1D4F407-5343-4D3F-B5B9-D407B03CAEB4}" destId="{D005CE8C-CC26-4C3E-AC11-E15060ECD759}" srcOrd="0" destOrd="0" presId="urn:microsoft.com/office/officeart/2005/8/layout/target3"/>
    <dgm:cxn modelId="{667F0610-094B-4453-8841-13AE45639496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C0EF01D-997C-400D-BA0A-2C5DB63E7C5A}" type="presOf" srcId="{FF3621C1-5D89-4169-B9F7-F768AE7D9489}" destId="{3AF1215E-7776-4C24-8064-1417BC4512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941BA5A-3F6D-4B60-BF0B-AE8B4E6B3F64}" type="presOf" srcId="{D1D4F407-5343-4D3F-B5B9-D407B03CAEB4}" destId="{AED2198E-93D5-4001-81B4-73124B309672}" srcOrd="1" destOrd="0" presId="urn:microsoft.com/office/officeart/2005/8/layout/target3"/>
    <dgm:cxn modelId="{3C236CB7-B8D8-4527-A233-5D51429C0E41}" type="presOf" srcId="{FF3621C1-5D89-4169-B9F7-F768AE7D9489}" destId="{522F3148-FA5D-45C0-8223-90D71CEF85DC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09D2833-42E8-4E4B-8F36-015E9291F37F}" type="presOf" srcId="{4C35D32F-0EAB-4CD7-82EE-45574DC2A586}" destId="{6AB29FE0-4261-4AFC-A281-4104E238B479}" srcOrd="1" destOrd="0" presId="urn:microsoft.com/office/officeart/2005/8/layout/target3"/>
    <dgm:cxn modelId="{BE5B039F-DBD5-44D7-96D2-E5563BDA7215}" type="presOf" srcId="{D8197B8C-B260-4A16-BDF4-0947B075E274}" destId="{25B08C86-7E15-44DC-BE7F-FFB55DD49D12}" srcOrd="0" destOrd="0" presId="urn:microsoft.com/office/officeart/2005/8/layout/target3"/>
    <dgm:cxn modelId="{E6D70C44-C48F-42F2-B980-18E5347662F5}" type="presOf" srcId="{D8197B8C-B260-4A16-BDF4-0947B075E274}" destId="{5A5FFA88-C948-4069-8E93-59FA12366E83}" srcOrd="1" destOrd="0" presId="urn:microsoft.com/office/officeart/2005/8/layout/target3"/>
    <dgm:cxn modelId="{C6FBD22C-EFF6-40D7-AA82-D55215045BBA}" type="presOf" srcId="{B651F6E3-6281-48DB-9319-2AEAFDAE7572}" destId="{619D679B-A015-4ECF-8348-D1034C574F40}" srcOrd="0" destOrd="0" presId="urn:microsoft.com/office/officeart/2005/8/layout/target3"/>
    <dgm:cxn modelId="{13CFDD94-06CC-4915-B3E9-7C2A845B56EE}" type="presOf" srcId="{D1B46980-6531-4606-95E6-44980827E919}" destId="{6140AFEC-043D-4C43-A2F9-D0F5331DF3A3}" srcOrd="0" destOrd="0" presId="urn:microsoft.com/office/officeart/2005/8/layout/target3"/>
    <dgm:cxn modelId="{98566505-8732-4BC1-BEBB-A93EBE01F230}" type="presParOf" srcId="{333A1088-737F-45CB-B68E-254E46348037}" destId="{F5ABB229-8D3B-4694-996A-96F23CF14429}" srcOrd="0" destOrd="0" presId="urn:microsoft.com/office/officeart/2005/8/layout/target3"/>
    <dgm:cxn modelId="{921EAB2F-4BA0-47DB-AECD-21A20BDC697C}" type="presParOf" srcId="{333A1088-737F-45CB-B68E-254E46348037}" destId="{F41139FD-01EE-4571-8B17-4FB00FC51163}" srcOrd="1" destOrd="0" presId="urn:microsoft.com/office/officeart/2005/8/layout/target3"/>
    <dgm:cxn modelId="{49741674-0320-45CA-AC65-33ED60DD4200}" type="presParOf" srcId="{333A1088-737F-45CB-B68E-254E46348037}" destId="{D005CE8C-CC26-4C3E-AC11-E15060ECD759}" srcOrd="2" destOrd="0" presId="urn:microsoft.com/office/officeart/2005/8/layout/target3"/>
    <dgm:cxn modelId="{CE065D02-073C-4A84-9EB1-BC42FF17F770}" type="presParOf" srcId="{333A1088-737F-45CB-B68E-254E46348037}" destId="{2C702D82-9B77-49B7-9568-BB8EB47C3372}" srcOrd="3" destOrd="0" presId="urn:microsoft.com/office/officeart/2005/8/layout/target3"/>
    <dgm:cxn modelId="{9AA095FF-DD5A-41AE-A31C-0CF79847379E}" type="presParOf" srcId="{333A1088-737F-45CB-B68E-254E46348037}" destId="{A52A0455-90FF-4808-ABD0-F02540D31D5A}" srcOrd="4" destOrd="0" presId="urn:microsoft.com/office/officeart/2005/8/layout/target3"/>
    <dgm:cxn modelId="{09793D3A-D1EE-41E0-8614-38AD297FEA13}" type="presParOf" srcId="{333A1088-737F-45CB-B68E-254E46348037}" destId="{6140AFEC-043D-4C43-A2F9-D0F5331DF3A3}" srcOrd="5" destOrd="0" presId="urn:microsoft.com/office/officeart/2005/8/layout/target3"/>
    <dgm:cxn modelId="{1C754A24-FBC6-4F08-B38A-B0D8065041EC}" type="presParOf" srcId="{333A1088-737F-45CB-B68E-254E46348037}" destId="{9358AC05-5D7D-4327-9F80-1AD486AEA664}" srcOrd="6" destOrd="0" presId="urn:microsoft.com/office/officeart/2005/8/layout/target3"/>
    <dgm:cxn modelId="{B2E93C82-88F3-4CDF-96D3-2AAB3CBCF063}" type="presParOf" srcId="{333A1088-737F-45CB-B68E-254E46348037}" destId="{313FC574-E1CD-4FB4-B054-0B805CE0447D}" srcOrd="7" destOrd="0" presId="urn:microsoft.com/office/officeart/2005/8/layout/target3"/>
    <dgm:cxn modelId="{2FF680B6-0428-45FF-A11B-AF37CA47F3EB}" type="presParOf" srcId="{333A1088-737F-45CB-B68E-254E46348037}" destId="{619D679B-A015-4ECF-8348-D1034C574F40}" srcOrd="8" destOrd="0" presId="urn:microsoft.com/office/officeart/2005/8/layout/target3"/>
    <dgm:cxn modelId="{F01C54AC-5B26-4F2D-B67A-9F00B93591FE}" type="presParOf" srcId="{333A1088-737F-45CB-B68E-254E46348037}" destId="{322283A8-4A27-4CDA-BAE3-F381106A9174}" srcOrd="9" destOrd="0" presId="urn:microsoft.com/office/officeart/2005/8/layout/target3"/>
    <dgm:cxn modelId="{CDA65D70-853E-4F8E-97DF-3AF939F711A8}" type="presParOf" srcId="{333A1088-737F-45CB-B68E-254E46348037}" destId="{FFC9F71D-1B4F-4AD9-A4A6-86ADEFC8AF5C}" srcOrd="10" destOrd="0" presId="urn:microsoft.com/office/officeart/2005/8/layout/target3"/>
    <dgm:cxn modelId="{BF0FE9F2-7AE7-4D88-BC50-4C685BA94550}" type="presParOf" srcId="{333A1088-737F-45CB-B68E-254E46348037}" destId="{25B08C86-7E15-44DC-BE7F-FFB55DD49D12}" srcOrd="11" destOrd="0" presId="urn:microsoft.com/office/officeart/2005/8/layout/target3"/>
    <dgm:cxn modelId="{EF349DAC-922A-4BB1-B8AD-0123024774CB}" type="presParOf" srcId="{333A1088-737F-45CB-B68E-254E46348037}" destId="{C00F7E6A-B60D-414E-B40A-C4B931C28BAF}" srcOrd="12" destOrd="0" presId="urn:microsoft.com/office/officeart/2005/8/layout/target3"/>
    <dgm:cxn modelId="{435B3D9D-7713-4940-BA90-2C07FA0A02C3}" type="presParOf" srcId="{333A1088-737F-45CB-B68E-254E46348037}" destId="{18D1CD71-A09E-4DC8-AD58-D43BE56A821F}" srcOrd="13" destOrd="0" presId="urn:microsoft.com/office/officeart/2005/8/layout/target3"/>
    <dgm:cxn modelId="{3030C3F4-0FDC-4B52-9A55-C9958DE8ABE7}" type="presParOf" srcId="{333A1088-737F-45CB-B68E-254E46348037}" destId="{3AF1215E-7776-4C24-8064-1417BC451259}" srcOrd="14" destOrd="0" presId="urn:microsoft.com/office/officeart/2005/8/layout/target3"/>
    <dgm:cxn modelId="{FBC4B315-6683-405A-A338-8767A0124516}" type="presParOf" srcId="{333A1088-737F-45CB-B68E-254E46348037}" destId="{1A56D0C6-827E-4224-8020-F6331FAB0C3E}" srcOrd="15" destOrd="0" presId="urn:microsoft.com/office/officeart/2005/8/layout/target3"/>
    <dgm:cxn modelId="{F0DDBC30-3304-4E1F-9B47-144546771DD8}" type="presParOf" srcId="{333A1088-737F-45CB-B68E-254E46348037}" destId="{5D1861EB-1465-4B6B-B573-C1854262B277}" srcOrd="16" destOrd="0" presId="urn:microsoft.com/office/officeart/2005/8/layout/target3"/>
    <dgm:cxn modelId="{1DC7402C-914D-40C5-BE6C-44DCF08CA4B9}" type="presParOf" srcId="{333A1088-737F-45CB-B68E-254E46348037}" destId="{751E9DD6-38DB-49FF-B3BE-A7F1586C8B05}" srcOrd="17" destOrd="0" presId="urn:microsoft.com/office/officeart/2005/8/layout/target3"/>
    <dgm:cxn modelId="{0CB23955-F7ED-4851-A0E5-30078920C20E}" type="presParOf" srcId="{333A1088-737F-45CB-B68E-254E46348037}" destId="{AED2198E-93D5-4001-81B4-73124B309672}" srcOrd="18" destOrd="0" presId="urn:microsoft.com/office/officeart/2005/8/layout/target3"/>
    <dgm:cxn modelId="{1329BCE3-F3BF-4F50-B1CA-A72D439719C1}" type="presParOf" srcId="{333A1088-737F-45CB-B68E-254E46348037}" destId="{2BE915AB-18AA-4053-B92C-3BFC9ED204BB}" srcOrd="19" destOrd="0" presId="urn:microsoft.com/office/officeart/2005/8/layout/target3"/>
    <dgm:cxn modelId="{C47D55DA-2670-4100-89C5-09F724ED5B76}" type="presParOf" srcId="{333A1088-737F-45CB-B68E-254E46348037}" destId="{6BB5E863-4638-4E1D-BFDE-399D028AC4ED}" srcOrd="20" destOrd="0" presId="urn:microsoft.com/office/officeart/2005/8/layout/target3"/>
    <dgm:cxn modelId="{1D8A08AA-E3F1-4DEB-A2EB-F3DA66BB4C02}" type="presParOf" srcId="{333A1088-737F-45CB-B68E-254E46348037}" destId="{5A5FFA88-C948-4069-8E93-59FA12366E83}" srcOrd="21" destOrd="0" presId="urn:microsoft.com/office/officeart/2005/8/layout/target3"/>
    <dgm:cxn modelId="{6EB8644A-6EDD-468D-BCD0-0CFA5E53DDBB}" type="presParOf" srcId="{333A1088-737F-45CB-B68E-254E46348037}" destId="{522F3148-FA5D-45C0-8223-90D71CEF85DC}" srcOrd="22" destOrd="0" presId="urn:microsoft.com/office/officeart/2005/8/layout/target3"/>
    <dgm:cxn modelId="{B26BB46B-5E1D-4395-A007-AE6A50DC3D5E}" type="presParOf" srcId="{333A1088-737F-45CB-B68E-254E46348037}" destId="{6AB29FE0-4261-4AFC-A281-4104E238B47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Lenka Hrnčířová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VY_52_INOVACE_27_Přírodopis 7.ročník_Rozmnožování rostlin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Rozmnožování rostlin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18D1CD71-A09E-4DC8-AD58-D43BE56A821F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F1215E-7776-4C24-8064-1417BC451259}">
      <dsp:nvSpPr>
        <dsp:cNvPr id="0" name=""/>
        <dsp:cNvSpPr/>
      </dsp:nvSpPr>
      <dsp:spPr>
        <a:xfrm>
          <a:off x="1152124" y="130628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152124" y="1306287"/>
        <a:ext cx="5350878" cy="318465"/>
      </dsp:txXfrm>
    </dsp:sp>
    <dsp:sp modelId="{5D1861EB-1465-4B6B-B573-C1854262B27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1E9DD6-38DB-49FF-B3BE-A7F1586C8B0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Vytvořeno: únor 2012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63C43A-234C-4D91-AD99-AD99273F554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4EB9A8-9BF1-4078-A81E-60D7B41E0C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82986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8F92E-D3A5-490B-9681-88B369C371FA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56745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EB9A8-9BF1-4078-A81E-60D7B41E0CE3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53646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EB9A8-9BF1-4078-A81E-60D7B41E0CE3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46093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EB9A8-9BF1-4078-A81E-60D7B41E0CE3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4744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EB9A8-9BF1-4078-A81E-60D7B41E0CE3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0441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EB9A8-9BF1-4078-A81E-60D7B41E0CE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8581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EB9A8-9BF1-4078-A81E-60D7B41E0CE3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18060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EB9A8-9BF1-4078-A81E-60D7B41E0CE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63721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EB9A8-9BF1-4078-A81E-60D7B41E0CE3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4177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EB9A8-9BF1-4078-A81E-60D7B41E0CE3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76405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EB9A8-9BF1-4078-A81E-60D7B41E0CE3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82436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EB9A8-9BF1-4078-A81E-60D7B41E0CE3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5373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EB9A8-9BF1-4078-A81E-60D7B41E0CE3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7716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B502-DD6E-4980-B802-04686607552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66D58-F5AE-4317-85DF-7BB9E1657F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0852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B502-DD6E-4980-B802-04686607552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66D58-F5AE-4317-85DF-7BB9E1657F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7177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B502-DD6E-4980-B802-04686607552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66D58-F5AE-4317-85DF-7BB9E1657F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4762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B502-DD6E-4980-B802-04686607552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66D58-F5AE-4317-85DF-7BB9E1657F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5810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B502-DD6E-4980-B802-04686607552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66D58-F5AE-4317-85DF-7BB9E1657F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6077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B502-DD6E-4980-B802-04686607552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66D58-F5AE-4317-85DF-7BB9E1657F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3677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B502-DD6E-4980-B802-04686607552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66D58-F5AE-4317-85DF-7BB9E1657F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5630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B502-DD6E-4980-B802-04686607552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66D58-F5AE-4317-85DF-7BB9E1657F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4088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B502-DD6E-4980-B802-04686607552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66D58-F5AE-4317-85DF-7BB9E1657F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86774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B502-DD6E-4980-B802-04686607552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66D58-F5AE-4317-85DF-7BB9E1657F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7597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B502-DD6E-4980-B802-04686607552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66D58-F5AE-4317-85DF-7BB9E1657F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3065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9B502-DD6E-4980-B802-04686607552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66D58-F5AE-4317-85DF-7BB9E1657F1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2883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8/82/Iris_pumila_01.jp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akker-cz.com/produkt/jirinky-bluesette-/" TargetMode="External"/><Relationship Id="rId3" Type="http://schemas.openxmlformats.org/officeDocument/2006/relationships/hyperlink" Target="http://i.idnes.cz/12/011/cl6/MCE403d84_profimedia_0101626203cat.jpg" TargetMode="External"/><Relationship Id="rId7" Type="http://schemas.openxmlformats.org/officeDocument/2006/relationships/hyperlink" Target="http://office.microsoft.com/cs-cz/images/results.aspx?qu=tupip%C3%A1n+r%C5%AF%C5%BEov%C3%BD&amp;ex=1&amp;ctt=1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Iris_pumila_01.jpg" TargetMode="External"/><Relationship Id="rId5" Type="http://schemas.openxmlformats.org/officeDocument/2006/relationships/hyperlink" Target="http://upload.wikimedia.org/wikipedia/commons/1/19/2007-04-20Saintpaulia_ionantha04.jpg" TargetMode="External"/><Relationship Id="rId4" Type="http://schemas.openxmlformats.org/officeDocument/2006/relationships/hyperlink" Target="http://www.skalnicky.cz/jpeg/korenove_rizkovani.jpg" TargetMode="External"/><Relationship Id="rId9" Type="http://schemas.openxmlformats.org/officeDocument/2006/relationships/hyperlink" Target="http://upload.wikimedia.org/wikipedia/commons/thumb/2/2f/Roubov%C3%A1n%C3%AD1.jpg/300px-Roubov%C3%A1n%C3%AD1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0/08/Okulirterose.png/220px-Okulirterose.pn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634243105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207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800809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Anotace</a:t>
            </a:r>
          </a:p>
          <a:p>
            <a:endParaRPr lang="cs-CZ" sz="2400" dirty="0"/>
          </a:p>
          <a:p>
            <a:r>
              <a:rPr lang="cs-CZ" sz="2400" dirty="0" smtClean="0"/>
              <a:t>Přírodopis, 7. ročník, Rozmnožování rostlin</a:t>
            </a:r>
          </a:p>
          <a:p>
            <a:endParaRPr lang="cs-CZ" sz="2400" dirty="0"/>
          </a:p>
          <a:p>
            <a:r>
              <a:rPr lang="cs-CZ" sz="2400" dirty="0" smtClean="0"/>
              <a:t>Prezentace k výkladu</a:t>
            </a:r>
          </a:p>
          <a:p>
            <a:r>
              <a:rPr lang="cs-CZ" sz="2400" dirty="0" smtClean="0"/>
              <a:t>1) Pohlavní rozmnožování</a:t>
            </a:r>
          </a:p>
          <a:p>
            <a:r>
              <a:rPr lang="cs-CZ" sz="2400" dirty="0" smtClean="0"/>
              <a:t>2) Nepohlavní rozmnožování</a:t>
            </a:r>
          </a:p>
          <a:p>
            <a:r>
              <a:rPr lang="cs-CZ" sz="2400" dirty="0" smtClean="0"/>
              <a:t>3) Růst a vývin rostlin</a:t>
            </a:r>
          </a:p>
          <a:p>
            <a:r>
              <a:rPr lang="cs-CZ" sz="2400" dirty="0" smtClean="0"/>
              <a:t>4) SP – doplnit charakteristiku jednotlivých skupin rostlin podle</a:t>
            </a:r>
          </a:p>
          <a:p>
            <a:r>
              <a:rPr lang="cs-CZ" sz="2400" dirty="0"/>
              <a:t>d</a:t>
            </a:r>
            <a:r>
              <a:rPr lang="cs-CZ" sz="2400" dirty="0" smtClean="0"/>
              <a:t>élky jejich vývinu  - </a:t>
            </a:r>
            <a:r>
              <a:rPr lang="cs-CZ" sz="2400" smtClean="0"/>
              <a:t>následná kontrola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32191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7632848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Rozmnožování rostlin</a:t>
            </a:r>
            <a:endParaRPr lang="cs-CZ" sz="5400" b="1" dirty="0"/>
          </a:p>
        </p:txBody>
      </p:sp>
      <p:pic>
        <p:nvPicPr>
          <p:cNvPr id="1026" name="Picture 2" descr="http://i.idnes.cz/12/011/cl6/MCE403d84_profimedia_0101626203ca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458" y="2276872"/>
            <a:ext cx="381447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907704" y="45811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1028" name="Picture 4" descr="http://www.skalnicky.cz/jpeg/korenove_rizkovan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60848"/>
            <a:ext cx="3810000" cy="332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00192" y="522920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6689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7847854" cy="39703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Rozmnožování  rostlin</a:t>
            </a:r>
          </a:p>
          <a:p>
            <a:endParaRPr lang="cs-CZ" sz="2800" b="1" u="sng" dirty="0"/>
          </a:p>
          <a:p>
            <a:pPr marL="514350" indent="-514350">
              <a:buAutoNum type="arabicParenR"/>
            </a:pPr>
            <a:r>
              <a:rPr lang="cs-CZ" sz="2800" b="1" u="sng" dirty="0" smtClean="0"/>
              <a:t>Pohlavní</a:t>
            </a:r>
          </a:p>
          <a:p>
            <a:r>
              <a:rPr lang="cs-CZ" sz="2800" dirty="0" smtClean="0"/>
              <a:t>- po opylení oplození</a:t>
            </a:r>
          </a:p>
          <a:p>
            <a:r>
              <a:rPr lang="cs-CZ" sz="2800" dirty="0" smtClean="0"/>
              <a:t>- oplozená samičí buňka – </a:t>
            </a:r>
            <a:r>
              <a:rPr lang="cs-CZ" sz="2800" b="1" u="sng" dirty="0" smtClean="0"/>
              <a:t>zygota</a:t>
            </a:r>
            <a:r>
              <a:rPr lang="cs-CZ" sz="2800" dirty="0" smtClean="0"/>
              <a:t>, ze které vzniká</a:t>
            </a:r>
          </a:p>
          <a:p>
            <a:r>
              <a:rPr lang="cs-CZ" sz="2800" dirty="0"/>
              <a:t>z</a:t>
            </a:r>
            <a:r>
              <a:rPr lang="cs-CZ" sz="2800" dirty="0" smtClean="0"/>
              <a:t>árodek nové rostliny uvnitř semena</a:t>
            </a:r>
          </a:p>
          <a:p>
            <a:r>
              <a:rPr lang="cs-CZ" sz="2800" dirty="0" smtClean="0"/>
              <a:t>- dochází ke kombinaci vlastností obou rodičovských </a:t>
            </a:r>
          </a:p>
          <a:p>
            <a:r>
              <a:rPr lang="cs-CZ" sz="2800" dirty="0"/>
              <a:t>r</a:t>
            </a:r>
            <a:r>
              <a:rPr lang="cs-CZ" sz="2800" dirty="0" smtClean="0"/>
              <a:t>ostlin   -  kombinací mohou vzniknout odlišné znaky,</a:t>
            </a:r>
          </a:p>
          <a:p>
            <a:r>
              <a:rPr lang="cs-CZ" sz="2800" dirty="0"/>
              <a:t>n</a:t>
            </a:r>
            <a:r>
              <a:rPr lang="cs-CZ" sz="2800" dirty="0" smtClean="0"/>
              <a:t>apř. barva květu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33951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764704"/>
            <a:ext cx="7378623" cy="310854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2) Nepohlavní – vegetativní</a:t>
            </a:r>
          </a:p>
          <a:p>
            <a:pPr>
              <a:buFontTx/>
              <a:buChar char="-"/>
            </a:pPr>
            <a:r>
              <a:rPr lang="cs-CZ" sz="2800" dirty="0" smtClean="0"/>
              <a:t>nová </a:t>
            </a:r>
            <a:r>
              <a:rPr lang="cs-CZ" sz="2800" dirty="0" smtClean="0"/>
              <a:t>rostlina vzniká z části mateřské rostliny, </a:t>
            </a:r>
            <a:r>
              <a:rPr lang="cs-CZ" sz="2800" dirty="0" smtClean="0"/>
              <a:t>má </a:t>
            </a:r>
          </a:p>
          <a:p>
            <a:r>
              <a:rPr lang="cs-CZ" sz="2800" dirty="0" smtClean="0"/>
              <a:t> vlastnosti </a:t>
            </a:r>
            <a:r>
              <a:rPr lang="cs-CZ" sz="2800" dirty="0" smtClean="0"/>
              <a:t>mateřské rostliny</a:t>
            </a:r>
          </a:p>
          <a:p>
            <a:endParaRPr lang="cs-CZ" sz="2800" dirty="0" smtClean="0"/>
          </a:p>
          <a:p>
            <a:pPr marL="514350" indent="-514350">
              <a:buAutoNum type="alphaLcParenR"/>
            </a:pPr>
            <a:r>
              <a:rPr lang="cs-CZ" sz="2800" b="1" dirty="0"/>
              <a:t>ř</a:t>
            </a:r>
            <a:r>
              <a:rPr lang="cs-CZ" sz="2800" b="1" dirty="0" smtClean="0"/>
              <a:t>ízkování</a:t>
            </a:r>
          </a:p>
          <a:p>
            <a:r>
              <a:rPr lang="cs-CZ" sz="2800" dirty="0" smtClean="0"/>
              <a:t>- využívá schopnosti regenerace</a:t>
            </a:r>
          </a:p>
          <a:p>
            <a:r>
              <a:rPr lang="cs-CZ" sz="2800" dirty="0" smtClean="0"/>
              <a:t>- řízky: stonkové, listové, kořenové - zakoření</a:t>
            </a:r>
            <a:endParaRPr lang="cs-CZ" sz="2800" dirty="0"/>
          </a:p>
        </p:txBody>
      </p:sp>
      <p:pic>
        <p:nvPicPr>
          <p:cNvPr id="1026" name="Picture 2" descr="http://ts2.mm.bing.net/images/thumbnail.aspx?q=4553228467962169&amp;id=a7d53a6b55940f82935546a010f9a74b&amp;index=newexp&amp;url=http%3a%2f%2fupload.wikimedia.org%2fwikipedia%2fcommons%2f1%2f19%2f2007-04-20Saintpaulia_ionantha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077072"/>
            <a:ext cx="285750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03848" y="630932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9122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7612918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b) </a:t>
            </a:r>
            <a:r>
              <a:rPr lang="cs-CZ" sz="2800" b="1" dirty="0" smtClean="0"/>
              <a:t>oddenek, cibule, kořenová hlíza – </a:t>
            </a:r>
            <a:r>
              <a:rPr lang="cs-CZ" sz="2800" b="1" dirty="0" err="1" smtClean="0"/>
              <a:t>ztlustlý</a:t>
            </a:r>
            <a:r>
              <a:rPr lang="cs-CZ" sz="2800" b="1" dirty="0" smtClean="0"/>
              <a:t> kořen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59632" y="5013176"/>
            <a:ext cx="7560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        4                                                                   5                                                      </a:t>
            </a:r>
            <a:endParaRPr lang="cs-CZ" dirty="0"/>
          </a:p>
        </p:txBody>
      </p:sp>
      <p:pic>
        <p:nvPicPr>
          <p:cNvPr id="3074" name="Picture 2" descr="Soubor:Iris pumila 0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78011"/>
            <a:ext cx="2422601" cy="3230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06057"/>
            <a:ext cx="2429363" cy="3152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809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8334589" cy="35394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c) </a:t>
            </a:r>
            <a:r>
              <a:rPr lang="cs-CZ" sz="2800" b="1" dirty="0" smtClean="0"/>
              <a:t>roubování a očkování</a:t>
            </a:r>
          </a:p>
          <a:p>
            <a:r>
              <a:rPr lang="cs-CZ" sz="2800" dirty="0" smtClean="0"/>
              <a:t>- zvláštní typ vegetativního rozmnožování – u okrasných </a:t>
            </a:r>
          </a:p>
          <a:p>
            <a:r>
              <a:rPr lang="cs-CZ" sz="2800" dirty="0"/>
              <a:t>r</a:t>
            </a:r>
            <a:r>
              <a:rPr lang="cs-CZ" sz="2800" dirty="0" smtClean="0"/>
              <a:t>ostlin a ovocných stromů</a:t>
            </a:r>
          </a:p>
          <a:p>
            <a:r>
              <a:rPr lang="cs-CZ" sz="2800" dirty="0" smtClean="0"/>
              <a:t>- část 1 rostliny se přenese na druhou</a:t>
            </a:r>
          </a:p>
          <a:p>
            <a:endParaRPr lang="cs-CZ" sz="2800" dirty="0" smtClean="0"/>
          </a:p>
          <a:p>
            <a:r>
              <a:rPr lang="cs-CZ" sz="2800" b="1" dirty="0" smtClean="0"/>
              <a:t>roubování</a:t>
            </a:r>
          </a:p>
          <a:p>
            <a:r>
              <a:rPr lang="cs-CZ" sz="2800" dirty="0" smtClean="0"/>
              <a:t>- </a:t>
            </a:r>
            <a:r>
              <a:rPr lang="cs-CZ" sz="2800" dirty="0"/>
              <a:t>r</a:t>
            </a:r>
            <a:r>
              <a:rPr lang="cs-CZ" sz="2800" dirty="0" smtClean="0"/>
              <a:t>oub – část letorostu je přenesen na podnož</a:t>
            </a:r>
          </a:p>
          <a:p>
            <a:endParaRPr lang="cs-CZ" sz="2800" dirty="0"/>
          </a:p>
        </p:txBody>
      </p:sp>
      <p:pic>
        <p:nvPicPr>
          <p:cNvPr id="3074" name="Picture 2" descr="http://ts3.mm.bing.net/images/thumbnail.aspx?q=5022346264840170&amp;id=f140e20c7ae196b23b51b95258bce6b1&amp;index=newexp&amp;url=http%3a%2f%2fupload.wikimedia.org%2fwikipedia%2fcommons%2fthumb%2f2%2f2f%2fRoubov%25C3%25A1n%25C3%25AD1.jpg%2f300px-Roubov%25C3%25A1n%25C3%25AD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04959" y="3933056"/>
            <a:ext cx="3371726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444208" y="6093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4292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5622821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dirty="0"/>
              <a:t>o</a:t>
            </a:r>
            <a:r>
              <a:rPr lang="cs-CZ" sz="2800" b="1" dirty="0" smtClean="0"/>
              <a:t>čkování</a:t>
            </a:r>
          </a:p>
          <a:p>
            <a:r>
              <a:rPr lang="cs-CZ" sz="2800" dirty="0" smtClean="0"/>
              <a:t>- pupen s kůrou se přenáší na podnož</a:t>
            </a:r>
            <a:endParaRPr lang="cs-CZ" sz="2800" dirty="0"/>
          </a:p>
        </p:txBody>
      </p:sp>
      <p:pic>
        <p:nvPicPr>
          <p:cNvPr id="3" name="Picture 2" descr="http://upload.wikimedia.org/wikipedia/commons/thumb/0/08/Okulirterose.png/220px-Okulirteros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700808"/>
            <a:ext cx="2664296" cy="399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032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8652049" cy="56938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Růst  rostlin</a:t>
            </a:r>
          </a:p>
          <a:p>
            <a:r>
              <a:rPr lang="cs-CZ" sz="2800" dirty="0" smtClean="0"/>
              <a:t>- ovlivněn fytohormony a vnějšími podmínkami</a:t>
            </a:r>
          </a:p>
          <a:p>
            <a:r>
              <a:rPr lang="cs-CZ" sz="2800" b="1" dirty="0" smtClean="0"/>
              <a:t>Vývin</a:t>
            </a:r>
          </a:p>
          <a:p>
            <a:r>
              <a:rPr lang="cs-CZ" sz="2800" dirty="0" smtClean="0"/>
              <a:t>- vznik zygoty – klíčení – růst – tvorba rozmnožovacích</a:t>
            </a:r>
          </a:p>
          <a:p>
            <a:r>
              <a:rPr lang="cs-CZ" sz="2800" dirty="0"/>
              <a:t>o</a:t>
            </a:r>
            <a:r>
              <a:rPr lang="cs-CZ" sz="2800" dirty="0" smtClean="0"/>
              <a:t>rgánů - zánik</a:t>
            </a:r>
          </a:p>
          <a:p>
            <a:r>
              <a:rPr lang="cs-CZ" sz="2800" dirty="0"/>
              <a:t> </a:t>
            </a:r>
            <a:endParaRPr lang="cs-CZ" sz="2800" dirty="0" smtClean="0"/>
          </a:p>
          <a:p>
            <a:r>
              <a:rPr lang="cs-CZ" sz="2800" b="1" dirty="0" smtClean="0"/>
              <a:t>Rozdělení rostlin podle délky vývinu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SP - Doplň charakteristiku </a:t>
            </a:r>
            <a:r>
              <a:rPr lang="cs-CZ" sz="2800" dirty="0" err="1" smtClean="0">
                <a:solidFill>
                  <a:srgbClr val="FF0000"/>
                </a:solidFill>
              </a:rPr>
              <a:t>jednotl</a:t>
            </a:r>
            <a:r>
              <a:rPr lang="cs-CZ" sz="2800" dirty="0" smtClean="0">
                <a:solidFill>
                  <a:srgbClr val="FF0000"/>
                </a:solidFill>
              </a:rPr>
              <a:t>. skupin podle uč. str. 81 </a:t>
            </a:r>
          </a:p>
          <a:p>
            <a:endParaRPr lang="cs-CZ" sz="2800" dirty="0"/>
          </a:p>
          <a:p>
            <a:pPr marL="514350" indent="-514350">
              <a:buAutoNum type="arabicParenR"/>
            </a:pPr>
            <a:r>
              <a:rPr lang="cs-CZ" sz="2800" u="sng" dirty="0" smtClean="0"/>
              <a:t>Jednoleté – letničky</a:t>
            </a:r>
          </a:p>
          <a:p>
            <a:pPr marL="514350" indent="-514350">
              <a:buAutoNum type="arabicParenR"/>
            </a:pPr>
            <a:r>
              <a:rPr lang="cs-CZ" sz="2800" u="sng" dirty="0" smtClean="0"/>
              <a:t>Dvouleté</a:t>
            </a:r>
          </a:p>
          <a:p>
            <a:pPr marL="514350" indent="-514350">
              <a:buAutoNum type="arabicParenR"/>
            </a:pPr>
            <a:r>
              <a:rPr lang="cs-CZ" sz="2800" u="sng" dirty="0" smtClean="0"/>
              <a:t>Víceleté</a:t>
            </a:r>
          </a:p>
          <a:p>
            <a:pPr marL="514350" indent="-514350">
              <a:buAutoNum type="arabicParenR"/>
            </a:pPr>
            <a:r>
              <a:rPr lang="cs-CZ" sz="2800" u="sng" dirty="0" smtClean="0"/>
              <a:t>Vytrvalé – trvalky - pereny </a:t>
            </a:r>
            <a:endParaRPr lang="cs-CZ" sz="2800" u="sng" dirty="0"/>
          </a:p>
        </p:txBody>
      </p:sp>
    </p:spTree>
    <p:extLst>
      <p:ext uri="{BB962C8B-B14F-4D97-AF65-F5344CB8AC3E}">
        <p14:creationId xmlns:p14="http://schemas.microsoft.com/office/powerpoint/2010/main" xmlns="" val="307171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4230" y="460752"/>
            <a:ext cx="4760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Kontrola  SP  – práce s textem 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556792"/>
            <a:ext cx="46409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1) Jednoleté rostliny - letničky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492896"/>
            <a:ext cx="788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Během 1 roku vyrostou, vykvetou, vytvoří plody se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s</a:t>
            </a:r>
            <a:r>
              <a:rPr lang="cs-CZ" sz="2800" b="1" dirty="0" smtClean="0">
                <a:solidFill>
                  <a:srgbClr val="FF0000"/>
                </a:solidFill>
              </a:rPr>
              <a:t>emeny a odumřou.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4230" y="3861048"/>
            <a:ext cx="3239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2) Dvouleté rostliny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4725144"/>
            <a:ext cx="88219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První rok vyklíčí, vytvoří vegetativní orgány. Ve druhém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r</a:t>
            </a:r>
            <a:r>
              <a:rPr lang="cs-CZ" sz="2800" b="1" dirty="0" smtClean="0">
                <a:solidFill>
                  <a:srgbClr val="FF0000"/>
                </a:solidFill>
              </a:rPr>
              <a:t>oce vykvetou, mají plody a odumřou.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469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295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3) Víceleté rostliny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628800"/>
            <a:ext cx="9302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Několik let rostou, pak vykvetou, vytvoří plody a odumřou.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924944"/>
            <a:ext cx="5683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4) Vytrvalé rostliny – trvalky - pereny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077072"/>
            <a:ext cx="815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Tyto rostliny rostou, kvetou a vytváří plody každý rok.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2294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48680"/>
            <a:ext cx="8784976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Použité zdroje</a:t>
            </a:r>
          </a:p>
          <a:p>
            <a:endParaRPr lang="cs-CZ" sz="2000" dirty="0"/>
          </a:p>
          <a:p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i.idnes.cz/12/011/cl6/MCE403d84_profimedia_0101626203cat.jpg</a:t>
            </a:r>
            <a:r>
              <a:rPr lang="cs-CZ" sz="2000" dirty="0" smtClean="0"/>
              <a:t>  č. 1</a:t>
            </a:r>
          </a:p>
          <a:p>
            <a:endParaRPr lang="cs-CZ" sz="2000" dirty="0"/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www.skalnicky.cz/jpeg/korenove_rizkovani.jpg</a:t>
            </a:r>
            <a:r>
              <a:rPr lang="cs-CZ" sz="2000" dirty="0" smtClean="0"/>
              <a:t>  č.2</a:t>
            </a:r>
          </a:p>
          <a:p>
            <a:endParaRPr lang="cs-CZ" sz="2000" dirty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upload.wikimedia.org/wikipedia/commons/1/19/2007-04-20Saintpaulia_ionantha04.jpg</a:t>
            </a:r>
            <a:r>
              <a:rPr lang="cs-CZ" sz="2000" dirty="0" smtClean="0"/>
              <a:t>   č.3</a:t>
            </a:r>
          </a:p>
          <a:p>
            <a:endParaRPr lang="cs-CZ" sz="2400" dirty="0" smtClean="0"/>
          </a:p>
          <a:p>
            <a:r>
              <a:rPr lang="cs-CZ" sz="2000" dirty="0" smtClean="0">
                <a:hlinkClick r:id="rId6"/>
              </a:rPr>
              <a:t>http</a:t>
            </a:r>
            <a:r>
              <a:rPr lang="cs-CZ" sz="2000" dirty="0">
                <a:hlinkClick r:id="rId6"/>
              </a:rPr>
              <a:t>://</a:t>
            </a:r>
            <a:r>
              <a:rPr lang="cs-CZ" sz="2000" dirty="0" smtClean="0">
                <a:hlinkClick r:id="rId6"/>
              </a:rPr>
              <a:t>cs.wikipedia.org/wiki/Soubor:Iris_pumila_01.jpg</a:t>
            </a:r>
            <a:r>
              <a:rPr lang="cs-CZ" sz="2000" dirty="0" smtClean="0"/>
              <a:t>     č. 4  </a:t>
            </a:r>
          </a:p>
          <a:p>
            <a:endParaRPr lang="cs-CZ" sz="2000" dirty="0"/>
          </a:p>
          <a:p>
            <a:r>
              <a:rPr lang="cs-CZ" sz="2000" dirty="0">
                <a:hlinkClick r:id="rId7"/>
              </a:rPr>
              <a:t>http://office.microsoft.com/cs-cz/images/results.aspx?qu=tupip%C3%A1n+r%C5%AF%C5%BEov%C3%BD&amp;ex=1&amp;ctt=1#ai:MP900433144</a:t>
            </a:r>
            <a:r>
              <a:rPr lang="cs-CZ" sz="2000" dirty="0" smtClean="0">
                <a:hlinkClick r:id="rId7"/>
              </a:rPr>
              <a:t>|</a:t>
            </a:r>
            <a:r>
              <a:rPr lang="cs-CZ" sz="2000" dirty="0" smtClean="0"/>
              <a:t>   č.5</a:t>
            </a:r>
          </a:p>
          <a:p>
            <a:endParaRPr lang="cs-CZ" sz="2000" dirty="0"/>
          </a:p>
          <a:p>
            <a:r>
              <a:rPr lang="cs-CZ" sz="2000" dirty="0">
                <a:hlinkClick r:id="rId8"/>
              </a:rPr>
              <a:t>http://www.bakker-cz.com/produkt/jirinky-bluesette-</a:t>
            </a:r>
            <a:r>
              <a:rPr lang="cs-CZ" sz="2000" dirty="0" smtClean="0">
                <a:hlinkClick r:id="rId8"/>
              </a:rPr>
              <a:t>/</a:t>
            </a:r>
            <a:r>
              <a:rPr lang="cs-CZ" sz="2000" dirty="0" smtClean="0"/>
              <a:t>  č. 6</a:t>
            </a:r>
          </a:p>
          <a:p>
            <a:endParaRPr lang="cs-CZ" sz="2000" dirty="0"/>
          </a:p>
          <a:p>
            <a:r>
              <a:rPr lang="cs-CZ" sz="2000" dirty="0">
                <a:hlinkClick r:id="rId9"/>
              </a:rPr>
              <a:t>http://</a:t>
            </a:r>
            <a:r>
              <a:rPr lang="cs-CZ" sz="2000" dirty="0" smtClean="0">
                <a:hlinkClick r:id="rId9"/>
              </a:rPr>
              <a:t>upload.wikimedia.org/wikipedia/commons/thumb/2/2f/Roubov%C3%A1n%C3%AD1.jpg/300px-Roubov%C3%A1n%C3%AD1.jpg</a:t>
            </a:r>
            <a:r>
              <a:rPr lang="cs-CZ" sz="2000" dirty="0" smtClean="0"/>
              <a:t>    č. 7</a:t>
            </a:r>
          </a:p>
          <a:p>
            <a:endParaRPr lang="cs-CZ" sz="2000" dirty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161746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88640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upload.wikimedia.org/wikipedia/commons/thumb/0/08/Okulirterose.png/220px-Okulirterose.png</a:t>
            </a:r>
            <a:r>
              <a:rPr lang="cs-CZ" dirty="0" smtClean="0"/>
              <a:t>    č.  8</a:t>
            </a:r>
          </a:p>
          <a:p>
            <a:endParaRPr lang="cs-CZ" dirty="0"/>
          </a:p>
          <a:p>
            <a:r>
              <a:rPr lang="cs-CZ" dirty="0"/>
              <a:t>ČABRADOVÁ, Věra; HASCH, František; SEJPKA, Jaroslav a kol. </a:t>
            </a:r>
            <a:r>
              <a:rPr lang="cs-CZ" i="1" dirty="0"/>
              <a:t>Přírodopis 7- učebnice </a:t>
            </a:r>
          </a:p>
          <a:p>
            <a:r>
              <a:rPr lang="cs-CZ" i="1" dirty="0"/>
              <a:t>pro ZŠ a víceletá gymnázia</a:t>
            </a:r>
            <a:r>
              <a:rPr lang="cs-CZ" dirty="0"/>
              <a:t>. Plzeň: Fraus, 2005, ISBN 80-7238-424-4.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5362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426</Words>
  <Application>Microsoft Office PowerPoint</Application>
  <PresentationFormat>Předvádění na obrazovce (4:3)</PresentationFormat>
  <Paragraphs>104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Dum</cp:lastModifiedBy>
  <cp:revision>21</cp:revision>
  <dcterms:created xsi:type="dcterms:W3CDTF">2012-03-10T15:06:12Z</dcterms:created>
  <dcterms:modified xsi:type="dcterms:W3CDTF">2012-05-07T14:36:41Z</dcterms:modified>
</cp:coreProperties>
</file>