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4" r:id="rId8"/>
    <p:sldId id="265" r:id="rId9"/>
    <p:sldId id="266" r:id="rId10"/>
    <p:sldId id="260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43741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2331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1059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62791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9785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03857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16942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5017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64274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8112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551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22B5C5-A168-4CD3-9EDC-B5A94BBB02E6}" type="datetimeFigureOut">
              <a:rPr lang="cs-CZ" smtClean="0"/>
              <a:t>9.4.2012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D88C6-B64F-445A-8B29-3E5276426B8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66739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1728192"/>
          </a:xfrm>
        </p:spPr>
        <p:txBody>
          <a:bodyPr>
            <a:normAutofit fontScale="90000"/>
          </a:bodyPr>
          <a:lstStyle/>
          <a:p>
            <a:r>
              <a:rPr lang="pl-PL" b="1" dirty="0" smtClean="0">
                <a:latin typeface="Times New Roman" pitchFamily="18" charset="0"/>
                <a:cs typeface="Times New Roman" pitchFamily="18" charset="0"/>
              </a:rPr>
              <a:t>Základní škola a Mateřská škola, Baška, p. o.</a:t>
            </a:r>
            <a:br>
              <a:rPr lang="pl-PL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sv-SE" dirty="0" smtClean="0">
                <a:latin typeface="Times New Roman" pitchFamily="18" charset="0"/>
                <a:cs typeface="Times New Roman" pitchFamily="18" charset="0"/>
              </a:rPr>
              <a:t>Baška 137, 739 01 Baška</a:t>
            </a:r>
            <a:r>
              <a:rPr lang="sv-SE" dirty="0" smtClean="0"/>
              <a:t/>
            </a:r>
            <a:br>
              <a:rPr lang="sv-SE" dirty="0" smtClean="0"/>
            </a:b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>
          <a:xfrm>
            <a:off x="1079612" y="4337721"/>
            <a:ext cx="6768752" cy="2520279"/>
          </a:xfrm>
        </p:spPr>
        <p:txBody>
          <a:bodyPr>
            <a:normAutofit fontScale="40000" lnSpcReduction="20000"/>
          </a:bodyPr>
          <a:lstStyle/>
          <a:p>
            <a:r>
              <a:rPr lang="cs-CZ" sz="8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Výživa člověka</a:t>
            </a:r>
          </a:p>
          <a:p>
            <a:endParaRPr lang="cs-CZ" dirty="0" smtClean="0"/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Anotace: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Prezentace s výkladem nového učiva</a:t>
            </a:r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Mgr. Barbora </a:t>
            </a:r>
            <a:r>
              <a:rPr lang="cs-CZ" sz="4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Štecová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, 2012</a:t>
            </a:r>
            <a:endParaRPr lang="cs-CZ" sz="4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Ověření ve výuce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 19. 3. 2012, 4. třída</a:t>
            </a:r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Vyučovací předmět: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6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Př</a:t>
            </a:r>
            <a:endParaRPr lang="cs-CZ" sz="46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Vzdělávací oblast: 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Člověk a jeho svět</a:t>
            </a:r>
          </a:p>
          <a:p>
            <a:r>
              <a:rPr lang="cs-CZ" sz="46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materiálu: </a:t>
            </a:r>
            <a:r>
              <a:rPr lang="cs-CZ" sz="46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VY_32_INOVACE_08_Př II.</a:t>
            </a:r>
            <a:endParaRPr lang="cs-CZ" sz="25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Obrázek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044435"/>
            <a:ext cx="2808312" cy="223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7225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Práce zpracovaná v rámci projektu: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23928" y="4725144"/>
            <a:ext cx="3744416" cy="108012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b="1" dirty="0"/>
              <a:t>ZŠ a MŠ Baška, př. o.</a:t>
            </a:r>
          </a:p>
          <a:p>
            <a:pPr marL="0" indent="0">
              <a:buNone/>
            </a:pPr>
            <a:r>
              <a:rPr lang="cs-CZ" b="1" dirty="0"/>
              <a:t>739 01 Baška 137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11" y="1552034"/>
            <a:ext cx="8941178" cy="2385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98916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7300" b="1" dirty="0">
                <a:latin typeface="Times New Roman" pitchFamily="18" charset="0"/>
                <a:cs typeface="Times New Roman" pitchFamily="18" charset="0"/>
              </a:rPr>
              <a:t>Výživa člověka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91264" cy="4493096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Pro správný vývoj a uchování zdraví 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člověka je zapotřebí dodržovat pravidla 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správné </a:t>
            </a: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výživy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cs-CZ" sz="4000" b="1" dirty="0">
                <a:latin typeface="Times New Roman" pitchFamily="18" charset="0"/>
                <a:cs typeface="Times New Roman" pitchFamily="18" charset="0"/>
              </a:rPr>
              <a:t>životosprávy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Potrava člověka musí být vyvážená, </a:t>
            </a:r>
          </a:p>
          <a:p>
            <a:pPr marL="0" indent="0">
              <a:buNone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tj. musí obsahovat všechny životně důležité látky.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72043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500"/>
                            </p:stCondLst>
                            <p:childTnLst>
                              <p:par>
                                <p:cTn id="14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5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1000"/>
                            </p:stCondLst>
                            <p:childTnLst>
                              <p:par>
                                <p:cTn id="26" presetID="22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Bílkoviny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2204864"/>
            <a:ext cx="8784976" cy="3629000"/>
          </a:xfrm>
        </p:spPr>
        <p:txBody>
          <a:bodyPr/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Mohou být rostlinného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nebo živočišného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původu. </a:t>
            </a:r>
          </a:p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nutné pro růst organismu, vývoj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tkání a jejich obnovu,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tvorbu enzymů a hormonů. 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23508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500"/>
                            </p:stCondLst>
                            <p:childTnLst>
                              <p:par>
                                <p:cTn id="15" presetID="6" presetClass="entr" presetSubtype="16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40821" y="0"/>
            <a:ext cx="4367668" cy="639762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Bílkoviny rostlinné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0" y="908721"/>
            <a:ext cx="1989492" cy="5832648"/>
          </a:xfrm>
        </p:spPr>
        <p:txBody>
          <a:bodyPr>
            <a:normAutofit fontScale="92500" lnSpcReduction="10000"/>
          </a:bodyPr>
          <a:lstStyle/>
          <a:p>
            <a:r>
              <a:rPr lang="cs-CZ" sz="4300" dirty="0" smtClean="0">
                <a:latin typeface="Times New Roman" pitchFamily="18" charset="0"/>
                <a:cs typeface="Times New Roman" pitchFamily="18" charset="0"/>
              </a:rPr>
              <a:t>maso</a:t>
            </a:r>
          </a:p>
          <a:p>
            <a:pPr marL="0" indent="0">
              <a:buNone/>
            </a:pPr>
            <a:endParaRPr lang="cs-CZ" sz="3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700" dirty="0">
                <a:latin typeface="Times New Roman" pitchFamily="18" charset="0"/>
                <a:cs typeface="Times New Roman" pitchFamily="18" charset="0"/>
              </a:rPr>
              <a:t>r</a:t>
            </a:r>
            <a:r>
              <a:rPr lang="cs-CZ" sz="4700" dirty="0" smtClean="0">
                <a:latin typeface="Times New Roman" pitchFamily="18" charset="0"/>
                <a:cs typeface="Times New Roman" pitchFamily="18" charset="0"/>
              </a:rPr>
              <a:t>yby</a:t>
            </a:r>
          </a:p>
          <a:p>
            <a:pPr marL="0" indent="0">
              <a:buNone/>
            </a:pPr>
            <a:endParaRPr lang="cs-CZ" sz="3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cs-CZ" sz="4300" dirty="0" smtClean="0">
                <a:latin typeface="Times New Roman" pitchFamily="18" charset="0"/>
                <a:cs typeface="Times New Roman" pitchFamily="18" charset="0"/>
              </a:rPr>
              <a:t>ejce</a:t>
            </a:r>
          </a:p>
          <a:p>
            <a:pPr marL="0" indent="0">
              <a:buNone/>
            </a:pPr>
            <a:endParaRPr lang="cs-CZ" sz="3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4300" dirty="0" smtClean="0">
                <a:latin typeface="Times New Roman" pitchFamily="18" charset="0"/>
                <a:cs typeface="Times New Roman" pitchFamily="18" charset="0"/>
              </a:rPr>
              <a:t>ýr</a:t>
            </a:r>
          </a:p>
          <a:p>
            <a:pPr marL="0" indent="0">
              <a:buNone/>
            </a:pPr>
            <a:endParaRPr lang="cs-CZ" sz="39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300" dirty="0" smtClean="0">
                <a:latin typeface="Times New Roman" pitchFamily="18" charset="0"/>
                <a:cs typeface="Times New Roman" pitchFamily="18" charset="0"/>
              </a:rPr>
              <a:t>mléko</a:t>
            </a:r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184218" y="28636"/>
            <a:ext cx="4466232" cy="639762"/>
          </a:xfrm>
        </p:spPr>
        <p:txBody>
          <a:bodyPr>
            <a:no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Bílkoviny živočišné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124744"/>
            <a:ext cx="1943199" cy="5680248"/>
          </a:xfrm>
        </p:spPr>
        <p:txBody>
          <a:bodyPr>
            <a:normAutofit/>
          </a:bodyPr>
          <a:lstStyle/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hrách</a:t>
            </a:r>
          </a:p>
          <a:p>
            <a:pPr marL="0" indent="0">
              <a:buNone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ója</a:t>
            </a:r>
          </a:p>
          <a:p>
            <a:pPr marL="0" indent="0">
              <a:buNone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izrna</a:t>
            </a:r>
          </a:p>
          <a:p>
            <a:pPr marL="0" indent="0">
              <a:buNone/>
            </a:pPr>
            <a:endParaRPr lang="cs-CZ" sz="1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čočka</a:t>
            </a:r>
          </a:p>
          <a:p>
            <a:pPr marL="0" indent="0">
              <a:buNone/>
            </a:pPr>
            <a:endParaRPr lang="cs-CZ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azole</a:t>
            </a:r>
          </a:p>
          <a:p>
            <a:pPr marL="0" indent="0">
              <a:buNone/>
            </a:pPr>
            <a:endParaRPr lang="cs-CZ" sz="11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ořechy</a:t>
            </a:r>
          </a:p>
        </p:txBody>
      </p:sp>
      <p:pic>
        <p:nvPicPr>
          <p:cNvPr id="2050" name="Picture 2" descr="C:\Users\bara\AppData\Local\Microsoft\Windows\Temporary Internet Files\Content.IE5\MBWSSYOR\MP90043289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235" y="849392"/>
            <a:ext cx="2021553" cy="13416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bara\AppData\Local\Microsoft\Windows\Temporary Internet Files\Content.IE5\S7EPPGMI\MP90040524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5517" y="2226071"/>
            <a:ext cx="1884385" cy="134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bara\AppData\Local\Microsoft\Windows\Temporary Internet Files\Content.IE5\MBWSSYOR\MP90040287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3730904"/>
            <a:ext cx="1814305" cy="1360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C:\Users\bara\AppData\Local\Microsoft\Windows\Temporary Internet Files\Content.IE5\32IOST4Y\MC90044177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176578"/>
            <a:ext cx="1800200" cy="18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3" name="Picture 15" descr="C:\Users\bara\AppData\Local\Microsoft\Windows\Temporary Internet Files\Content.IE5\S7EPPGMI\MP900407429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3382" y="5196521"/>
            <a:ext cx="1247775" cy="1560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6" name="Picture 18" descr="C:\Users\bara\AppData\Local\Microsoft\Windows\Temporary Internet Files\Content.IE5\32IOST4Y\MP900400566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7421" y="849392"/>
            <a:ext cx="1266696" cy="15841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7" name="Picture 19" descr="C:\Users\bara\AppData\Local\Microsoft\Windows\Temporary Internet Files\Content.IE5\32IOST4Y\MP900433290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8839" y="2534493"/>
            <a:ext cx="2105585" cy="13985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73" name="Picture 25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60626" y="4005064"/>
            <a:ext cx="1130250" cy="16915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75" name="Picture 27" descr="C:\Users\bara\AppData\Local\Microsoft\Windows\Temporary Internet Files\Content.IE5\S7EPPGMI\MP90042551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98" y="5260388"/>
            <a:ext cx="1524386" cy="1524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734315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8" presetClass="emph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5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266"/>
            <a:ext cx="8229600" cy="1143000"/>
          </a:xfrm>
        </p:spPr>
        <p:txBody>
          <a:bodyPr/>
          <a:lstStyle/>
          <a:p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Cukry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9024" y="1010927"/>
            <a:ext cx="8784976" cy="29523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Jsou nejdůležitějším a nejpohotovějším zdrojem energie. Nadbytečné sacharidy </a:t>
            </a:r>
          </a:p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se v těle ukládají ve formě tuku. Strava bohatá na sacharidy obsahuje přírodní </a:t>
            </a:r>
          </a:p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cukry a škrob.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4293096"/>
            <a:ext cx="391470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hleba a pečivo</a:t>
            </a: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ěstoviny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68375" y="4370040"/>
            <a:ext cx="28413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rýže</a:t>
            </a:r>
          </a:p>
          <a:p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brambory</a:t>
            </a:r>
          </a:p>
        </p:txBody>
      </p:sp>
      <p:pic>
        <p:nvPicPr>
          <p:cNvPr id="3075" name="Picture 3" descr="C:\Users\bara\AppData\Local\Microsoft\Windows\Temporary Internet Files\Content.IE5\MBWSSYOR\MP90040058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1766487" cy="22086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bara\AppData\Local\Microsoft\Windows\Temporary Internet Files\Content.IE5\MBWSSYOR\MP90017794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3236" y="5382823"/>
            <a:ext cx="2066744" cy="1377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bara\AppData\Local\Microsoft\Windows\Temporary Internet Files\Content.IE5\MBWSSYOR\MP900313735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3366189"/>
            <a:ext cx="1800200" cy="11941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 descr="C:\Users\bara\AppData\Local\Microsoft\Windows\Temporary Internet Files\Content.IE5\MBWSSYOR\MP900400573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4900595"/>
            <a:ext cx="1420933" cy="1776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10742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7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1266"/>
            <a:ext cx="8229600" cy="1143000"/>
          </a:xfrm>
        </p:spPr>
        <p:txBody>
          <a:bodyPr/>
          <a:lstStyle/>
          <a:p>
            <a:r>
              <a:rPr lang="cs-CZ" sz="6600" b="1" dirty="0" smtClean="0">
                <a:latin typeface="Times New Roman" pitchFamily="18" charset="0"/>
                <a:cs typeface="Times New Roman" pitchFamily="18" charset="0"/>
              </a:rPr>
              <a:t>Tuky</a:t>
            </a:r>
            <a:endParaRPr lang="cs-CZ" sz="66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99561"/>
            <a:ext cx="8784976" cy="295232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Uložené tuky jsou v případě potřeby rozloženy a využity jako zdroj energie. Tuky poskytují až 2,5 krát více energie než stejné množství sacharidů.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0" y="4293096"/>
            <a:ext cx="3914702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máslo</a:t>
            </a: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mléko</a:t>
            </a: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568375" y="4370040"/>
            <a:ext cx="284131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sýr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ořechy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bara\AppData\Local\Microsoft\Windows\Temporary Internet Files\Content.IE5\32IOST4Y\MC90044182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133605"/>
            <a:ext cx="3060785" cy="2097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bara\AppData\Local\Microsoft\Windows\Temporary Internet Files\Content.IE5\MBWSSYOR\MP90042370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692740"/>
            <a:ext cx="2382491" cy="29788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63186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657" y="-171400"/>
            <a:ext cx="8229600" cy="1296144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Minerální </a:t>
            </a:r>
            <a:r>
              <a:rPr lang="cs-CZ" sz="5400" b="1" dirty="0">
                <a:latin typeface="Times New Roman" pitchFamily="18" charset="0"/>
                <a:cs typeface="Times New Roman" pitchFamily="18" charset="0"/>
              </a:rPr>
              <a:t>látky a</a:t>
            </a:r>
            <a:r>
              <a:rPr lang="cs-CZ" sz="5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5400" b="1" dirty="0">
                <a:latin typeface="Times New Roman" pitchFamily="18" charset="0"/>
                <a:cs typeface="Times New Roman" pitchFamily="18" charset="0"/>
              </a:rPr>
              <a:t>vitamíny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99561"/>
            <a:ext cx="8784976" cy="232943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Jsou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součástí enzymů, ovlivňující chemické děje v organismu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a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zvyšující jeho obranyschopnost.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3146676"/>
            <a:ext cx="391470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ovoce</a:t>
            </a:r>
          </a:p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292080" y="3146676"/>
            <a:ext cx="2841313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zelenina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endParaRPr lang="cs-CZ" sz="4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5" name="Picture 5" descr="C:\Users\bara\AppData\Local\Microsoft\Windows\Temporary Internet Files\Content.IE5\32IOST4Y\MP90017795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4361646"/>
            <a:ext cx="3251506" cy="2167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C:\Users\bara\AppData\Local\Microsoft\Windows\Temporary Internet Files\Content.IE5\MLDUDVNX\MP900430944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3808396"/>
            <a:ext cx="2880320" cy="2937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C:\Users\bara\AppData\Local\Microsoft\Windows\Temporary Internet Files\Content.IE5\32IOST4Y\MP90040059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922981"/>
            <a:ext cx="2255796" cy="2820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40459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65657" y="-171400"/>
            <a:ext cx="8229600" cy="1296144"/>
          </a:xfrm>
        </p:spPr>
        <p:txBody>
          <a:bodyPr>
            <a:normAutofit/>
          </a:bodyPr>
          <a:lstStyle/>
          <a:p>
            <a:r>
              <a:rPr lang="cs-CZ" sz="5400" b="1" dirty="0" smtClean="0">
                <a:latin typeface="Times New Roman" pitchFamily="18" charset="0"/>
                <a:cs typeface="Times New Roman" pitchFamily="18" charset="0"/>
              </a:rPr>
              <a:t>Vláknina a voda</a:t>
            </a:r>
            <a:endParaRPr lang="cs-CZ" sz="5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512" y="1099561"/>
            <a:ext cx="8784976" cy="520975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Vláknina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je nestravitelná část ovoce, zeleniny a obilnin. </a:t>
            </a:r>
            <a:r>
              <a:rPr lang="cs-CZ" sz="4000" dirty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e nezbytnou součástí stravy, přestože ji náš organismus nedokáže zcela rozložit.</a:t>
            </a:r>
          </a:p>
          <a:p>
            <a:pPr marL="0" indent="0">
              <a:buNone/>
            </a:pP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Podporuje pohyb střev a brání zácpě.</a:t>
            </a:r>
          </a:p>
          <a:p>
            <a:pPr marL="0" indent="0">
              <a:buNone/>
            </a:pPr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4000" b="1" dirty="0" smtClean="0">
                <a:latin typeface="Times New Roman" pitchFamily="18" charset="0"/>
                <a:cs typeface="Times New Roman" pitchFamily="18" charset="0"/>
              </a:rPr>
              <a:t>Voda</a:t>
            </a:r>
            <a:r>
              <a:rPr lang="cs-CZ" sz="4000" dirty="0" smtClean="0">
                <a:latin typeface="Times New Roman" pitchFamily="18" charset="0"/>
                <a:cs typeface="Times New Roman" pitchFamily="18" charset="0"/>
              </a:rPr>
              <a:t> je životně důležitá. Tvoří 70% lidského těla.</a:t>
            </a:r>
            <a:endParaRPr lang="cs-CZ" sz="4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1115616" y="3146676"/>
            <a:ext cx="391470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3733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25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62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25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04664"/>
            <a:ext cx="8496944" cy="568863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4700" dirty="0" smtClean="0">
                <a:latin typeface="Times New Roman" pitchFamily="18" charset="0"/>
                <a:cs typeface="Times New Roman" pitchFamily="18" charset="0"/>
              </a:rPr>
              <a:t>Použité zdroje:</a:t>
            </a:r>
          </a:p>
          <a:p>
            <a:pPr marL="0" indent="0">
              <a:buNone/>
            </a:pPr>
            <a:r>
              <a:rPr lang="cs-CZ" sz="1800" i="1" dirty="0">
                <a:latin typeface="Times New Roman" pitchFamily="18" charset="0"/>
                <a:cs typeface="Times New Roman" pitchFamily="18" charset="0"/>
              </a:rPr>
              <a:t>Velká všeobecná dětská encyklopedie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. České vyd. 1. Praha: Svojtka, 2000, s. 246. </a:t>
            </a:r>
            <a:endParaRPr lang="cs-CZ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ISBN </a:t>
            </a:r>
            <a:r>
              <a:rPr lang="cs-CZ" sz="1800" dirty="0">
                <a:latin typeface="Times New Roman" pitchFamily="18" charset="0"/>
                <a:cs typeface="Times New Roman" pitchFamily="18" charset="0"/>
              </a:rPr>
              <a:t>8072372580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cs-CZ" sz="18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cs-CZ" sz="1800" dirty="0"/>
              <a:t>PARKER, </a:t>
            </a:r>
            <a:r>
              <a:rPr lang="cs-CZ" sz="1800" dirty="0" err="1"/>
              <a:t>Steve</a:t>
            </a:r>
            <a:r>
              <a:rPr lang="cs-CZ" sz="1800" dirty="0"/>
              <a:t>. </a:t>
            </a:r>
            <a:r>
              <a:rPr lang="cs-CZ" sz="1800" i="1" dirty="0"/>
              <a:t>Lidské </a:t>
            </a:r>
            <a:r>
              <a:rPr lang="cs-CZ" sz="1800" i="1" dirty="0" smtClean="0"/>
              <a:t>tělo</a:t>
            </a:r>
            <a:r>
              <a:rPr lang="cs-CZ" sz="1800" dirty="0" smtClean="0"/>
              <a:t>. </a:t>
            </a:r>
            <a:r>
              <a:rPr lang="cs-CZ" sz="1800" dirty="0"/>
              <a:t>Vyd. 1. Praha: </a:t>
            </a:r>
            <a:r>
              <a:rPr lang="cs-CZ" sz="1800" dirty="0" err="1"/>
              <a:t>Slovart</a:t>
            </a:r>
            <a:r>
              <a:rPr lang="cs-CZ" sz="1800" dirty="0"/>
              <a:t>, 1998, s. 28. Zvídavý pozorovatel. 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 smtClean="0"/>
              <a:t>ISBN 80-7209-084-4</a:t>
            </a:r>
            <a:r>
              <a:rPr lang="cs-CZ" sz="1800" dirty="0"/>
              <a:t>. </a:t>
            </a:r>
            <a:endParaRPr lang="cs-CZ" sz="1800" dirty="0" smtClean="0"/>
          </a:p>
          <a:p>
            <a:pPr marL="0" indent="0">
              <a:buNone/>
            </a:pPr>
            <a:r>
              <a:rPr lang="cs-CZ" sz="1800" dirty="0"/>
              <a:t/>
            </a:r>
            <a:br>
              <a:rPr lang="cs-CZ" sz="1800" dirty="0"/>
            </a:br>
            <a:r>
              <a:rPr lang="cs-CZ" sz="1800" dirty="0" smtClean="0"/>
              <a:t>Obrázky byly </a:t>
            </a:r>
            <a:r>
              <a:rPr lang="cs-CZ" sz="1800" dirty="0"/>
              <a:t>použity z galerie Microsoft </a:t>
            </a:r>
            <a:r>
              <a:rPr lang="cs-CZ" sz="1800" dirty="0" smtClean="0"/>
              <a:t> PowerPoint </a:t>
            </a:r>
            <a:r>
              <a:rPr lang="cs-CZ" sz="1800" dirty="0"/>
              <a:t>2010 </a:t>
            </a:r>
            <a:r>
              <a:rPr lang="cs-CZ" sz="1800" dirty="0" smtClean="0"/>
              <a:t> verze</a:t>
            </a:r>
            <a:r>
              <a:rPr lang="cs-CZ" sz="1800" dirty="0"/>
              <a:t>: </a:t>
            </a:r>
            <a:r>
              <a:rPr lang="cs-CZ" sz="1800" dirty="0" smtClean="0"/>
              <a:t>14.0.6023.1000</a:t>
            </a:r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2959641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257</TotalTime>
  <Words>332</Words>
  <Application>Microsoft Office PowerPoint</Application>
  <PresentationFormat>Předvádění na obrazovce (4:3)</PresentationFormat>
  <Paragraphs>81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Základní škola a Mateřská škola, Baška, p. o. Baška 137, 739 01 Baška </vt:lpstr>
      <vt:lpstr>Práce zpracovaná v rámci projektu:</vt:lpstr>
      <vt:lpstr>Výživa člověka </vt:lpstr>
      <vt:lpstr>Bílkoviny</vt:lpstr>
      <vt:lpstr>Prezentace aplikace PowerPoint</vt:lpstr>
      <vt:lpstr>Cukry</vt:lpstr>
      <vt:lpstr>Tuky</vt:lpstr>
      <vt:lpstr>Minerální látky a vitamíny</vt:lpstr>
      <vt:lpstr>Vláknina a voda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škola, Baška, p. o. Baška 137, 739 01 Baška</dc:title>
  <dc:creator>Kubicová Romana</dc:creator>
  <cp:lastModifiedBy>pc</cp:lastModifiedBy>
  <cp:revision>32</cp:revision>
  <dcterms:created xsi:type="dcterms:W3CDTF">2011-11-10T13:13:02Z</dcterms:created>
  <dcterms:modified xsi:type="dcterms:W3CDTF">2012-04-09T08:03:32Z</dcterms:modified>
</cp:coreProperties>
</file>