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7" r:id="rId6"/>
    <p:sldId id="263" r:id="rId7"/>
    <p:sldId id="268" r:id="rId8"/>
    <p:sldId id="264" r:id="rId9"/>
    <p:sldId id="265" r:id="rId10"/>
    <p:sldId id="266" r:id="rId11"/>
    <p:sldId id="269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33"/>
    <a:srgbClr val="F729DA"/>
    <a:srgbClr val="ED5B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16" autoAdjust="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74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331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05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791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978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385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694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17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427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112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517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729DA"/>
            </a:gs>
            <a:gs pos="25000">
              <a:srgbClr val="FF6633"/>
            </a:gs>
            <a:gs pos="50000">
              <a:srgbClr val="FFFF00"/>
            </a:gs>
            <a:gs pos="75000">
              <a:srgbClr val="00B050"/>
            </a:gs>
            <a:gs pos="100000">
              <a:schemeClr val="accent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22B5C5-A168-4CD3-9EDC-B5A94BBB02E6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8D88C6-B64F-445A-8B29-3E5276426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673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1728192"/>
          </a:xfrm>
        </p:spPr>
        <p:txBody>
          <a:bodyPr>
            <a:normAutofit fontScale="90000"/>
          </a:bodyPr>
          <a:lstStyle/>
          <a:p>
            <a:r>
              <a:rPr lang="pl-PL" b="1" dirty="0" smtClean="0">
                <a:latin typeface="Times New Roman" pitchFamily="18" charset="0"/>
                <a:cs typeface="Times New Roman" pitchFamily="18" charset="0"/>
              </a:rPr>
              <a:t>Základní škola a Mateřská škola, Baška, p. o.</a:t>
            </a:r>
            <a:br>
              <a:rPr lang="pl-PL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sv-SE" dirty="0" smtClean="0">
                <a:latin typeface="Times New Roman" pitchFamily="18" charset="0"/>
                <a:cs typeface="Times New Roman" pitchFamily="18" charset="0"/>
              </a:rPr>
              <a:t>Baška 137, 739 01 Baška</a:t>
            </a:r>
            <a:r>
              <a:rPr lang="sv-SE" dirty="0" smtClean="0"/>
              <a:t/>
            </a:r>
            <a:br>
              <a:rPr lang="sv-SE" dirty="0" smtClean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079612" y="4281084"/>
            <a:ext cx="6768752" cy="2520279"/>
          </a:xfrm>
        </p:spPr>
        <p:txBody>
          <a:bodyPr>
            <a:normAutofit fontScale="40000" lnSpcReduction="20000"/>
          </a:bodyPr>
          <a:lstStyle/>
          <a:p>
            <a:r>
              <a:rPr lang="cs-CZ" sz="67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Vztahy mezi lidmi</a:t>
            </a:r>
          </a:p>
          <a:p>
            <a:endParaRPr lang="cs-CZ" dirty="0" smtClean="0"/>
          </a:p>
          <a:p>
            <a: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 s výkladem nového učiva</a:t>
            </a:r>
          </a:p>
          <a:p>
            <a: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Mgr. Barbora </a:t>
            </a:r>
            <a:r>
              <a:rPr lang="cs-CZ" sz="46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Štecová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2012</a:t>
            </a:r>
          </a:p>
          <a:p>
            <a: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Ověření ve výuce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 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2012, 4. třída</a:t>
            </a:r>
          </a:p>
          <a:p>
            <a: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Vyučovací předmět: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6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</a:t>
            </a:r>
            <a:endParaRPr lang="cs-CZ" sz="4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Člověk a jeho svět</a:t>
            </a:r>
          </a:p>
          <a:p>
            <a: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materiálu: </a:t>
            </a:r>
            <a:r>
              <a:rPr lang="cs-CZ" sz="4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VY_32_INOVACE_09_Př II.</a:t>
            </a:r>
            <a:endParaRPr lang="cs-CZ" sz="25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044435"/>
            <a:ext cx="2808312" cy="223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22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Práce zpracovaná v rámci projektu: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4725144"/>
            <a:ext cx="3744416" cy="10801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ZŠ a MŠ Baška, př. o.</a:t>
            </a:r>
          </a:p>
          <a:p>
            <a:pPr marL="0" indent="0">
              <a:buNone/>
            </a:pPr>
            <a:r>
              <a:rPr lang="cs-CZ" b="1" dirty="0"/>
              <a:t>739 01 Baška 137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11" y="1552034"/>
            <a:ext cx="8941178" cy="2385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891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14116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5200" dirty="0" smtClean="0">
                <a:latin typeface="Times New Roman" pitchFamily="18" charset="0"/>
                <a:cs typeface="Times New Roman" pitchFamily="18" charset="0"/>
              </a:rPr>
              <a:t> Rodina</a:t>
            </a:r>
          </a:p>
          <a:p>
            <a:pPr>
              <a:buFont typeface="Wingdings" pitchFamily="2" charset="2"/>
              <a:buChar char="v"/>
            </a:pPr>
            <a:r>
              <a:rPr lang="cs-CZ" sz="5200" dirty="0" smtClean="0">
                <a:latin typeface="Times New Roman" pitchFamily="18" charset="0"/>
                <a:cs typeface="Times New Roman" pitchFamily="18" charset="0"/>
              </a:rPr>
              <a:t> Kamarádství a přátelství</a:t>
            </a:r>
          </a:p>
          <a:p>
            <a:pPr>
              <a:buFont typeface="Wingdings" pitchFamily="2" charset="2"/>
              <a:buChar char="v"/>
            </a:pPr>
            <a:r>
              <a:rPr lang="cs-CZ" sz="5200" dirty="0" smtClean="0">
                <a:latin typeface="Times New Roman" pitchFamily="18" charset="0"/>
                <a:cs typeface="Times New Roman" pitchFamily="18" charset="0"/>
              </a:rPr>
              <a:t> Láska</a:t>
            </a:r>
          </a:p>
          <a:p>
            <a:pPr>
              <a:buFont typeface="Wingdings" pitchFamily="2" charset="2"/>
              <a:buChar char="v"/>
            </a:pPr>
            <a:r>
              <a:rPr lang="cs-CZ" sz="5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200" dirty="0" smtClean="0">
                <a:latin typeface="Times New Roman" pitchFamily="18" charset="0"/>
                <a:cs typeface="Times New Roman" pitchFamily="18" charset="0"/>
              </a:rPr>
              <a:t>Chození spolu (známosti)</a:t>
            </a:r>
          </a:p>
          <a:p>
            <a:pPr>
              <a:buFont typeface="Wingdings" pitchFamily="2" charset="2"/>
              <a:buChar char="v"/>
            </a:pPr>
            <a:r>
              <a:rPr lang="cs-CZ" sz="5200" dirty="0" smtClean="0">
                <a:latin typeface="Times New Roman" pitchFamily="18" charset="0"/>
                <a:cs typeface="Times New Roman" pitchFamily="18" charset="0"/>
              </a:rPr>
              <a:t> Manželství a trvalé soužití</a:t>
            </a:r>
          </a:p>
          <a:p>
            <a:pPr>
              <a:buFont typeface="Wingdings" pitchFamily="2" charset="2"/>
              <a:buChar char="v"/>
            </a:pPr>
            <a:r>
              <a:rPr lang="cs-CZ" sz="5200" dirty="0" smtClean="0">
                <a:latin typeface="Times New Roman" pitchFamily="18" charset="0"/>
                <a:cs typeface="Times New Roman" pitchFamily="18" charset="0"/>
              </a:rPr>
              <a:t> Rodičovství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b="1" dirty="0" smtClean="0">
                <a:latin typeface="Times New Roman" pitchFamily="18" charset="0"/>
                <a:cs typeface="Times New Roman" pitchFamily="18" charset="0"/>
              </a:rPr>
              <a:t>Vztahy mezi lidmi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204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75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Rodina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060848"/>
            <a:ext cx="8784976" cy="49411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Dobře fungující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rodina je základem každé společnosti.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Rodinu tvoří dvě nebo více příbuzných osob, které se o sebe starají,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projevují si lásku,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vzájemně si pomáhají,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chovají k sobě úctu,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zabezpečují zdravý vývoj dětí.</a:t>
            </a: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Users\bara\AppData\Local\Microsoft\Windows\Temporary Internet Files\Content.IE5\MLDUDVNX\MP9004331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8640"/>
            <a:ext cx="390885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bara\AppData\Local\Microsoft\Windows\Temporary Internet Files\Content.IE5\S7EPPGMI\MP9003999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406" y="3861048"/>
            <a:ext cx="3744416" cy="249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50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75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25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5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750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Každý člen rodiny má svou funkci.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Všichni členové rodiny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mají svá práva a povinnosti.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Rodina vštěpuje dětem mravní zásady.</a:t>
            </a:r>
          </a:p>
          <a:p>
            <a:pPr marL="0" indent="0"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Členové rodiny spolu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někdy nesouhlasí,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ale mají se nadále rádi. </a:t>
            </a:r>
          </a:p>
          <a:p>
            <a:pPr marL="0" indent="0"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Nesouhlas neznamená nenávist.</a:t>
            </a: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bara\AppData\Local\Microsoft\Windows\Temporary Internet Files\Content.IE5\MBWSSYOR\MP9004096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764705"/>
            <a:ext cx="2592288" cy="173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ara\AppData\Local\Microsoft\Windows\Temporary Internet Files\Content.IE5\32IOST4Y\MP9004277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29000"/>
            <a:ext cx="3888432" cy="259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92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25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75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Kamarádství a přátelství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4" y="1675755"/>
            <a:ext cx="8784976" cy="518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Lidé mohou mít mnoho přátel.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Existují různé typy přátelství.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Přátelé spolu rádi tráví čas,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baví se, poznávají se,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sdělují si pocity, pomáhají si.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 přátelé se mohou někdy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citově zranit, ale úmyslně si neubližují.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Picture 3" descr="C:\Users\bara\AppData\Local\Microsoft\Windows\Temporary Internet Files\Content.IE5\MLDUDVNX\MP9004383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19924"/>
            <a:ext cx="2588891" cy="172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ara\AppData\Local\Microsoft\Windows\Temporary Internet Files\Content.IE5\MLDUDVNX\MP9004265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864" y="4129084"/>
            <a:ext cx="2862235" cy="205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074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75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25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75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25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75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25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39"/>
            <a:ext cx="8784976" cy="648072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Přátelé se mohou na sebe zlobit, </a:t>
            </a:r>
          </a:p>
          <a:p>
            <a:pPr marL="0" indent="0" algn="ctr">
              <a:buNone/>
            </a:pP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ale dovedou si odpustit.</a:t>
            </a: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Přátelé mohou být lidé stejného</a:t>
            </a:r>
          </a:p>
          <a:p>
            <a:pPr marL="0" indent="0" algn="ctr">
              <a:buNone/>
            </a:pP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nebo opačného pohlaví.</a:t>
            </a:r>
          </a:p>
          <a:p>
            <a:pPr marL="0" indent="0" algn="ctr">
              <a:buNone/>
            </a:pP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Přátelství může být dlouhodobé </a:t>
            </a:r>
          </a:p>
          <a:p>
            <a:pPr marL="0" indent="0" algn="ctr">
              <a:buNone/>
            </a:pP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i krátkodobé a vzniká celý život.</a:t>
            </a:r>
          </a:p>
          <a:p>
            <a:pPr marL="0" indent="0" algn="ctr">
              <a:buNone/>
            </a:pPr>
            <a:endParaRPr lang="cs-CZ" sz="43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300" dirty="0"/>
          </a:p>
        </p:txBody>
      </p:sp>
      <p:pic>
        <p:nvPicPr>
          <p:cNvPr id="4099" name="Picture 3" descr="C:\Users\bara\AppData\Local\Microsoft\Windows\Temporary Internet Files\Content.IE5\32IOST4Y\MP900433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38" y="1747707"/>
            <a:ext cx="302701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bara\AppData\Local\Microsoft\Windows\Temporary Internet Files\Content.IE5\MBWSSYOR\MP9004244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24017"/>
            <a:ext cx="2267744" cy="1663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bara\AppData\Local\Microsoft\Windows\Temporary Internet Files\Content.IE5\S7EPPGMI\MP90017863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63405"/>
            <a:ext cx="3137373" cy="214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979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66"/>
            <a:ext cx="8229600" cy="1143000"/>
          </a:xfrm>
        </p:spPr>
        <p:txBody>
          <a:bodyPr/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Láska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9076" y="1124744"/>
            <a:ext cx="8784976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Láska znamená hluboký a vřelý vnitřní pocit k druhému.</a:t>
            </a:r>
          </a:p>
          <a:p>
            <a:pPr marL="0" indent="0" algn="ctr"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Láska má mnoho podob: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365104"/>
            <a:ext cx="3744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rodině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rodičům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přátelům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určitému místu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365104"/>
            <a:ext cx="2592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zvířeti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předmětu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milému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31" name="Picture 11" descr="C:\Users\bara\AppData\Local\Microsoft\Windows\Temporary Internet Files\Content.IE5\32IOST4Y\MP9004265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88840"/>
            <a:ext cx="22048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bara\AppData\Local\Microsoft\Windows\Temporary Internet Files\Content.IE5\MBWSSYOR\MP9004230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68729"/>
            <a:ext cx="1937318" cy="264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bara\AppData\Local\Microsoft\Windows\Temporary Internet Files\Content.IE5\S7EPPGMI\MP9004011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208" y="3544440"/>
            <a:ext cx="3211505" cy="2569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31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5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657" y="-171400"/>
            <a:ext cx="8229600" cy="129614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Chození spolu (známosti)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60738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Když dva lidé spolu úmyslně tráví volný čas a poznávají se, říká se, že spolu chodí nebo že mají známost.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Když děti začnou dospívat,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tráví více času s některým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ze svých přátel, začínají chodit na schůzky. Lidé prožijí často více známostí než se rozhodnou pro společné soužití s jedním partnerem.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bara\AppData\Local\Microsoft\Windows\Temporary Internet Files\Content.IE5\32IOST4Y\MP9004306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39321"/>
            <a:ext cx="3096345" cy="2063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045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75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25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657" y="-171400"/>
            <a:ext cx="8229600" cy="129614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Manželství a trvalé soužití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Většina lidí se rozhodne s někým žít a uzavřít manželství. Některé dvojice se milují a žijí ve společné domácnosti, aniž by se stali manželi.</a:t>
            </a: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Manželství by mělo být celoživotní vztah.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Když manželství ztroskotá, ukáže se někdy jako nutné řešení rozvod.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5616" y="3146676"/>
            <a:ext cx="391470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bara\AppData\Local\Microsoft\Windows\Temporary Internet Files\Content.IE5\32IOST4Y\MP9004090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08920"/>
            <a:ext cx="22048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bara\AppData\Local\Microsoft\Windows\Temporary Internet Files\Content.IE5\32IOST4Y\MP90040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767236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bara\AppData\Local\Microsoft\Windows\Temporary Internet Files\Content.IE5\S7EPPGMI\MP9004222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21" y="3297229"/>
            <a:ext cx="2304255" cy="15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373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25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75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243408"/>
            <a:ext cx="8229600" cy="129614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Rodičovství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Rodiče odpovídají za své děti 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jsou povinni o ně pečovat.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Většina lidí si přeje stát se rodiči. Rodičovství je úkol pro zralé, dospělé lidi. Výchova není jen radost. Vyžaduje značné úsilí, odpovědnost, starost a oběti.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Děti potřebují domov, lásku a péči rodičů.</a:t>
            </a: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3146676"/>
            <a:ext cx="391470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bara\AppData\Local\Microsoft\Windows\Temporary Internet Files\Content.IE5\S7EPPGMI\MP900399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95" y="116632"/>
            <a:ext cx="1512168" cy="226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bara\AppData\Local\Microsoft\Windows\Temporary Internet Files\Content.IE5\32IOST4Y\MP9003999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549" y="830835"/>
            <a:ext cx="2379531" cy="158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bara\AppData\Local\Microsoft\Windows\Temporary Internet Files\Content.IE5\MBWSSYOR\MP9003994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20688"/>
            <a:ext cx="253406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544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500"/>
                            </p:stCondLst>
                            <p:childTnLst>
                              <p:par>
                                <p:cTn id="43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0"/>
                            </p:stCondLst>
                            <p:childTnLst>
                              <p:par>
                                <p:cTn id="60" presetID="26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7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/>
              <a:t>PODROUŽEK, Ladislav. </a:t>
            </a:r>
            <a:r>
              <a:rPr lang="cs-CZ" sz="1800" i="1" dirty="0"/>
              <a:t>Úvod do didaktiky prvouky a přírodovědy pro primární školu</a:t>
            </a:r>
            <a:r>
              <a:rPr lang="cs-CZ" sz="1800" dirty="0"/>
              <a:t>.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1</a:t>
            </a:r>
            <a:r>
              <a:rPr lang="cs-CZ" sz="1800" dirty="0"/>
              <a:t>. vyd. Dobrá Voda: Aleš Čeněk, 2003, s. 205-206. ISBN 80-86473-45-7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Obrázky byly </a:t>
            </a:r>
            <a:r>
              <a:rPr lang="cs-CZ" sz="1800" dirty="0"/>
              <a:t>použity z galerie Microsoft </a:t>
            </a:r>
            <a:r>
              <a:rPr lang="cs-CZ" sz="1800" dirty="0" smtClean="0"/>
              <a:t> PowerPoint </a:t>
            </a:r>
            <a:r>
              <a:rPr lang="cs-CZ" sz="1800" dirty="0"/>
              <a:t>2010 </a:t>
            </a:r>
            <a:r>
              <a:rPr lang="cs-CZ" sz="1800" dirty="0" smtClean="0"/>
              <a:t> verze</a:t>
            </a:r>
            <a:r>
              <a:rPr lang="cs-CZ" sz="1800" dirty="0"/>
              <a:t>: </a:t>
            </a:r>
            <a:r>
              <a:rPr lang="cs-CZ" sz="1800" dirty="0" smtClean="0"/>
              <a:t>14.0.6023.1000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5964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557</TotalTime>
  <Words>493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Základní škola a Mateřská škola, Baška, p. o. Baška 137, 739 01 Baška </vt:lpstr>
      <vt:lpstr>Práce zpracovaná v rámci projektu:</vt:lpstr>
      <vt:lpstr>Vztahy mezi lidmi </vt:lpstr>
      <vt:lpstr>Rodina</vt:lpstr>
      <vt:lpstr>Prezentace aplikace PowerPoint</vt:lpstr>
      <vt:lpstr>Kamarádství a přátelství</vt:lpstr>
      <vt:lpstr>Prezentace aplikace PowerPoint</vt:lpstr>
      <vt:lpstr>Láska</vt:lpstr>
      <vt:lpstr>Chození spolu (známosti)</vt:lpstr>
      <vt:lpstr>Manželství a trvalé soužití</vt:lpstr>
      <vt:lpstr>Rodičovství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škola, Baška, p. o. Baška 137, 739 01 Baška</dc:title>
  <dc:creator>Kubicová Romana</dc:creator>
  <cp:lastModifiedBy>Štecová Barbora</cp:lastModifiedBy>
  <cp:revision>60</cp:revision>
  <dcterms:created xsi:type="dcterms:W3CDTF">2011-11-10T13:13:02Z</dcterms:created>
  <dcterms:modified xsi:type="dcterms:W3CDTF">2012-04-23T13:28:54Z</dcterms:modified>
</cp:coreProperties>
</file>