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1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A128A5F-7D6C-4330-A6E9-1597222B11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38" r:id="rId2"/>
    <p:sldLayoutId id="2147483839" r:id="rId3"/>
    <p:sldLayoutId id="2147483840" r:id="rId4"/>
    <p:sldLayoutId id="2147483841" r:id="rId5"/>
    <p:sldLayoutId id="2147483842" r:id="rId6"/>
    <p:sldLayoutId id="2147483843" r:id="rId7"/>
    <p:sldLayoutId id="2147483844" r:id="rId8"/>
    <p:sldLayoutId id="2147483845" r:id="rId9"/>
    <p:sldLayoutId id="2147483846" r:id="rId10"/>
    <p:sldLayoutId id="214748384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efektivnost ve 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VY_52_INOVACE_04_ Organické látky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Organické látky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Organické látky</a:t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333399"/>
                </a:solidFill>
              </a:rPr>
              <a:t>Úvod do organické chemie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Organická chemie se zabývá sloučeninami </a:t>
            </a:r>
            <a:r>
              <a:rPr lang="cs-CZ" u="sng" dirty="0" smtClean="0"/>
              <a:t>uhlíku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315913"/>
            <a:ext cx="6870700" cy="1600201"/>
          </a:xfrm>
        </p:spPr>
        <p:txBody>
          <a:bodyPr/>
          <a:lstStyle/>
          <a:p>
            <a:pPr eaLnBrk="1" hangingPunct="1"/>
            <a:r>
              <a:rPr lang="cs-CZ" dirty="0" smtClean="0"/>
              <a:t>Organické látky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16113"/>
            <a:ext cx="7696200" cy="3657600"/>
          </a:xfrm>
        </p:spPr>
        <p:txBody>
          <a:bodyPr/>
          <a:lstStyle/>
          <a:p>
            <a:pPr eaLnBrk="1" hangingPunct="1"/>
            <a:r>
              <a:rPr lang="cs-CZ" smtClean="0"/>
              <a:t>Jsou sloučeninami </a:t>
            </a:r>
            <a:r>
              <a:rPr lang="cs-CZ" u="sng" smtClean="0"/>
              <a:t>uhlíku</a:t>
            </a:r>
            <a:r>
              <a:rPr lang="cs-CZ" smtClean="0"/>
              <a:t> (kromě CO, CO</a:t>
            </a:r>
            <a:r>
              <a:rPr lang="cs-CZ" baseline="-25000" smtClean="0"/>
              <a:t>2</a:t>
            </a:r>
            <a:r>
              <a:rPr lang="cs-CZ" smtClean="0"/>
              <a:t>, H</a:t>
            </a:r>
            <a:r>
              <a:rPr lang="cs-CZ" baseline="-25000" smtClean="0"/>
              <a:t>2</a:t>
            </a:r>
            <a:r>
              <a:rPr lang="cs-CZ" smtClean="0"/>
              <a:t>CO</a:t>
            </a:r>
            <a:r>
              <a:rPr lang="cs-CZ" baseline="-25000" smtClean="0"/>
              <a:t>3</a:t>
            </a:r>
            <a:r>
              <a:rPr lang="cs-CZ" smtClean="0"/>
              <a:t> a uhličitanů (vápenec)</a:t>
            </a:r>
          </a:p>
          <a:p>
            <a:pPr eaLnBrk="1" hangingPunct="1"/>
            <a:r>
              <a:rPr lang="cs-CZ" smtClean="0"/>
              <a:t>Jsou </a:t>
            </a:r>
            <a:r>
              <a:rPr lang="cs-CZ" u="sng" smtClean="0"/>
              <a:t>ústrojné látky</a:t>
            </a:r>
            <a:r>
              <a:rPr lang="cs-CZ" smtClean="0"/>
              <a:t> (cukry, tuky, bílkoviny)</a:t>
            </a:r>
          </a:p>
          <a:p>
            <a:pPr eaLnBrk="1" hangingPunct="1"/>
            <a:r>
              <a:rPr lang="cs-CZ" smtClean="0"/>
              <a:t>Nejjednodušší se nazývají </a:t>
            </a:r>
            <a:r>
              <a:rPr lang="cs-CZ" u="sng" smtClean="0"/>
              <a:t>uhlovodíky</a:t>
            </a:r>
            <a:r>
              <a:rPr lang="cs-CZ" smtClean="0"/>
              <a:t> (složené pouze z C a H)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6870700" cy="1600200"/>
          </a:xfrm>
        </p:spPr>
        <p:txBody>
          <a:bodyPr/>
          <a:lstStyle/>
          <a:p>
            <a:pPr eaLnBrk="1" hangingPunct="1"/>
            <a:r>
              <a:rPr lang="cs-CZ" smtClean="0"/>
              <a:t>Struktura uhlovodíků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89138"/>
            <a:ext cx="7696200" cy="1960562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Atomy uhlíku jsou vždy </a:t>
            </a:r>
            <a:r>
              <a:rPr lang="cs-CZ" u="sng" dirty="0" smtClean="0"/>
              <a:t>čtyřvazné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cs-CZ" u="sng" dirty="0" smtClean="0"/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Atomy uhlíku se vzájemně </a:t>
            </a:r>
            <a:r>
              <a:rPr lang="cs-CZ" u="sng" dirty="0" smtClean="0"/>
              <a:t>řetězí</a:t>
            </a:r>
          </a:p>
          <a:p>
            <a:pPr marL="609600" indent="-609600" eaLnBrk="1" hangingPunct="1">
              <a:buFontTx/>
              <a:buAutoNum type="arabicPeriod"/>
              <a:defRPr/>
            </a:pPr>
            <a:endParaRPr lang="cs-CZ" u="sng" dirty="0"/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Jednoduché vazby jsou </a:t>
            </a:r>
            <a:r>
              <a:rPr lang="cs-CZ" u="sng" dirty="0" err="1" smtClean="0"/>
              <a:t>rovnocené</a:t>
            </a:r>
            <a:endParaRPr lang="cs-CZ" u="sng" dirty="0" smtClean="0"/>
          </a:p>
          <a:p>
            <a:pPr marL="0" indent="0" eaLnBrk="1" hangingPunct="1">
              <a:buFontTx/>
              <a:buNone/>
              <a:defRPr/>
            </a:pPr>
            <a:endParaRPr lang="cs-CZ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242888"/>
            <a:ext cx="6870700" cy="1600201"/>
          </a:xfrm>
        </p:spPr>
        <p:txBody>
          <a:bodyPr/>
          <a:lstStyle/>
          <a:p>
            <a:pPr eaLnBrk="1" hangingPunct="1"/>
            <a:r>
              <a:rPr lang="cs-CZ" smtClean="0"/>
              <a:t>Typy vzorců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28800"/>
            <a:ext cx="8278813" cy="3657600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Strukturní vzorce: </a:t>
            </a:r>
            <a:r>
              <a:rPr lang="cs-CZ" u="sng" dirty="0" smtClean="0"/>
              <a:t>otevřené</a:t>
            </a:r>
          </a:p>
          <a:p>
            <a:pPr marL="0" indent="0" eaLnBrk="1" hangingPunct="1">
              <a:buFontTx/>
              <a:buNone/>
              <a:defRPr/>
            </a:pPr>
            <a:endParaRPr lang="cs-CZ" u="sng" dirty="0" smtClean="0"/>
          </a:p>
          <a:p>
            <a:pPr marL="609600" indent="-609600" eaLnBrk="1" hangingPunct="1">
              <a:buFontTx/>
              <a:buNone/>
              <a:defRPr/>
            </a:pPr>
            <a:r>
              <a:rPr lang="cs-CZ" dirty="0" smtClean="0"/>
              <a:t>                                   uzavřené (</a:t>
            </a:r>
            <a:r>
              <a:rPr lang="cs-CZ" u="sng" dirty="0" smtClean="0"/>
              <a:t>cyklické</a:t>
            </a:r>
            <a:r>
              <a:rPr lang="cs-CZ" dirty="0" smtClean="0"/>
              <a:t>)</a:t>
            </a:r>
          </a:p>
          <a:p>
            <a:pPr marL="609600" indent="-609600" eaLnBrk="1" hangingPunct="1">
              <a:buFontTx/>
              <a:buAutoNum type="arabicPeriod" startAt="2"/>
              <a:defRPr/>
            </a:pPr>
            <a:r>
              <a:rPr lang="cs-CZ" dirty="0" smtClean="0"/>
              <a:t>Molekulové</a:t>
            </a:r>
          </a:p>
          <a:p>
            <a:pPr marL="0" indent="0" eaLnBrk="1" hangingPunct="1">
              <a:buFontTx/>
              <a:buNone/>
              <a:defRPr/>
            </a:pPr>
            <a:endParaRPr lang="cs-CZ" dirty="0" smtClean="0"/>
          </a:p>
          <a:p>
            <a:pPr marL="609600" indent="-609600" eaLnBrk="1" hangingPunct="1">
              <a:buFontTx/>
              <a:buAutoNum type="arabicPeriod" startAt="2"/>
              <a:defRPr/>
            </a:pPr>
            <a:r>
              <a:rPr lang="cs-CZ" dirty="0" smtClean="0">
                <a:solidFill>
                  <a:schemeClr val="bg2"/>
                </a:solidFill>
              </a:rPr>
              <a:t>Racionální</a:t>
            </a:r>
          </a:p>
          <a:p>
            <a:pPr marL="609600" indent="-609600" eaLnBrk="1" hangingPunct="1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242888"/>
            <a:ext cx="6870700" cy="1600201"/>
          </a:xfrm>
        </p:spPr>
        <p:txBody>
          <a:bodyPr/>
          <a:lstStyle/>
          <a:p>
            <a:pPr eaLnBrk="1" hangingPunct="1"/>
            <a:r>
              <a:rPr lang="cs-CZ" smtClean="0"/>
              <a:t>Druhy vazeb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/>
              <a:t>Jednoduché</a:t>
            </a:r>
            <a:r>
              <a:rPr lang="cs-CZ" dirty="0" smtClean="0"/>
              <a:t> (nasycené)</a:t>
            </a:r>
          </a:p>
          <a:p>
            <a:pPr marL="0" indent="0" eaLnBrk="1" hangingPunct="1">
              <a:buFontTx/>
              <a:buNone/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Násobné – </a:t>
            </a:r>
            <a:r>
              <a:rPr lang="cs-CZ" u="sng" dirty="0" smtClean="0"/>
              <a:t>dvojné</a:t>
            </a:r>
            <a:r>
              <a:rPr lang="cs-CZ" dirty="0" smtClean="0"/>
              <a:t> nebo </a:t>
            </a:r>
            <a:r>
              <a:rPr lang="cs-CZ" u="sng" dirty="0" smtClean="0"/>
              <a:t>trojné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/>
              <a:t>   (nenasycené)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1102</TotalTime>
  <Words>102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Comic Sans MS</vt:lpstr>
      <vt:lpstr>Arial</vt:lpstr>
      <vt:lpstr>Calibri</vt:lpstr>
      <vt:lpstr>Pastelové tužky</vt:lpstr>
      <vt:lpstr>Snímek 1</vt:lpstr>
      <vt:lpstr>Úvod do organické chemie</vt:lpstr>
      <vt:lpstr>Organické látky</vt:lpstr>
      <vt:lpstr>Struktura uhlovodíků</vt:lpstr>
      <vt:lpstr>Typy vzorců</vt:lpstr>
      <vt:lpstr>Druhy vazeb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skrolu</cp:lastModifiedBy>
  <cp:revision>209</cp:revision>
  <dcterms:created xsi:type="dcterms:W3CDTF">2007-10-28T17:37:15Z</dcterms:created>
  <dcterms:modified xsi:type="dcterms:W3CDTF">2012-03-01T09:57:49Z</dcterms:modified>
</cp:coreProperties>
</file>