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8" r:id="rId16"/>
    <p:sldId id="271" r:id="rId17"/>
    <p:sldId id="272" r:id="rId18"/>
    <p:sldId id="273" r:id="rId19"/>
    <p:sldId id="279" r:id="rId20"/>
    <p:sldId id="274" r:id="rId21"/>
    <p:sldId id="275" r:id="rId22"/>
    <p:sldId id="276" r:id="rId23"/>
    <p:sldId id="277" r:id="rId24"/>
    <p:sldId id="280" r:id="rId25"/>
    <p:sldId id="257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C7C081-7846-4B9F-9ADE-F390A63C9B1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6950227-82FA-439A-8152-BB2684878F8F}">
      <dgm:prSet phldrT="[Text]"/>
      <dgm:spPr/>
      <dgm:t>
        <a:bodyPr/>
        <a:lstStyle/>
        <a:p>
          <a:r>
            <a:rPr lang="cs-CZ" dirty="0" smtClean="0"/>
            <a:t>PRYSKYŘNÍK PRUDKÝ, PLAZIVÝ…</a:t>
          </a:r>
          <a:endParaRPr lang="cs-CZ" dirty="0"/>
        </a:p>
      </dgm:t>
    </dgm:pt>
    <dgm:pt modelId="{AB292E05-D41C-4673-A4DC-3F3A741D37F0}" type="parTrans" cxnId="{D99B5B0F-1AF7-450B-94C4-07192FC94833}">
      <dgm:prSet/>
      <dgm:spPr/>
      <dgm:t>
        <a:bodyPr/>
        <a:lstStyle/>
        <a:p>
          <a:endParaRPr lang="cs-CZ"/>
        </a:p>
      </dgm:t>
    </dgm:pt>
    <dgm:pt modelId="{4714220D-B517-4FD4-89A0-9DAB1077404F}" type="sibTrans" cxnId="{D99B5B0F-1AF7-450B-94C4-07192FC94833}">
      <dgm:prSet/>
      <dgm:spPr/>
      <dgm:t>
        <a:bodyPr/>
        <a:lstStyle/>
        <a:p>
          <a:endParaRPr lang="cs-CZ"/>
        </a:p>
      </dgm:t>
    </dgm:pt>
    <dgm:pt modelId="{1852178A-0A26-4DCD-A459-03C50BA6ED3D}">
      <dgm:prSet phldrT="[Text]"/>
      <dgm:spPr/>
      <dgm:t>
        <a:bodyPr/>
        <a:lstStyle/>
        <a:p>
          <a:r>
            <a:rPr lang="cs-CZ" dirty="0" smtClean="0"/>
            <a:t>SASANKA HAJNÍ, PRYSKYŘNÍKOVITÁ</a:t>
          </a:r>
          <a:endParaRPr lang="cs-CZ" dirty="0"/>
        </a:p>
      </dgm:t>
    </dgm:pt>
    <dgm:pt modelId="{1543E199-6695-4A23-9082-1E217520F9B0}" type="parTrans" cxnId="{B5538410-B486-4044-9888-482383B34D75}">
      <dgm:prSet/>
      <dgm:spPr/>
      <dgm:t>
        <a:bodyPr/>
        <a:lstStyle/>
        <a:p>
          <a:endParaRPr lang="cs-CZ"/>
        </a:p>
      </dgm:t>
    </dgm:pt>
    <dgm:pt modelId="{B86EB7CD-725F-426F-9B6D-D5577F588757}" type="sibTrans" cxnId="{B5538410-B486-4044-9888-482383B34D75}">
      <dgm:prSet/>
      <dgm:spPr/>
      <dgm:t>
        <a:bodyPr/>
        <a:lstStyle/>
        <a:p>
          <a:endParaRPr lang="cs-CZ"/>
        </a:p>
      </dgm:t>
    </dgm:pt>
    <dgm:pt modelId="{6BB1FC28-1C71-4AE2-B902-8F4D11116835}">
      <dgm:prSet phldrT="[Text]"/>
      <dgm:spPr/>
      <dgm:t>
        <a:bodyPr/>
        <a:lstStyle/>
        <a:p>
          <a:r>
            <a:rPr lang="cs-CZ" dirty="0" smtClean="0"/>
            <a:t>ORSEJ JARNÍ</a:t>
          </a:r>
          <a:endParaRPr lang="cs-CZ" dirty="0"/>
        </a:p>
      </dgm:t>
    </dgm:pt>
    <dgm:pt modelId="{4DCEEA12-0184-4FE1-9424-572DA31052C4}" type="parTrans" cxnId="{4AD4D558-FC32-4C2E-9B77-C7015F22710C}">
      <dgm:prSet/>
      <dgm:spPr/>
      <dgm:t>
        <a:bodyPr/>
        <a:lstStyle/>
        <a:p>
          <a:endParaRPr lang="cs-CZ"/>
        </a:p>
      </dgm:t>
    </dgm:pt>
    <dgm:pt modelId="{18259B61-6899-448F-89F8-87BD39ED9DF5}" type="sibTrans" cxnId="{4AD4D558-FC32-4C2E-9B77-C7015F22710C}">
      <dgm:prSet/>
      <dgm:spPr/>
      <dgm:t>
        <a:bodyPr/>
        <a:lstStyle/>
        <a:p>
          <a:endParaRPr lang="cs-CZ"/>
        </a:p>
      </dgm:t>
    </dgm:pt>
    <dgm:pt modelId="{8887D289-500C-4C2F-B00F-69AF4EAE7BAB}">
      <dgm:prSet phldrT="[Text]"/>
      <dgm:spPr/>
      <dgm:t>
        <a:bodyPr/>
        <a:lstStyle/>
        <a:p>
          <a:r>
            <a:rPr lang="cs-CZ" dirty="0" smtClean="0"/>
            <a:t>OMĚJ</a:t>
          </a:r>
          <a:endParaRPr lang="cs-CZ" dirty="0"/>
        </a:p>
      </dgm:t>
    </dgm:pt>
    <dgm:pt modelId="{D6E320A5-FE57-47D0-A0D3-08F402FC51EF}" type="parTrans" cxnId="{E9242BCD-BED9-4517-9DB0-93545294BA0F}">
      <dgm:prSet/>
      <dgm:spPr/>
      <dgm:t>
        <a:bodyPr/>
        <a:lstStyle/>
        <a:p>
          <a:endParaRPr lang="cs-CZ"/>
        </a:p>
      </dgm:t>
    </dgm:pt>
    <dgm:pt modelId="{0105DB53-955B-44B7-AD62-E9C48C14EE2E}" type="sibTrans" cxnId="{E9242BCD-BED9-4517-9DB0-93545294BA0F}">
      <dgm:prSet/>
      <dgm:spPr/>
      <dgm:t>
        <a:bodyPr/>
        <a:lstStyle/>
        <a:p>
          <a:endParaRPr lang="cs-CZ"/>
        </a:p>
      </dgm:t>
    </dgm:pt>
    <dgm:pt modelId="{3B5925DF-998C-44D7-A078-4B400AE406BA}">
      <dgm:prSet phldrT="[Text]"/>
      <dgm:spPr/>
      <dgm:t>
        <a:bodyPr/>
        <a:lstStyle/>
        <a:p>
          <a:r>
            <a:rPr lang="cs-CZ" dirty="0" smtClean="0"/>
            <a:t>BLATOUCH BAHENNÍ</a:t>
          </a:r>
          <a:endParaRPr lang="cs-CZ" dirty="0"/>
        </a:p>
      </dgm:t>
    </dgm:pt>
    <dgm:pt modelId="{DD668365-FC85-43F9-8225-3ED6A2C2400C}" type="parTrans" cxnId="{B2FC41B1-1250-4A19-94EB-91B7A298FD68}">
      <dgm:prSet/>
      <dgm:spPr/>
      <dgm:t>
        <a:bodyPr/>
        <a:lstStyle/>
        <a:p>
          <a:endParaRPr lang="cs-CZ"/>
        </a:p>
      </dgm:t>
    </dgm:pt>
    <dgm:pt modelId="{37DCB87E-E166-4E4F-ACE7-5F936ECBB9C1}" type="sibTrans" cxnId="{B2FC41B1-1250-4A19-94EB-91B7A298FD68}">
      <dgm:prSet/>
      <dgm:spPr/>
      <dgm:t>
        <a:bodyPr/>
        <a:lstStyle/>
        <a:p>
          <a:endParaRPr lang="cs-CZ"/>
        </a:p>
      </dgm:t>
    </dgm:pt>
    <dgm:pt modelId="{9C949622-6E82-4D0B-9E40-1B1E44880A58}">
      <dgm:prSet/>
      <dgm:spPr/>
      <dgm:t>
        <a:bodyPr/>
        <a:lstStyle/>
        <a:p>
          <a:r>
            <a:rPr lang="cs-CZ" dirty="0" smtClean="0"/>
            <a:t>HLAVÁČEK JARNÍ</a:t>
          </a:r>
          <a:endParaRPr lang="cs-CZ" dirty="0"/>
        </a:p>
      </dgm:t>
    </dgm:pt>
    <dgm:pt modelId="{B8965810-B9ED-4BDE-A96C-5C0BE51A9CBC}" type="parTrans" cxnId="{85C8DE7C-6B3E-4102-85AA-AE71513CEB18}">
      <dgm:prSet/>
      <dgm:spPr/>
      <dgm:t>
        <a:bodyPr/>
        <a:lstStyle/>
        <a:p>
          <a:endParaRPr lang="cs-CZ"/>
        </a:p>
      </dgm:t>
    </dgm:pt>
    <dgm:pt modelId="{21A57800-FB08-471A-95E0-583C344B75AD}" type="sibTrans" cxnId="{85C8DE7C-6B3E-4102-85AA-AE71513CEB18}">
      <dgm:prSet/>
      <dgm:spPr/>
      <dgm:t>
        <a:bodyPr/>
        <a:lstStyle/>
        <a:p>
          <a:endParaRPr lang="cs-CZ"/>
        </a:p>
      </dgm:t>
    </dgm:pt>
    <dgm:pt modelId="{BC3487A6-0AE0-406A-AC4F-AC417A698A06}">
      <dgm:prSet/>
      <dgm:spPr/>
      <dgm:t>
        <a:bodyPr/>
        <a:lstStyle/>
        <a:p>
          <a:r>
            <a:rPr lang="cs-CZ" dirty="0" smtClean="0"/>
            <a:t>KONIKLEC VELKOKVĚTÝ</a:t>
          </a:r>
          <a:endParaRPr lang="cs-CZ" dirty="0"/>
        </a:p>
      </dgm:t>
    </dgm:pt>
    <dgm:pt modelId="{E1C5D0F9-04A7-4505-B2CC-2A2DF24F2F42}" type="parTrans" cxnId="{8FA3B9D8-6B3D-4E06-A23D-FEC30182876E}">
      <dgm:prSet/>
      <dgm:spPr/>
      <dgm:t>
        <a:bodyPr/>
        <a:lstStyle/>
        <a:p>
          <a:endParaRPr lang="cs-CZ"/>
        </a:p>
      </dgm:t>
    </dgm:pt>
    <dgm:pt modelId="{5AFE9685-7257-4255-9C62-81936BDE6E3D}" type="sibTrans" cxnId="{8FA3B9D8-6B3D-4E06-A23D-FEC30182876E}">
      <dgm:prSet/>
      <dgm:spPr/>
      <dgm:t>
        <a:bodyPr/>
        <a:lstStyle/>
        <a:p>
          <a:endParaRPr lang="cs-CZ"/>
        </a:p>
      </dgm:t>
    </dgm:pt>
    <dgm:pt modelId="{38418DCC-0E0F-4EDB-B26A-F62AD941A4BE}">
      <dgm:prSet/>
      <dgm:spPr/>
      <dgm:t>
        <a:bodyPr/>
        <a:lstStyle/>
        <a:p>
          <a:r>
            <a:rPr lang="cs-CZ" dirty="0" smtClean="0"/>
            <a:t>ORLÍČEK OBECNÝ</a:t>
          </a:r>
          <a:endParaRPr lang="cs-CZ" dirty="0"/>
        </a:p>
      </dgm:t>
    </dgm:pt>
    <dgm:pt modelId="{06DF37AB-3026-46E8-969E-1C6B8920D35D}" type="parTrans" cxnId="{8CFA5B63-0FC2-48D9-9327-8DAFBCE8A1DB}">
      <dgm:prSet/>
      <dgm:spPr/>
      <dgm:t>
        <a:bodyPr/>
        <a:lstStyle/>
        <a:p>
          <a:endParaRPr lang="cs-CZ"/>
        </a:p>
      </dgm:t>
    </dgm:pt>
    <dgm:pt modelId="{CA04CCEF-9435-41CB-A812-D6B55198EA57}" type="sibTrans" cxnId="{8CFA5B63-0FC2-48D9-9327-8DAFBCE8A1DB}">
      <dgm:prSet/>
      <dgm:spPr/>
      <dgm:t>
        <a:bodyPr/>
        <a:lstStyle/>
        <a:p>
          <a:endParaRPr lang="cs-CZ"/>
        </a:p>
      </dgm:t>
    </dgm:pt>
    <dgm:pt modelId="{7DF63A4A-70A1-4DF9-A37D-1B85C6A661B8}">
      <dgm:prSet/>
      <dgm:spPr/>
      <dgm:t>
        <a:bodyPr/>
        <a:lstStyle/>
        <a:p>
          <a:r>
            <a:rPr lang="cs-CZ" dirty="0" smtClean="0"/>
            <a:t>ČEMEŘICE </a:t>
          </a:r>
          <a:endParaRPr lang="cs-CZ" dirty="0"/>
        </a:p>
      </dgm:t>
    </dgm:pt>
    <dgm:pt modelId="{1C96D671-0606-40DE-9DCC-EAEE84BDE5BC}" type="parTrans" cxnId="{3480C5F4-FE35-4203-98D9-5C5D615D70FD}">
      <dgm:prSet/>
      <dgm:spPr/>
      <dgm:t>
        <a:bodyPr/>
        <a:lstStyle/>
        <a:p>
          <a:endParaRPr lang="cs-CZ"/>
        </a:p>
      </dgm:t>
    </dgm:pt>
    <dgm:pt modelId="{F9BD5A1C-57F5-4C92-8C5E-C7E3EE7EDB9D}" type="sibTrans" cxnId="{3480C5F4-FE35-4203-98D9-5C5D615D70FD}">
      <dgm:prSet/>
      <dgm:spPr/>
      <dgm:t>
        <a:bodyPr/>
        <a:lstStyle/>
        <a:p>
          <a:endParaRPr lang="cs-CZ"/>
        </a:p>
      </dgm:t>
    </dgm:pt>
    <dgm:pt modelId="{CC442567-F5CC-46E9-BF85-95FAAA213390}" type="pres">
      <dgm:prSet presAssocID="{DEC7C081-7846-4B9F-9ADE-F390A63C9B1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E1FDDDF-BEF1-434A-B85B-604BFAEDDB21}" type="pres">
      <dgm:prSet presAssocID="{06950227-82FA-439A-8152-BB2684878F8F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3AA405-7ABA-443F-9CA5-29ED15F40E4E}" type="pres">
      <dgm:prSet presAssocID="{4714220D-B517-4FD4-89A0-9DAB1077404F}" presName="sibTrans" presStyleCnt="0"/>
      <dgm:spPr/>
    </dgm:pt>
    <dgm:pt modelId="{9ADCCDD0-B08D-4CA7-A407-FE938324D86C}" type="pres">
      <dgm:prSet presAssocID="{1852178A-0A26-4DCD-A459-03C50BA6ED3D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039982-24D4-4294-9890-DBF722128C39}" type="pres">
      <dgm:prSet presAssocID="{B86EB7CD-725F-426F-9B6D-D5577F588757}" presName="sibTrans" presStyleCnt="0"/>
      <dgm:spPr/>
    </dgm:pt>
    <dgm:pt modelId="{A82ACD18-2C5F-45F4-8EE1-793E3B6E7859}" type="pres">
      <dgm:prSet presAssocID="{6BB1FC28-1C71-4AE2-B902-8F4D11116835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2C49DC-D097-413F-8A3C-6AB205AFD875}" type="pres">
      <dgm:prSet presAssocID="{18259B61-6899-448F-89F8-87BD39ED9DF5}" presName="sibTrans" presStyleCnt="0"/>
      <dgm:spPr/>
    </dgm:pt>
    <dgm:pt modelId="{1551F8A3-BA95-44F0-A398-E87EC1F50B5A}" type="pres">
      <dgm:prSet presAssocID="{8887D289-500C-4C2F-B00F-69AF4EAE7BAB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F9FDE0-BF04-49B6-B0E5-08455EA3E77D}" type="pres">
      <dgm:prSet presAssocID="{0105DB53-955B-44B7-AD62-E9C48C14EE2E}" presName="sibTrans" presStyleCnt="0"/>
      <dgm:spPr/>
    </dgm:pt>
    <dgm:pt modelId="{ADA811F5-D89F-4F8A-9B72-B0FE29A07964}" type="pres">
      <dgm:prSet presAssocID="{3B5925DF-998C-44D7-A078-4B400AE406BA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ED6B14-B025-48AD-8F56-A072F9D91217}" type="pres">
      <dgm:prSet presAssocID="{37DCB87E-E166-4E4F-ACE7-5F936ECBB9C1}" presName="sibTrans" presStyleCnt="0"/>
      <dgm:spPr/>
    </dgm:pt>
    <dgm:pt modelId="{0F5C9A8C-F054-4C51-B119-B8E5D3DAC2F8}" type="pres">
      <dgm:prSet presAssocID="{9C949622-6E82-4D0B-9E40-1B1E44880A58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BB0CB2-83BC-401A-A4AF-F09BB67E7F80}" type="pres">
      <dgm:prSet presAssocID="{21A57800-FB08-471A-95E0-583C344B75AD}" presName="sibTrans" presStyleCnt="0"/>
      <dgm:spPr/>
    </dgm:pt>
    <dgm:pt modelId="{E6295D55-D892-4380-8F28-278D176FB035}" type="pres">
      <dgm:prSet presAssocID="{BC3487A6-0AE0-406A-AC4F-AC417A698A06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A53E8F5-E51D-4CFC-8291-B8FD0F805857}" type="pres">
      <dgm:prSet presAssocID="{5AFE9685-7257-4255-9C62-81936BDE6E3D}" presName="sibTrans" presStyleCnt="0"/>
      <dgm:spPr/>
    </dgm:pt>
    <dgm:pt modelId="{0B80F404-3498-476D-B52F-671445FC81A6}" type="pres">
      <dgm:prSet presAssocID="{38418DCC-0E0F-4EDB-B26A-F62AD941A4BE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4E7AD4F-CDF7-4002-82C7-B4400BE9EF1F}" type="pres">
      <dgm:prSet presAssocID="{CA04CCEF-9435-41CB-A812-D6B55198EA57}" presName="sibTrans" presStyleCnt="0"/>
      <dgm:spPr/>
    </dgm:pt>
    <dgm:pt modelId="{231528A4-9FE6-436A-BAE1-76A1B8666FCD}" type="pres">
      <dgm:prSet presAssocID="{7DF63A4A-70A1-4DF9-A37D-1B85C6A661B8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CFA5B63-0FC2-48D9-9327-8DAFBCE8A1DB}" srcId="{DEC7C081-7846-4B9F-9ADE-F390A63C9B12}" destId="{38418DCC-0E0F-4EDB-B26A-F62AD941A4BE}" srcOrd="7" destOrd="0" parTransId="{06DF37AB-3026-46E8-969E-1C6B8920D35D}" sibTransId="{CA04CCEF-9435-41CB-A812-D6B55198EA57}"/>
    <dgm:cxn modelId="{4AD4D558-FC32-4C2E-9B77-C7015F22710C}" srcId="{DEC7C081-7846-4B9F-9ADE-F390A63C9B12}" destId="{6BB1FC28-1C71-4AE2-B902-8F4D11116835}" srcOrd="2" destOrd="0" parTransId="{4DCEEA12-0184-4FE1-9424-572DA31052C4}" sibTransId="{18259B61-6899-448F-89F8-87BD39ED9DF5}"/>
    <dgm:cxn modelId="{FDE4BA4F-7CB0-4E2C-8D40-183506941D7F}" type="presOf" srcId="{BC3487A6-0AE0-406A-AC4F-AC417A698A06}" destId="{E6295D55-D892-4380-8F28-278D176FB035}" srcOrd="0" destOrd="0" presId="urn:microsoft.com/office/officeart/2005/8/layout/default"/>
    <dgm:cxn modelId="{1652A418-64DE-4376-91ED-1E8FFB3E56B8}" type="presOf" srcId="{7DF63A4A-70A1-4DF9-A37D-1B85C6A661B8}" destId="{231528A4-9FE6-436A-BAE1-76A1B8666FCD}" srcOrd="0" destOrd="0" presId="urn:microsoft.com/office/officeart/2005/8/layout/default"/>
    <dgm:cxn modelId="{E9242BCD-BED9-4517-9DB0-93545294BA0F}" srcId="{DEC7C081-7846-4B9F-9ADE-F390A63C9B12}" destId="{8887D289-500C-4C2F-B00F-69AF4EAE7BAB}" srcOrd="3" destOrd="0" parTransId="{D6E320A5-FE57-47D0-A0D3-08F402FC51EF}" sibTransId="{0105DB53-955B-44B7-AD62-E9C48C14EE2E}"/>
    <dgm:cxn modelId="{0D1E3622-AD05-41C2-B5DC-3AB1F29A7F35}" type="presOf" srcId="{3B5925DF-998C-44D7-A078-4B400AE406BA}" destId="{ADA811F5-D89F-4F8A-9B72-B0FE29A07964}" srcOrd="0" destOrd="0" presId="urn:microsoft.com/office/officeart/2005/8/layout/default"/>
    <dgm:cxn modelId="{B2FC41B1-1250-4A19-94EB-91B7A298FD68}" srcId="{DEC7C081-7846-4B9F-9ADE-F390A63C9B12}" destId="{3B5925DF-998C-44D7-A078-4B400AE406BA}" srcOrd="4" destOrd="0" parTransId="{DD668365-FC85-43F9-8225-3ED6A2C2400C}" sibTransId="{37DCB87E-E166-4E4F-ACE7-5F936ECBB9C1}"/>
    <dgm:cxn modelId="{5EB8163B-5C56-48DD-8981-F63CFA6E9C18}" type="presOf" srcId="{1852178A-0A26-4DCD-A459-03C50BA6ED3D}" destId="{9ADCCDD0-B08D-4CA7-A407-FE938324D86C}" srcOrd="0" destOrd="0" presId="urn:microsoft.com/office/officeart/2005/8/layout/default"/>
    <dgm:cxn modelId="{D99B5B0F-1AF7-450B-94C4-07192FC94833}" srcId="{DEC7C081-7846-4B9F-9ADE-F390A63C9B12}" destId="{06950227-82FA-439A-8152-BB2684878F8F}" srcOrd="0" destOrd="0" parTransId="{AB292E05-D41C-4673-A4DC-3F3A741D37F0}" sibTransId="{4714220D-B517-4FD4-89A0-9DAB1077404F}"/>
    <dgm:cxn modelId="{22C74DA1-A4D8-4D9D-9244-83731832C465}" type="presOf" srcId="{DEC7C081-7846-4B9F-9ADE-F390A63C9B12}" destId="{CC442567-F5CC-46E9-BF85-95FAAA213390}" srcOrd="0" destOrd="0" presId="urn:microsoft.com/office/officeart/2005/8/layout/default"/>
    <dgm:cxn modelId="{C59FB20B-6DDE-42FF-9750-DD4259A995E8}" type="presOf" srcId="{6BB1FC28-1C71-4AE2-B902-8F4D11116835}" destId="{A82ACD18-2C5F-45F4-8EE1-793E3B6E7859}" srcOrd="0" destOrd="0" presId="urn:microsoft.com/office/officeart/2005/8/layout/default"/>
    <dgm:cxn modelId="{3480C5F4-FE35-4203-98D9-5C5D615D70FD}" srcId="{DEC7C081-7846-4B9F-9ADE-F390A63C9B12}" destId="{7DF63A4A-70A1-4DF9-A37D-1B85C6A661B8}" srcOrd="8" destOrd="0" parTransId="{1C96D671-0606-40DE-9DCC-EAEE84BDE5BC}" sibTransId="{F9BD5A1C-57F5-4C92-8C5E-C7E3EE7EDB9D}"/>
    <dgm:cxn modelId="{0E737EC6-2928-46E1-955A-55EA452A6CC0}" type="presOf" srcId="{8887D289-500C-4C2F-B00F-69AF4EAE7BAB}" destId="{1551F8A3-BA95-44F0-A398-E87EC1F50B5A}" srcOrd="0" destOrd="0" presId="urn:microsoft.com/office/officeart/2005/8/layout/default"/>
    <dgm:cxn modelId="{E6302B0C-E8E9-47E9-BB66-4F824D7AB3DF}" type="presOf" srcId="{38418DCC-0E0F-4EDB-B26A-F62AD941A4BE}" destId="{0B80F404-3498-476D-B52F-671445FC81A6}" srcOrd="0" destOrd="0" presId="urn:microsoft.com/office/officeart/2005/8/layout/default"/>
    <dgm:cxn modelId="{637D427D-5114-4036-BF6D-7DC07DD60CBB}" type="presOf" srcId="{9C949622-6E82-4D0B-9E40-1B1E44880A58}" destId="{0F5C9A8C-F054-4C51-B119-B8E5D3DAC2F8}" srcOrd="0" destOrd="0" presId="urn:microsoft.com/office/officeart/2005/8/layout/default"/>
    <dgm:cxn modelId="{B5538410-B486-4044-9888-482383B34D75}" srcId="{DEC7C081-7846-4B9F-9ADE-F390A63C9B12}" destId="{1852178A-0A26-4DCD-A459-03C50BA6ED3D}" srcOrd="1" destOrd="0" parTransId="{1543E199-6695-4A23-9082-1E217520F9B0}" sibTransId="{B86EB7CD-725F-426F-9B6D-D5577F588757}"/>
    <dgm:cxn modelId="{8FA3B9D8-6B3D-4E06-A23D-FEC30182876E}" srcId="{DEC7C081-7846-4B9F-9ADE-F390A63C9B12}" destId="{BC3487A6-0AE0-406A-AC4F-AC417A698A06}" srcOrd="6" destOrd="0" parTransId="{E1C5D0F9-04A7-4505-B2CC-2A2DF24F2F42}" sibTransId="{5AFE9685-7257-4255-9C62-81936BDE6E3D}"/>
    <dgm:cxn modelId="{04BBC8DB-8272-4088-A564-C774C89464FD}" type="presOf" srcId="{06950227-82FA-439A-8152-BB2684878F8F}" destId="{2E1FDDDF-BEF1-434A-B85B-604BFAEDDB21}" srcOrd="0" destOrd="0" presId="urn:microsoft.com/office/officeart/2005/8/layout/default"/>
    <dgm:cxn modelId="{85C8DE7C-6B3E-4102-85AA-AE71513CEB18}" srcId="{DEC7C081-7846-4B9F-9ADE-F390A63C9B12}" destId="{9C949622-6E82-4D0B-9E40-1B1E44880A58}" srcOrd="5" destOrd="0" parTransId="{B8965810-B9ED-4BDE-A96C-5C0BE51A9CBC}" sibTransId="{21A57800-FB08-471A-95E0-583C344B75AD}"/>
    <dgm:cxn modelId="{F92D44A2-D7F4-4FAF-BF85-4D3EA1DB3C08}" type="presParOf" srcId="{CC442567-F5CC-46E9-BF85-95FAAA213390}" destId="{2E1FDDDF-BEF1-434A-B85B-604BFAEDDB21}" srcOrd="0" destOrd="0" presId="urn:microsoft.com/office/officeart/2005/8/layout/default"/>
    <dgm:cxn modelId="{0239A9B0-8F97-48F5-85DA-02094319B900}" type="presParOf" srcId="{CC442567-F5CC-46E9-BF85-95FAAA213390}" destId="{923AA405-7ABA-443F-9CA5-29ED15F40E4E}" srcOrd="1" destOrd="0" presId="urn:microsoft.com/office/officeart/2005/8/layout/default"/>
    <dgm:cxn modelId="{372472E9-DF74-40A1-A69C-6C5EE35574DB}" type="presParOf" srcId="{CC442567-F5CC-46E9-BF85-95FAAA213390}" destId="{9ADCCDD0-B08D-4CA7-A407-FE938324D86C}" srcOrd="2" destOrd="0" presId="urn:microsoft.com/office/officeart/2005/8/layout/default"/>
    <dgm:cxn modelId="{75A70BF9-93B1-426F-9A74-E7247E6983EE}" type="presParOf" srcId="{CC442567-F5CC-46E9-BF85-95FAAA213390}" destId="{25039982-24D4-4294-9890-DBF722128C39}" srcOrd="3" destOrd="0" presId="urn:microsoft.com/office/officeart/2005/8/layout/default"/>
    <dgm:cxn modelId="{36660EE0-007C-436D-BA6A-1C6746E894CC}" type="presParOf" srcId="{CC442567-F5CC-46E9-BF85-95FAAA213390}" destId="{A82ACD18-2C5F-45F4-8EE1-793E3B6E7859}" srcOrd="4" destOrd="0" presId="urn:microsoft.com/office/officeart/2005/8/layout/default"/>
    <dgm:cxn modelId="{8BF5DA21-E614-4BBF-9F62-5EC32D502735}" type="presParOf" srcId="{CC442567-F5CC-46E9-BF85-95FAAA213390}" destId="{D92C49DC-D097-413F-8A3C-6AB205AFD875}" srcOrd="5" destOrd="0" presId="urn:microsoft.com/office/officeart/2005/8/layout/default"/>
    <dgm:cxn modelId="{450184EB-4DA8-48C2-9631-2D45B3BCC788}" type="presParOf" srcId="{CC442567-F5CC-46E9-BF85-95FAAA213390}" destId="{1551F8A3-BA95-44F0-A398-E87EC1F50B5A}" srcOrd="6" destOrd="0" presId="urn:microsoft.com/office/officeart/2005/8/layout/default"/>
    <dgm:cxn modelId="{E1143597-EB31-44D3-BC48-2B2EFFF6EB1B}" type="presParOf" srcId="{CC442567-F5CC-46E9-BF85-95FAAA213390}" destId="{A3F9FDE0-BF04-49B6-B0E5-08455EA3E77D}" srcOrd="7" destOrd="0" presId="urn:microsoft.com/office/officeart/2005/8/layout/default"/>
    <dgm:cxn modelId="{FBD757A4-BEE0-4169-947D-C936E93D0513}" type="presParOf" srcId="{CC442567-F5CC-46E9-BF85-95FAAA213390}" destId="{ADA811F5-D89F-4F8A-9B72-B0FE29A07964}" srcOrd="8" destOrd="0" presId="urn:microsoft.com/office/officeart/2005/8/layout/default"/>
    <dgm:cxn modelId="{EA3843FB-B94C-40C3-9248-E3B9CED2BEA1}" type="presParOf" srcId="{CC442567-F5CC-46E9-BF85-95FAAA213390}" destId="{59ED6B14-B025-48AD-8F56-A072F9D91217}" srcOrd="9" destOrd="0" presId="urn:microsoft.com/office/officeart/2005/8/layout/default"/>
    <dgm:cxn modelId="{67881A07-154E-4AF2-A622-DA9A207BE09B}" type="presParOf" srcId="{CC442567-F5CC-46E9-BF85-95FAAA213390}" destId="{0F5C9A8C-F054-4C51-B119-B8E5D3DAC2F8}" srcOrd="10" destOrd="0" presId="urn:microsoft.com/office/officeart/2005/8/layout/default"/>
    <dgm:cxn modelId="{1CA2F578-5186-4EDB-BFFB-FE648AD16DD9}" type="presParOf" srcId="{CC442567-F5CC-46E9-BF85-95FAAA213390}" destId="{8BBB0CB2-83BC-401A-A4AF-F09BB67E7F80}" srcOrd="11" destOrd="0" presId="urn:microsoft.com/office/officeart/2005/8/layout/default"/>
    <dgm:cxn modelId="{EE4B2845-108B-4D05-BE3A-9C95BD796D35}" type="presParOf" srcId="{CC442567-F5CC-46E9-BF85-95FAAA213390}" destId="{E6295D55-D892-4380-8F28-278D176FB035}" srcOrd="12" destOrd="0" presId="urn:microsoft.com/office/officeart/2005/8/layout/default"/>
    <dgm:cxn modelId="{D9144185-ED3C-47CA-9D56-23515FCACFE0}" type="presParOf" srcId="{CC442567-F5CC-46E9-BF85-95FAAA213390}" destId="{FA53E8F5-E51D-4CFC-8291-B8FD0F805857}" srcOrd="13" destOrd="0" presId="urn:microsoft.com/office/officeart/2005/8/layout/default"/>
    <dgm:cxn modelId="{73722276-0804-4FC2-89C3-B800CFEDAC2F}" type="presParOf" srcId="{CC442567-F5CC-46E9-BF85-95FAAA213390}" destId="{0B80F404-3498-476D-B52F-671445FC81A6}" srcOrd="14" destOrd="0" presId="urn:microsoft.com/office/officeart/2005/8/layout/default"/>
    <dgm:cxn modelId="{1ECFF830-ADF4-4133-96B9-1372A0263492}" type="presParOf" srcId="{CC442567-F5CC-46E9-BF85-95FAAA213390}" destId="{44E7AD4F-CDF7-4002-82C7-B4400BE9EF1F}" srcOrd="15" destOrd="0" presId="urn:microsoft.com/office/officeart/2005/8/layout/default"/>
    <dgm:cxn modelId="{0C5F207F-ED7A-4FA4-8151-1C26E07E5B41}" type="presParOf" srcId="{CC442567-F5CC-46E9-BF85-95FAAA213390}" destId="{231528A4-9FE6-436A-BAE1-76A1B8666FCD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E1FDDDF-BEF1-434A-B85B-604BFAEDDB21}">
      <dsp:nvSpPr>
        <dsp:cNvPr id="0" name=""/>
        <dsp:cNvSpPr/>
      </dsp:nvSpPr>
      <dsp:spPr>
        <a:xfrm>
          <a:off x="0" y="161131"/>
          <a:ext cx="2262187" cy="13573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PRYSKYŘNÍK PRUDKÝ, PLAZIVÝ…</a:t>
          </a:r>
          <a:endParaRPr lang="cs-CZ" sz="2000" kern="1200" dirty="0"/>
        </a:p>
      </dsp:txBody>
      <dsp:txXfrm>
        <a:off x="0" y="161131"/>
        <a:ext cx="2262187" cy="1357312"/>
      </dsp:txXfrm>
    </dsp:sp>
    <dsp:sp modelId="{9ADCCDD0-B08D-4CA7-A407-FE938324D86C}">
      <dsp:nvSpPr>
        <dsp:cNvPr id="0" name=""/>
        <dsp:cNvSpPr/>
      </dsp:nvSpPr>
      <dsp:spPr>
        <a:xfrm>
          <a:off x="2488406" y="161131"/>
          <a:ext cx="2262187" cy="13573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SASANKA HAJNÍ, PRYSKYŘNÍKOVITÁ</a:t>
          </a:r>
          <a:endParaRPr lang="cs-CZ" sz="2000" kern="1200" dirty="0"/>
        </a:p>
      </dsp:txBody>
      <dsp:txXfrm>
        <a:off x="2488406" y="161131"/>
        <a:ext cx="2262187" cy="1357312"/>
      </dsp:txXfrm>
    </dsp:sp>
    <dsp:sp modelId="{A82ACD18-2C5F-45F4-8EE1-793E3B6E7859}">
      <dsp:nvSpPr>
        <dsp:cNvPr id="0" name=""/>
        <dsp:cNvSpPr/>
      </dsp:nvSpPr>
      <dsp:spPr>
        <a:xfrm>
          <a:off x="4976812" y="161131"/>
          <a:ext cx="2262187" cy="13573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ORSEJ JARNÍ</a:t>
          </a:r>
          <a:endParaRPr lang="cs-CZ" sz="2000" kern="1200" dirty="0"/>
        </a:p>
      </dsp:txBody>
      <dsp:txXfrm>
        <a:off x="4976812" y="161131"/>
        <a:ext cx="2262187" cy="1357312"/>
      </dsp:txXfrm>
    </dsp:sp>
    <dsp:sp modelId="{1551F8A3-BA95-44F0-A398-E87EC1F50B5A}">
      <dsp:nvSpPr>
        <dsp:cNvPr id="0" name=""/>
        <dsp:cNvSpPr/>
      </dsp:nvSpPr>
      <dsp:spPr>
        <a:xfrm>
          <a:off x="0" y="1744662"/>
          <a:ext cx="2262187" cy="13573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OMĚJ</a:t>
          </a:r>
          <a:endParaRPr lang="cs-CZ" sz="2000" kern="1200" dirty="0"/>
        </a:p>
      </dsp:txBody>
      <dsp:txXfrm>
        <a:off x="0" y="1744662"/>
        <a:ext cx="2262187" cy="1357312"/>
      </dsp:txXfrm>
    </dsp:sp>
    <dsp:sp modelId="{ADA811F5-D89F-4F8A-9B72-B0FE29A07964}">
      <dsp:nvSpPr>
        <dsp:cNvPr id="0" name=""/>
        <dsp:cNvSpPr/>
      </dsp:nvSpPr>
      <dsp:spPr>
        <a:xfrm>
          <a:off x="2488406" y="1744662"/>
          <a:ext cx="2262187" cy="13573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BLATOUCH BAHENNÍ</a:t>
          </a:r>
          <a:endParaRPr lang="cs-CZ" sz="2000" kern="1200" dirty="0"/>
        </a:p>
      </dsp:txBody>
      <dsp:txXfrm>
        <a:off x="2488406" y="1744662"/>
        <a:ext cx="2262187" cy="1357312"/>
      </dsp:txXfrm>
    </dsp:sp>
    <dsp:sp modelId="{0F5C9A8C-F054-4C51-B119-B8E5D3DAC2F8}">
      <dsp:nvSpPr>
        <dsp:cNvPr id="0" name=""/>
        <dsp:cNvSpPr/>
      </dsp:nvSpPr>
      <dsp:spPr>
        <a:xfrm>
          <a:off x="4976812" y="1744662"/>
          <a:ext cx="2262187" cy="13573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HLAVÁČEK JARNÍ</a:t>
          </a:r>
          <a:endParaRPr lang="cs-CZ" sz="2000" kern="1200" dirty="0"/>
        </a:p>
      </dsp:txBody>
      <dsp:txXfrm>
        <a:off x="4976812" y="1744662"/>
        <a:ext cx="2262187" cy="1357312"/>
      </dsp:txXfrm>
    </dsp:sp>
    <dsp:sp modelId="{E6295D55-D892-4380-8F28-278D176FB035}">
      <dsp:nvSpPr>
        <dsp:cNvPr id="0" name=""/>
        <dsp:cNvSpPr/>
      </dsp:nvSpPr>
      <dsp:spPr>
        <a:xfrm>
          <a:off x="0" y="3328194"/>
          <a:ext cx="2262187" cy="13573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KONIKLEC VELKOKVĚTÝ</a:t>
          </a:r>
          <a:endParaRPr lang="cs-CZ" sz="2000" kern="1200" dirty="0"/>
        </a:p>
      </dsp:txBody>
      <dsp:txXfrm>
        <a:off x="0" y="3328194"/>
        <a:ext cx="2262187" cy="1357312"/>
      </dsp:txXfrm>
    </dsp:sp>
    <dsp:sp modelId="{0B80F404-3498-476D-B52F-671445FC81A6}">
      <dsp:nvSpPr>
        <dsp:cNvPr id="0" name=""/>
        <dsp:cNvSpPr/>
      </dsp:nvSpPr>
      <dsp:spPr>
        <a:xfrm>
          <a:off x="2488406" y="3328194"/>
          <a:ext cx="2262187" cy="13573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ORLÍČEK OBECNÝ</a:t>
          </a:r>
          <a:endParaRPr lang="cs-CZ" sz="2000" kern="1200" dirty="0"/>
        </a:p>
      </dsp:txBody>
      <dsp:txXfrm>
        <a:off x="2488406" y="3328194"/>
        <a:ext cx="2262187" cy="1357312"/>
      </dsp:txXfrm>
    </dsp:sp>
    <dsp:sp modelId="{231528A4-9FE6-436A-BAE1-76A1B8666FCD}">
      <dsp:nvSpPr>
        <dsp:cNvPr id="0" name=""/>
        <dsp:cNvSpPr/>
      </dsp:nvSpPr>
      <dsp:spPr>
        <a:xfrm>
          <a:off x="4976812" y="3328194"/>
          <a:ext cx="2262187" cy="13573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ČEMEŘICE </a:t>
          </a:r>
          <a:endParaRPr lang="cs-CZ" sz="2000" kern="1200" dirty="0"/>
        </a:p>
      </dsp:txBody>
      <dsp:txXfrm>
        <a:off x="4976812" y="3328194"/>
        <a:ext cx="2262187" cy="13573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upload.wikimedia.org/wikipedia/commons/f/f8/Ranunculus_repens_01_ies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Illustration_Ranunculus_acris0_clean.jpg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8/81/Rununculus_arcis_prysky%C5%99n%C3%ADk_prudk%C3%BD_1.jpg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pload.wikimedia.org/wikipedia/commons/7/71/Caltha_palustris_Samenstand.jp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hyperlink" Target="http://upload.wikimedia.org/wikipedia/commons/0/0b/Na_hor%C3%A1ch_(4).j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upload.wikimedia.org/wikipedia/commons/c/c1/Anemone_nemorosa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upload.wikimedia.org/wikipedia/commons/8/8d/Ranunculus_ficaria2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cs.wikipedia.org/wiki/Soubor:Blatouch_bahen%C3%AD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cs.wikipedia.org/wiki/Soubor:Adonis_vernalis05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cs.wikipedia.org/wiki/Soubor:Pulsatilla_gayerii.jp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cs.wikipedia.org/wiki/Soubor:Akelei004.jp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upload.wikimedia.org/wikipedia/commons/6/66/Helleborus_niger1.JPG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cs.wikipedia.org/wiki/Soubor:Aconitum_anthora002.jpg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Blatouch_bahen%C3%AD.JPG" TargetMode="External"/><Relationship Id="rId13" Type="http://schemas.openxmlformats.org/officeDocument/2006/relationships/hyperlink" Target="http://cs.wikipedia.org/wiki/Soubor:Aconitum_anthora002.jpg" TargetMode="External"/><Relationship Id="rId3" Type="http://schemas.openxmlformats.org/officeDocument/2006/relationships/hyperlink" Target="http://cs.wikipedia.org/wiki/Soubor:Illustration_Ranunculus_acris0_clean.jpg" TargetMode="External"/><Relationship Id="rId7" Type="http://schemas.openxmlformats.org/officeDocument/2006/relationships/hyperlink" Target="http://upload.wikimedia.org/wikipedia/commons/8/8d/Ranunculus_ficaria2.jpg" TargetMode="External"/><Relationship Id="rId12" Type="http://schemas.openxmlformats.org/officeDocument/2006/relationships/hyperlink" Target="http://upload.wikimedia.org/wikipedia/commons/6/66/Helleborus_niger1.JPG" TargetMode="External"/><Relationship Id="rId2" Type="http://schemas.openxmlformats.org/officeDocument/2006/relationships/hyperlink" Target="http://cs.wikipedia.org/wiki/Soubor:Ranunculus_repens_01_ie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c/c1/Anemone_nemorosa.jpg" TargetMode="External"/><Relationship Id="rId11" Type="http://schemas.openxmlformats.org/officeDocument/2006/relationships/hyperlink" Target="http://cs.wikipedia.org/wiki/Soubor:Akelei004.jpg" TargetMode="External"/><Relationship Id="rId5" Type="http://schemas.openxmlformats.org/officeDocument/2006/relationships/hyperlink" Target="http://upload.wikimedia.org/wikipedia/commons/7/71/Caltha_palustris_Samenstand.jpg" TargetMode="External"/><Relationship Id="rId10" Type="http://schemas.openxmlformats.org/officeDocument/2006/relationships/hyperlink" Target="http://cs.wikipedia.org/wiki/Soubor:Pulsatilla_gayerii.jpg" TargetMode="External"/><Relationship Id="rId4" Type="http://schemas.openxmlformats.org/officeDocument/2006/relationships/hyperlink" Target="http://cs.wikipedia.org/wiki/Soubor:Rununculus_arcis_prysky%C5%99n%C3%ADk_prudk%C3%BD_1.jpg" TargetMode="External"/><Relationship Id="rId9" Type="http://schemas.openxmlformats.org/officeDocument/2006/relationships/hyperlink" Target="http://cs.wikipedia.org/wiki/Soubor:Adonis_vernalis05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  VY_52_INOVACE_22_1_PRYSKYŘNÍKOVITÉ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Jana </a:t>
            </a:r>
            <a:r>
              <a:rPr lang="cs-CZ" sz="1700" dirty="0" err="1" smtClean="0"/>
              <a:t>Střížková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 ČLOVĚK A PŘÍRODA / PŘÍRODOPIS /  BOTANIKA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 Seznámení s vybranými zástupci  pryskyřníkovitých rostlin. Popisování stavby těla a charakteristických znaků této skupiny. Zápis do sešitu. Závěrečné opakování.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7.5. 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7.B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7.5. 2012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PRYSKYŘNÍKOVITÉ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KRYTOSEMENNÉ ROSTLINY  BOTANIKA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UŽ JSI NĚKDY V PŘÍRODĚ </a:t>
            </a:r>
            <a:r>
              <a:rPr lang="cs-CZ" sz="2400" dirty="0" err="1" smtClean="0"/>
              <a:t>ViDĚL</a:t>
            </a:r>
            <a:r>
              <a:rPr lang="cs-CZ" sz="2400" dirty="0" smtClean="0"/>
              <a:t>(A</a:t>
            </a:r>
            <a:r>
              <a:rPr lang="cs-CZ" sz="2400" dirty="0" smtClean="0"/>
              <a:t>) NÁSLEDUJÍCÍ </a:t>
            </a:r>
            <a:r>
              <a:rPr lang="cs-CZ" sz="2400" dirty="0" err="1" smtClean="0"/>
              <a:t>ROStlINU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8" name="Obrázek 7" descr="Soubor:Ranunculus repens 01 ies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700808"/>
            <a:ext cx="6192688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4499992" y="616530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 PRYSKYŘNÍK PLAZIVÝ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PRYSKYŘNÍK PRUDKÝ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51520" y="2060848"/>
            <a:ext cx="3898776" cy="4133055"/>
          </a:xfrm>
        </p:spPr>
        <p:txBody>
          <a:bodyPr/>
          <a:lstStyle/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PODLE OBRÁZKU VYJMENUJ ZNAKY, KTERÉ DOKAZUJÍ, ŽE PRYSKYŘNÍK PATŘÍ MEZI ROSTLINY DVOUDĚLOŽNÉ.</a:t>
            </a:r>
            <a:endParaRPr lang="cs-CZ" dirty="0"/>
          </a:p>
        </p:txBody>
      </p:sp>
      <p:pic>
        <p:nvPicPr>
          <p:cNvPr id="7" name="Zástupný symbol pro obsah 6" descr="Popis obrázku chybí">
            <a:hlinkClick r:id="rId2" tooltip="&quot;Popis obrázku chybí&quot;"/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556792"/>
            <a:ext cx="3528392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7596336" y="609329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endParaRPr lang="cs-CZ" dirty="0" smtClean="0"/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PĚTIČETNÝ KVĚT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KVĚT MÁ ROZLIŠENÉ KVĚTNÍ OBALY</a:t>
            </a:r>
          </a:p>
          <a:p>
            <a:pPr algn="ctr">
              <a:buNone/>
            </a:pPr>
            <a:r>
              <a:rPr lang="cs-CZ" dirty="0" smtClean="0"/>
              <a:t>       (KALICH A KORUNA)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LISTY MAJÍ ZPEŘENOU ŽILNATINU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PRYSKYŘNÍKOVITÉ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sz="3600" b="1" dirty="0" smtClean="0"/>
          </a:p>
          <a:p>
            <a:pPr algn="ctr">
              <a:buNone/>
            </a:pPr>
            <a:r>
              <a:rPr lang="cs-CZ" sz="3600" b="1" dirty="0" smtClean="0"/>
              <a:t>PŘEVÁŽNĚ VYTRVALÉ BYLINY</a:t>
            </a:r>
          </a:p>
          <a:p>
            <a:pPr algn="ctr">
              <a:buNone/>
            </a:pPr>
            <a:endParaRPr lang="cs-CZ" sz="3600" b="1" dirty="0" smtClean="0"/>
          </a:p>
          <a:p>
            <a:pPr algn="ctr">
              <a:buNone/>
            </a:pPr>
            <a:r>
              <a:rPr lang="cs-CZ" sz="3200" dirty="0" smtClean="0"/>
              <a:t>ZIMU PŘEČKÁVAJÍ POMOCÍ ODDENKŮ ČI HLÍZ</a:t>
            </a:r>
          </a:p>
          <a:p>
            <a:pPr algn="ctr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KVĚTY JSOU VĚTŠINOU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PĚTIČETNÉ</a:t>
            </a:r>
          </a:p>
          <a:p>
            <a:r>
              <a:rPr lang="cs-CZ" dirty="0" smtClean="0"/>
              <a:t>ROZLIŠENÉ  </a:t>
            </a:r>
          </a:p>
          <a:p>
            <a:r>
              <a:rPr lang="cs-CZ" dirty="0" smtClean="0"/>
              <a:t>OBOUPOHLAVNÉ</a:t>
            </a:r>
          </a:p>
          <a:p>
            <a:r>
              <a:rPr lang="cs-CZ" dirty="0" smtClean="0"/>
              <a:t>NA VYKLENUTÉM KVĚTNÍM LŮŽKU VYRŮSTÁ VĚTŠÍ POČET PESTÍKŮ A TYČINEK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3" name="Zástupný symbol pro obsah 12" descr="Soubor:Rununculus arcis pryskyřník prudký 1.jpg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178300" y="2617601"/>
            <a:ext cx="3521075" cy="2491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/>
          <p:nvPr/>
        </p:nvSpPr>
        <p:spPr>
          <a:xfrm>
            <a:off x="7092280" y="566124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PLODY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68761"/>
            <a:ext cx="7787208" cy="1152127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cs-CZ" dirty="0" smtClean="0"/>
              <a:t>PO ODKVĚTU VZNIKÁ ZE SOUBORU PESTÍKŮ  </a:t>
            </a:r>
            <a:r>
              <a:rPr lang="cs-CZ" b="1" dirty="0" smtClean="0"/>
              <a:t>SOUPLODÍ MĚCHÝŘKŮ </a:t>
            </a:r>
            <a:r>
              <a:rPr lang="cs-CZ" dirty="0" smtClean="0"/>
              <a:t>NEBO </a:t>
            </a:r>
            <a:r>
              <a:rPr lang="cs-CZ" b="1" dirty="0" smtClean="0"/>
              <a:t>SOUPLODÍ NAŽEK </a:t>
            </a:r>
            <a:endParaRPr lang="cs-CZ" b="1" dirty="0"/>
          </a:p>
        </p:txBody>
      </p:sp>
      <p:pic>
        <p:nvPicPr>
          <p:cNvPr id="5" name="Zástupný symbol pro obsah 4" descr="Soubor:Caltha palustris Samenstand.jpg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492896"/>
            <a:ext cx="3528392" cy="2956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539552" y="5877272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SOUPLODÍ  MĚCHÝŘKŮ BLATOUCHU   </a:t>
            </a:r>
            <a:r>
              <a:rPr lang="cs-CZ" sz="1200" dirty="0" smtClean="0"/>
              <a:t>OBR. 4,5   </a:t>
            </a:r>
            <a:r>
              <a:rPr lang="cs-CZ" dirty="0" smtClean="0"/>
              <a:t>SOUPLODÍ NAŽEK KONIKLECE </a:t>
            </a:r>
            <a:endParaRPr lang="cs-CZ" dirty="0"/>
          </a:p>
        </p:txBody>
      </p:sp>
      <p:pic>
        <p:nvPicPr>
          <p:cNvPr id="7" name="Obrázek 6" descr="Soubor:Na horách (4)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2492896"/>
            <a:ext cx="352839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VÝSKYT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000" dirty="0" smtClean="0"/>
              <a:t>VĚTŠINA PRYSKYŘNÍKOVITÝCH ROSTLIN KVETE BRZY ZJARA  V HÁJÍCH, NA LOUKÁCH NEBO SE PĚSTUJÍ JAKO OKRASNÉ ROSTLINY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ČASTO OBSAHUJÍ PRUDCE JEDOVATÉ LÁTKY, KTERÉ SE VYUŽÍVAJÍ VE FARMACEUTICKÉM PRŮMYSLU </a:t>
            </a:r>
            <a:r>
              <a:rPr lang="cs-CZ" dirty="0" smtClean="0"/>
              <a:t>            K </a:t>
            </a:r>
            <a:r>
              <a:rPr lang="cs-CZ" dirty="0" smtClean="0"/>
              <a:t>VÝROBĚ LÉČIV</a:t>
            </a:r>
            <a:endParaRPr lang="cs-CZ" dirty="0"/>
          </a:p>
        </p:txBody>
      </p:sp>
      <p:pic>
        <p:nvPicPr>
          <p:cNvPr id="1026" name="Picture 2" descr="C:\Documents and Settings\User\Local Settings\Temporary Internet Files\Content.IE5\MJL4CD44\MC900186004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700808"/>
            <a:ext cx="3164049" cy="316246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236296" y="472514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OBR.6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PRYSKYŘNÍKOVITÝCH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609725"/>
          <a:ext cx="7239000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E1FDDDF-BEF1-434A-B85B-604BFAEDDB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graphicEl>
                                              <a:dgm id="{2E1FDDDF-BEF1-434A-B85B-604BFAEDDB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graphicEl>
                                              <a:dgm id="{2E1FDDDF-BEF1-434A-B85B-604BFAEDDB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ADCCDD0-B08D-4CA7-A407-FE938324D8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graphicEl>
                                              <a:dgm id="{9ADCCDD0-B08D-4CA7-A407-FE938324D8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graphicEl>
                                              <a:dgm id="{9ADCCDD0-B08D-4CA7-A407-FE938324D8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82ACD18-2C5F-45F4-8EE1-793E3B6E78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graphicEl>
                                              <a:dgm id="{A82ACD18-2C5F-45F4-8EE1-793E3B6E78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graphicEl>
                                              <a:dgm id="{A82ACD18-2C5F-45F4-8EE1-793E3B6E78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551F8A3-BA95-44F0-A398-E87EC1F50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graphicEl>
                                              <a:dgm id="{1551F8A3-BA95-44F0-A398-E87EC1F50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graphicEl>
                                              <a:dgm id="{1551F8A3-BA95-44F0-A398-E87EC1F50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DA811F5-D89F-4F8A-9B72-B0FE29A079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graphicEl>
                                              <a:dgm id="{ADA811F5-D89F-4F8A-9B72-B0FE29A079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graphicEl>
                                              <a:dgm id="{ADA811F5-D89F-4F8A-9B72-B0FE29A079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F5C9A8C-F054-4C51-B119-B8E5D3DAC2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graphicEl>
                                              <a:dgm id="{0F5C9A8C-F054-4C51-B119-B8E5D3DAC2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graphicEl>
                                              <a:dgm id="{0F5C9A8C-F054-4C51-B119-B8E5D3DAC2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6295D55-D892-4380-8F28-278D176FB0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graphicEl>
                                              <a:dgm id="{E6295D55-D892-4380-8F28-278D176FB0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graphicEl>
                                              <a:dgm id="{E6295D55-D892-4380-8F28-278D176FB0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B80F404-3498-476D-B52F-671445FC81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graphicEl>
                                              <a:dgm id="{0B80F404-3498-476D-B52F-671445FC81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graphicEl>
                                              <a:dgm id="{0B80F404-3498-476D-B52F-671445FC81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31528A4-9FE6-436A-BAE1-76A1B8666F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graphicEl>
                                              <a:dgm id="{231528A4-9FE6-436A-BAE1-76A1B8666F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graphicEl>
                                              <a:dgm id="{231528A4-9FE6-436A-BAE1-76A1B8666F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7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SASANKA HAJNÍ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6" name="Zástupný symbol pro obsah 5" descr="Soubor:Anemone nemorosa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845608" y="1609725"/>
            <a:ext cx="6462184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7380312" y="573325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ORSEJ JARNÍ</a:t>
            </a:r>
            <a:endParaRPr lang="cs-CZ" dirty="0"/>
          </a:p>
        </p:txBody>
      </p:sp>
      <p:pic>
        <p:nvPicPr>
          <p:cNvPr id="4" name="Zástupný symbol pro obsah 3" descr="Soubor:Ranunculus ficaria2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028700" y="1747044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236296" y="60212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476672"/>
            <a:ext cx="8229600" cy="5649491"/>
          </a:xfrm>
        </p:spPr>
        <p:txBody>
          <a:bodyPr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KVĚTY ORSEJE MAJÍ VESPOD KAŽDÉHO KORUNNÍHO LÍSTKU </a:t>
            </a:r>
            <a:r>
              <a:rPr lang="cs-CZ" b="1" dirty="0" smtClean="0"/>
              <a:t>NEKTÁRIA 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NEKTÁRIA JSOU MALÉ JAMKY OBSAHUJÍCÍ SLADKOU ŠŤÁVU</a:t>
            </a:r>
          </a:p>
          <a:p>
            <a:pPr algn="ctr">
              <a:buNone/>
            </a:pPr>
            <a:endParaRPr lang="cs-CZ" dirty="0" smtClean="0"/>
          </a:p>
          <a:p>
            <a:pPr algn="ctr"/>
            <a:r>
              <a:rPr lang="cs-CZ" dirty="0" smtClean="0"/>
              <a:t>VÝZNAM:</a:t>
            </a:r>
          </a:p>
          <a:p>
            <a:pPr algn="ctr"/>
            <a:r>
              <a:rPr lang="cs-CZ" dirty="0" smtClean="0"/>
              <a:t> PŘILÁKÁNÍ OPYLOVAČŮ (HMYZU)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BLATOUCH BAHENNÍ</a:t>
            </a:r>
            <a:endParaRPr lang="cs-CZ" dirty="0"/>
          </a:p>
        </p:txBody>
      </p:sp>
      <p:pic>
        <p:nvPicPr>
          <p:cNvPr id="4" name="Zástupný symbol pro obsah 3" descr="Blatouch bahenní">
            <a:hlinkClick r:id="rId2" tooltip="&quot;Blatouch bahenní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628800"/>
            <a:ext cx="4968552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164288" y="587727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HLAVÁČEK JARNÍ</a:t>
            </a:r>
            <a:endParaRPr lang="cs-CZ" dirty="0"/>
          </a:p>
        </p:txBody>
      </p:sp>
      <p:pic>
        <p:nvPicPr>
          <p:cNvPr id="4" name="Zástupný symbol pro obsah 3" descr="Květ hlaváčku jarního">
            <a:hlinkClick r:id="rId2" tooltip="&quot;Květ hlaváčku jarního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628800"/>
            <a:ext cx="3888431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Vývojový diagram: spojka 4"/>
          <p:cNvSpPr/>
          <p:nvPr/>
        </p:nvSpPr>
        <p:spPr>
          <a:xfrm>
            <a:off x="6012160" y="1412776"/>
            <a:ext cx="2088232" cy="10081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CHRÁNĚNÝ DRUH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88224" y="60212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KONIKLEC VELKOKVĚTÝ</a:t>
            </a:r>
            <a:endParaRPr lang="cs-CZ" dirty="0"/>
          </a:p>
        </p:txBody>
      </p:sp>
      <p:pic>
        <p:nvPicPr>
          <p:cNvPr id="4" name="Zástupný symbol pro obsah 3" descr="http://upload.wikimedia.org/wikipedia/commons/thumb/8/8e/Pulsatilla_gayerii.jpg/220px-Pulsatilla_gayerii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679700" y="2172494"/>
            <a:ext cx="2794000" cy="372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Vývojový diagram: spojka 4"/>
          <p:cNvSpPr/>
          <p:nvPr/>
        </p:nvSpPr>
        <p:spPr>
          <a:xfrm rot="849048">
            <a:off x="5580112" y="1700808"/>
            <a:ext cx="2088232" cy="10081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CHRÁNĚNÝ DRUH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68144" y="587727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764704"/>
            <a:ext cx="8229600" cy="528945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dirty="0" smtClean="0"/>
              <a:t>NĚKTERÉ Z CHRÁNĚNÝCH PRYSKYŘNÍKOVITÝCH ROSTLIN SE PĚSTUJÍ JAKO OKRASNÉ ROSTLINY.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MNOZÍ LIDÉ JE ZÍSKÁVAJÍ PŘÍMO V PŘÍRODĚ.</a:t>
            </a:r>
          </a:p>
          <a:p>
            <a:pPr algn="ctr">
              <a:buNone/>
            </a:pPr>
            <a:r>
              <a:rPr lang="cs-CZ" dirty="0" smtClean="0"/>
              <a:t>JE TO SPRÁVNÉ? 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NE, NENÍ A JE TO DOKONCE TRESTNÉ. </a:t>
            </a:r>
          </a:p>
          <a:p>
            <a:pPr algn="ctr">
              <a:buNone/>
            </a:pPr>
            <a:r>
              <a:rPr lang="cs-CZ" sz="2400" dirty="0" smtClean="0"/>
              <a:t>Vyhláška o ochraně přírody a krajiny č. 395/1992Sb. zakazuje sběr a přenášení chráněných rostlin z </a:t>
            </a:r>
            <a:r>
              <a:rPr lang="cs-CZ" sz="2400" smtClean="0"/>
              <a:t>volné přírody.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ORLÍČEK OBECNÝ</a:t>
            </a:r>
            <a:endParaRPr lang="cs-CZ" dirty="0"/>
          </a:p>
        </p:txBody>
      </p:sp>
      <p:pic>
        <p:nvPicPr>
          <p:cNvPr id="4" name="Zástupný symbol pro obsah 3" descr="orlíček obecný (Aquilegia vulgaris)">
            <a:hlinkClick r:id="rId2" tooltip="&quot;orlíček obecný (Aquilegia vulgaris)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331640" y="1988840"/>
            <a:ext cx="4459560" cy="3333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444208" y="530120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ČEMEŘICE</a:t>
            </a:r>
            <a:endParaRPr lang="cs-CZ" dirty="0"/>
          </a:p>
        </p:txBody>
      </p:sp>
      <p:pic>
        <p:nvPicPr>
          <p:cNvPr id="4" name="Zástupný symbol pro obsah 3" descr="Soubor:Helleborus niger1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840214" y="1609725"/>
            <a:ext cx="6472972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380312" y="60212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OMĚJ JEDHOJ</a:t>
            </a:r>
            <a:endParaRPr lang="cs-CZ" dirty="0"/>
          </a:p>
        </p:txBody>
      </p:sp>
      <p:pic>
        <p:nvPicPr>
          <p:cNvPr id="4" name="Zástupný symbol pro obsah 3" descr="Oměj jedhoj (Aconitum anthora)">
            <a:hlinkClick r:id="rId2" tooltip="&quot;Oměj jedhoj (Aconitum anthora)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438400" y="1848644"/>
            <a:ext cx="3276600" cy="436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444208" y="59492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3"/>
            <a:ext cx="8229600" cy="5112568"/>
          </a:xfrm>
        </p:spPr>
        <p:txBody>
          <a:bodyPr/>
          <a:lstStyle/>
          <a:p>
            <a:endParaRPr lang="cs-CZ" dirty="0" smtClean="0"/>
          </a:p>
          <a:p>
            <a:pPr>
              <a:buNone/>
            </a:pPr>
            <a:r>
              <a:rPr lang="cs-CZ" sz="2400" dirty="0" smtClean="0"/>
              <a:t>ZÁPIS DO SEŠITU: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b="1" dirty="0" smtClean="0"/>
              <a:t>ČELEĎ:  PRYSKYŘNÍKOVITÉ</a:t>
            </a:r>
          </a:p>
          <a:p>
            <a:pPr>
              <a:buNone/>
            </a:pPr>
            <a:r>
              <a:rPr lang="cs-CZ" sz="2400" dirty="0" smtClean="0"/>
              <a:t>Většinou vytrvalé, jedovaté byliny.</a:t>
            </a:r>
          </a:p>
          <a:p>
            <a:pPr>
              <a:buNone/>
            </a:pPr>
            <a:r>
              <a:rPr lang="cs-CZ" sz="2400" u="sng" dirty="0" smtClean="0"/>
              <a:t>Květy</a:t>
            </a:r>
            <a:r>
              <a:rPr lang="cs-CZ" sz="2400" dirty="0" smtClean="0"/>
              <a:t>:rozlišené, pětičetné, </a:t>
            </a:r>
            <a:r>
              <a:rPr lang="cs-CZ" sz="2400" dirty="0" err="1" smtClean="0"/>
              <a:t>oboupohlavné</a:t>
            </a:r>
            <a:endParaRPr lang="cs-CZ" sz="2400" dirty="0" smtClean="0"/>
          </a:p>
          <a:p>
            <a:pPr>
              <a:buNone/>
            </a:pPr>
            <a:r>
              <a:rPr lang="cs-CZ" sz="2400" u="sng" dirty="0" smtClean="0"/>
              <a:t>Plody</a:t>
            </a:r>
            <a:r>
              <a:rPr lang="cs-CZ" sz="2400" dirty="0" smtClean="0"/>
              <a:t>: nažky nebo měchýřky</a:t>
            </a:r>
          </a:p>
          <a:p>
            <a:pPr>
              <a:buNone/>
            </a:pPr>
            <a:r>
              <a:rPr lang="cs-CZ" sz="2400" u="sng" dirty="0" smtClean="0"/>
              <a:t>Druhy</a:t>
            </a:r>
            <a:r>
              <a:rPr lang="cs-CZ" sz="2400" dirty="0" smtClean="0"/>
              <a:t>: pryskyřník prudký, sasanka hajní, orsej jarní, blatouch bahenní, koniklec velkokvětý…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Závěrečné 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b="1" dirty="0" smtClean="0"/>
              <a:t>Popiš květ pryskyřníkovitých rostlin</a:t>
            </a:r>
            <a:r>
              <a:rPr lang="cs-CZ" dirty="0" smtClean="0"/>
              <a:t>.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Odpověď: pětičetný, rozlišený, </a:t>
            </a:r>
            <a:r>
              <a:rPr lang="cs-CZ" dirty="0" err="1" smtClean="0"/>
              <a:t>oboupohlavný</a:t>
            </a: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2. </a:t>
            </a:r>
            <a:r>
              <a:rPr lang="cs-CZ" b="1" dirty="0" smtClean="0"/>
              <a:t>Jaký plod mají pryskyřníkovité?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Odpověď: souplodí nažek nebo měchýřků</a:t>
            </a:r>
          </a:p>
          <a:p>
            <a:pPr marL="514350" indent="-514350">
              <a:buNone/>
            </a:pPr>
            <a:r>
              <a:rPr lang="cs-CZ" dirty="0" smtClean="0"/>
              <a:t>3. </a:t>
            </a:r>
            <a:r>
              <a:rPr lang="cs-CZ" b="1" dirty="0" smtClean="0"/>
              <a:t>Jmenuj pět druhů pryskyřníkovitýc</a:t>
            </a:r>
            <a:r>
              <a:rPr lang="cs-CZ" dirty="0" smtClean="0"/>
              <a:t>h.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Odpověď: orsej jarní, pryskyřník prudký, sasanka hajní, oměj </a:t>
            </a:r>
            <a:r>
              <a:rPr lang="cs-CZ" dirty="0" err="1" smtClean="0"/>
              <a:t>jedhoj</a:t>
            </a:r>
            <a:r>
              <a:rPr lang="cs-CZ" dirty="0" smtClean="0"/>
              <a:t>, blatouch bahenní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r>
              <a:rPr lang="cs-CZ" dirty="0" smtClean="0"/>
              <a:t>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200" dirty="0" err="1" smtClean="0"/>
              <a:t>Čabradová</a:t>
            </a:r>
            <a:r>
              <a:rPr lang="cs-CZ" sz="1200" dirty="0" smtClean="0"/>
              <a:t>,V. a kol.:Přírodopis učebnice pro 7. ročník, </a:t>
            </a:r>
            <a:r>
              <a:rPr lang="cs-CZ" sz="1200" dirty="0" err="1" smtClean="0"/>
              <a:t>Fraus</a:t>
            </a:r>
            <a:r>
              <a:rPr lang="cs-CZ" sz="1200" dirty="0" smtClean="0"/>
              <a:t>,2005</a:t>
            </a:r>
          </a:p>
          <a:p>
            <a:pPr>
              <a:buNone/>
            </a:pPr>
            <a:r>
              <a:rPr lang="cs-CZ" sz="1200" dirty="0" smtClean="0"/>
              <a:t>OBR.6  použitý v prezentaci je dostupný pod licencí Microsoft Office 2007 na Office.</a:t>
            </a:r>
            <a:r>
              <a:rPr lang="cs-CZ" sz="1200" dirty="0" err="1" smtClean="0"/>
              <a:t>com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/cit. 2012-04-22/. Dostupný pod licencí public </a:t>
            </a:r>
            <a:r>
              <a:rPr lang="cs-CZ" sz="1200" dirty="0" err="1" smtClean="0"/>
              <a:t>domain</a:t>
            </a:r>
            <a:r>
              <a:rPr lang="cs-CZ" sz="1200" dirty="0" smtClean="0"/>
              <a:t> na WWW:</a:t>
            </a:r>
          </a:p>
          <a:p>
            <a:pPr>
              <a:buNone/>
            </a:pPr>
            <a:r>
              <a:rPr lang="cs-CZ" sz="1200" dirty="0" smtClean="0"/>
              <a:t>Obr. 1 - </a:t>
            </a:r>
            <a:r>
              <a:rPr lang="cs-CZ" sz="1200" dirty="0" smtClean="0">
                <a:hlinkClick r:id="rId2"/>
              </a:rPr>
              <a:t>http://cs.wikipedia.org/wiki/Soubor:Ranunculus_repens_01_ies.jpg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OBR.2 – </a:t>
            </a:r>
            <a:r>
              <a:rPr lang="cs-CZ" sz="1200" dirty="0" smtClean="0">
                <a:hlinkClick r:id="rId3"/>
              </a:rPr>
              <a:t>http://cs.wikipedia.org/wiki/Soubor:Illustration_Ranunculus_acris0_clean.jpg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OBR.3 - </a:t>
            </a:r>
            <a:r>
              <a:rPr lang="cs-CZ" sz="1200" dirty="0" smtClean="0">
                <a:hlinkClick r:id="rId4"/>
              </a:rPr>
              <a:t>http://cs.wikipedia.org/wiki/Soubor:Rununculus_arcis_prysky%C5%99n%C3%ADk_prudk%C3%BD_1.jpg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OBR.4 -  </a:t>
            </a:r>
            <a:r>
              <a:rPr lang="cs-CZ" sz="1200" dirty="0" smtClean="0">
                <a:hlinkClick r:id="rId5"/>
              </a:rPr>
              <a:t>http://upload.wikimedia.org/wikipedia/commons/7/71/Caltha_palustris_Samenstand.jpg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OBR.7-  </a:t>
            </a:r>
            <a:r>
              <a:rPr lang="cs-CZ" sz="1200" dirty="0" smtClean="0">
                <a:hlinkClick r:id="rId6"/>
              </a:rPr>
              <a:t>http://upload.wikimedia.org/wikipedia/commons/c/c1/Anemone_nemorosa.jpg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OBR.8  - </a:t>
            </a:r>
            <a:r>
              <a:rPr lang="cs-CZ" sz="1200" dirty="0" smtClean="0">
                <a:hlinkClick r:id="rId7"/>
              </a:rPr>
              <a:t>http://upload.wikimedia.org/wikipedia/commons/8/8d/Ranunculus_ficaria2.jpg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OBR.9 - </a:t>
            </a:r>
            <a:r>
              <a:rPr lang="cs-CZ" sz="1200" dirty="0" smtClean="0">
                <a:hlinkClick r:id="rId8"/>
              </a:rPr>
              <a:t>http://cs.wikipedia.org/wiki/Soubor:Blatouch_bahen%C3%AD.JPG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OBR.10 -  </a:t>
            </a:r>
            <a:r>
              <a:rPr lang="cs-CZ" sz="1200" dirty="0" smtClean="0">
                <a:hlinkClick r:id="rId9"/>
              </a:rPr>
              <a:t>http://cs.wikipedia.org/wiki/Soubor:Adonis_vernalis05.jpg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OBR.11  -  </a:t>
            </a:r>
            <a:r>
              <a:rPr lang="cs-CZ" sz="1200" dirty="0" smtClean="0">
                <a:hlinkClick r:id="rId10"/>
              </a:rPr>
              <a:t>http://cs.wikipedia.org/wiki/Soubor:Pulsatilla_gayerii.jpg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OBR.12 -  </a:t>
            </a:r>
            <a:r>
              <a:rPr lang="cs-CZ" sz="1200" dirty="0" smtClean="0">
                <a:hlinkClick r:id="rId11"/>
              </a:rPr>
              <a:t>http://cs.wikipedia.org/wiki/Soubor:Akelei004.jpg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OBR.13 -  </a:t>
            </a:r>
            <a:r>
              <a:rPr lang="cs-CZ" sz="1200" dirty="0" smtClean="0">
                <a:hlinkClick r:id="rId12"/>
              </a:rPr>
              <a:t>http://upload.wikimedia.org/wikipedia/commons/6/66/Helleborus_niger1.JPG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OBR.14 - </a:t>
            </a:r>
            <a:r>
              <a:rPr lang="cs-CZ" sz="1200" dirty="0" smtClean="0">
                <a:hlinkClick r:id="rId13"/>
              </a:rPr>
              <a:t>http://cs.wikipedia.org/wiki/Soubor:Aconitum_anthora002.jpg</a:t>
            </a: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131</TotalTime>
  <Words>485</Words>
  <Application>Microsoft Office PowerPoint</Application>
  <PresentationFormat>Předvádění na obrazovce (4:3)</PresentationFormat>
  <Paragraphs>151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Bohatý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PRYSKYŘNÍKOVITÉ</vt:lpstr>
      <vt:lpstr>UŽ JSI NĚKDY V PŘÍRODĚ ViDĚL(A) NÁSLEDUJÍCÍ ROStlINU?</vt:lpstr>
      <vt:lpstr>PRYSKYŘNÍK PRUDKÝ</vt:lpstr>
      <vt:lpstr>Snímek 5</vt:lpstr>
      <vt:lpstr>PRYSKYŘNÍKOVITÉ</vt:lpstr>
      <vt:lpstr>KVĚTY JSOU VĚTŠINOU</vt:lpstr>
      <vt:lpstr>PLODY </vt:lpstr>
      <vt:lpstr>VÝSKYT</vt:lpstr>
      <vt:lpstr>VYUŽITÍ</vt:lpstr>
      <vt:lpstr>DRUHY PRYSKYŘNÍKOVITÝCH</vt:lpstr>
      <vt:lpstr> SASANKA HAJNÍ </vt:lpstr>
      <vt:lpstr>ORSEJ JARNÍ</vt:lpstr>
      <vt:lpstr>Snímek 14</vt:lpstr>
      <vt:lpstr>BLATOUCH BAHENNÍ</vt:lpstr>
      <vt:lpstr>HLAVÁČEK JARNÍ</vt:lpstr>
      <vt:lpstr>KONIKLEC VELKOKVĚTÝ</vt:lpstr>
      <vt:lpstr>Snímek 18</vt:lpstr>
      <vt:lpstr>ORLÍČEK OBECNÝ</vt:lpstr>
      <vt:lpstr>ČEMEŘICE</vt:lpstr>
      <vt:lpstr>OMĚJ JEDHOJ</vt:lpstr>
      <vt:lpstr>Snímek 22</vt:lpstr>
      <vt:lpstr>Závěrečné opakování:</vt:lpstr>
      <vt:lpstr>POUŽITÉ 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Dum</cp:lastModifiedBy>
  <cp:revision>17</cp:revision>
  <dcterms:modified xsi:type="dcterms:W3CDTF">2012-05-07T17:35:13Z</dcterms:modified>
</cp:coreProperties>
</file>