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legacyDiagramTex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</p:sldMasterIdLst>
  <p:sldIdLst>
    <p:sldId id="256" r:id="rId3"/>
    <p:sldId id="257" r:id="rId4"/>
    <p:sldId id="258" r:id="rId5"/>
    <p:sldId id="263" r:id="rId6"/>
    <p:sldId id="260" r:id="rId7"/>
    <p:sldId id="261" r:id="rId8"/>
    <p:sldId id="262" r:id="rId9"/>
    <p:sldId id="259" r:id="rId10"/>
    <p:sldId id="264" r:id="rId11"/>
    <p:sldId id="265" r:id="rId12"/>
    <p:sldId id="268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80" r:id="rId22"/>
    <p:sldId id="277" r:id="rId23"/>
    <p:sldId id="276" r:id="rId24"/>
    <p:sldId id="279" r:id="rId25"/>
    <p:sldId id="278" r:id="rId26"/>
    <p:sldId id="266" r:id="rId2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06/relationships/legacyDocTextInfo" Target="legacyDocTextInfo.bin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microsoft.com/office/2006/relationships/legacyDiagramText" Target="legacyDiagramText8.bin"/><Relationship Id="rId3" Type="http://schemas.microsoft.com/office/2006/relationships/legacyDiagramText" Target="legacyDiagramText3.bin"/><Relationship Id="rId7" Type="http://schemas.microsoft.com/office/2006/relationships/legacyDiagramText" Target="legacyDiagramText7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Relationship Id="rId6" Type="http://schemas.microsoft.com/office/2006/relationships/legacyDiagramText" Target="legacyDiagramText6.bin"/><Relationship Id="rId5" Type="http://schemas.microsoft.com/office/2006/relationships/legacyDiagramText" Target="legacyDiagramText5.bin"/><Relationship Id="rId10" Type="http://schemas.microsoft.com/office/2006/relationships/legacyDiagramText" Target="legacyDiagramText10.bin"/><Relationship Id="rId4" Type="http://schemas.microsoft.com/office/2006/relationships/legacyDiagramText" Target="legacyDiagramText4.bin"/><Relationship Id="rId9" Type="http://schemas.microsoft.com/office/2006/relationships/legacyDiagramText" Target="legacyDiagramText9.bin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BFC7008-EF7A-4F2A-B72A-A652CB991144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2A690BE-DFBE-463E-A19E-6E40812D75F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96C0AB5-82CC-4555-A999-F19643ABCADC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A868949-4F67-416E-A87E-DAE0E3B79F6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9ED74477-FB8A-47C7-9B5C-20EBF3935543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pPr>
              <a:defRPr/>
            </a:pPr>
            <a:fld id="{3AC35D47-087C-4E2C-A0CA-330411BB1B8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B7CB05C-09EE-4D3E-99E8-6887AD25E05D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CA82F87-EA98-4C6F-9B44-8368D5287E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BB7C3D-9A41-4A13-B7ED-53C056C33F90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BC5A487-4371-48AE-B56B-588B90814A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6869A58-9899-4EB0-A209-C48B84AA9BA9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C5E44DF-80A3-4E58-90EB-5FFB55E8DAE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4D6EA0A8-4B49-4754-93C7-E2FF14F2CEB8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BE82E8B-2C34-498B-A18B-1E5A192F4C0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F87E880-73D6-4BF6-B045-835B98C2A2B5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4DCC483-0B34-4E05-ACC4-BC77E54EE7B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396DDB5-47B4-49D8-8D36-C4774B224667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1F4C708-EFA4-4E39-9343-6D13F7C7898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AB1275A-441A-4F70-88CC-4A6FC753C68F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EEE7FA7-9318-494A-9B1F-FABBDDFA26C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pPr>
              <a:defRPr/>
            </a:pPr>
            <a:fld id="{63A04C5C-DD90-4E44-AE4E-A444431452BA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7F1AD947-31E0-440D-8F83-FB0D7ECFF10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731CA-D5EF-4583-91A6-91AF91C120AA}" type="datetimeFigureOut">
              <a:rPr lang="cs-CZ"/>
              <a:pPr>
                <a:defRPr/>
              </a:pPr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816AD-DCB1-4669-AB8B-384725E041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plit orient="vert" dir="in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C7008-EF7A-4F2A-B72A-A652CB991144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690BE-DFBE-463E-A19E-6E40812D75F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C0AB5-82CC-4555-A999-F19643ABCADC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68949-4F67-416E-A87E-DAE0E3B79F6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74477-FB8A-47C7-9B5C-20EBF3935543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35D47-087C-4E2C-A0CA-330411BB1B8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CB05C-09EE-4D3E-99E8-6887AD25E05D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82F87-EA98-4C6F-9B44-8368D5287E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B7C3D-9A41-4A13-B7ED-53C056C33F90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5A487-4371-48AE-B56B-588B90814A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9A58-9899-4EB0-A209-C48B84AA9BA9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E44DF-80A3-4E58-90EB-5FFB55E8DAE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EA0A8-4B49-4754-93C7-E2FF14F2CEB8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82E8B-2C34-498B-A18B-1E5A192F4C0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7E880-73D6-4BF6-B045-835B98C2A2B5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CC483-0B34-4E05-ACC4-BC77E54EE7B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6DDB5-47B4-49D8-8D36-C4774B224667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4C708-EFA4-4E39-9343-6D13F7C7898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1275A-441A-4F70-88CC-4A6FC753C68F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E7FA7-9318-494A-9B1F-FABBDDFA26C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04C5C-DD90-4E44-AE4E-A444431452BA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AD947-31E0-440D-8F83-FB0D7ECFF10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94F29CD6-577D-4EBE-A2B3-AD73C2C9BBB0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0C60D60D-DC17-4F9C-85D4-EA2AF0EB5D3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1" grpId="0" build="p"/>
    </p:bld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4F29CD6-577D-4EBE-A2B3-AD73C2C9BBB0}" type="datetimeFigureOut">
              <a:rPr lang="cs-CZ" smtClean="0"/>
              <a:pPr>
                <a:defRPr/>
              </a:pPr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C60D60D-DC17-4F9C-85D4-EA2AF0EB5D3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Soubor:Brassica_napus_-_K%C3%B6hler%E2%80%93s_Medizinal-Pflanzen-169.jpg" TargetMode="External"/><Relationship Id="rId1" Type="http://schemas.openxmlformats.org/officeDocument/2006/relationships/slideLayout" Target="../slideLayouts/slideLayout4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7/78/Brassica_oleracea_He.jp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eg"/><Relationship Id="rId4" Type="http://schemas.openxmlformats.org/officeDocument/2006/relationships/hyperlink" Target="//upload.wikimedia.org/wikipedia/commons/f/f9/Brassica_oleracea_Helgoland2.jp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http://cs.wikipedia.org/wiki/Soubor:Brassica_oleracea2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//upload.wikimedia.org/wikipedia/commons/6/68/Chou_brux.jpg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cs.wikipedia.org/wiki/Soubor:Brassica_oleracea_var._sabauda_JdP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s.wikipedia.org/wiki/Soubor:Koolrabi_(Brassica_oleracea_convar._acephala_alef._var._gongylodes)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s.wikipedia.org/wiki/Soubor:Bloemkool.jp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hyperlink" Target="http://cs.wikipedia.org/wiki/Soubor:Broccoli2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b/b6/Armoracia_rusticana.jpg" TargetMode="Externa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3/32/Red_and_white_variety_of_redish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1/Thlaspi_arvense.jpeg" TargetMode="External"/><Relationship Id="rId2" Type="http://schemas.openxmlformats.org/officeDocument/2006/relationships/slide" Target="slide2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hyperlink" Target="//upload.wikimedia.org/wikipedia/commons/8/8c/RaphanusRaphanistrum001.jpg" TargetMode="Externa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//upload.wikimedia.org/wikipedia/commons/c/c6/Alliaria_petiolata1.jpg" TargetMode="Externa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Koolrabi_(Brassica_oleracea_convar._acephala_alef._var._gongylodes).jpg" TargetMode="External"/><Relationship Id="rId13" Type="http://schemas.openxmlformats.org/officeDocument/2006/relationships/hyperlink" Target="http://upload.wikimedia.org/wikipedia/commons/6/61/Thlaspi_arvense.jpeg" TargetMode="External"/><Relationship Id="rId3" Type="http://schemas.openxmlformats.org/officeDocument/2006/relationships/hyperlink" Target="http://cs.wikipedia.org/wiki/Soubor:Brassica_oleracea_He.jpg" TargetMode="External"/><Relationship Id="rId7" Type="http://schemas.openxmlformats.org/officeDocument/2006/relationships/hyperlink" Target="http://upload.wikimedia.org/wikipedia/commons/6/68/Chou_brux.jpg" TargetMode="External"/><Relationship Id="rId12" Type="http://schemas.openxmlformats.org/officeDocument/2006/relationships/hyperlink" Target="http://upload.wikimedia.org/wikipedia/commons/3/32/Red_and_white_variety_of_redish.jpg" TargetMode="External"/><Relationship Id="rId2" Type="http://schemas.openxmlformats.org/officeDocument/2006/relationships/hyperlink" Target="http://cs.wikipedia.org/wiki/Soubor:Brassica_napus_-_K%C3%B6hler%E2%80%93s_Medizinal-Pflanzen-16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rassica_oleracea_var._sabauda_JdP.jpg" TargetMode="External"/><Relationship Id="rId11" Type="http://schemas.openxmlformats.org/officeDocument/2006/relationships/hyperlink" Target="http://upload.wikimedia.org/wikipedia/commons/b/b6/Armoracia_rusticana.jpg" TargetMode="External"/><Relationship Id="rId5" Type="http://schemas.openxmlformats.org/officeDocument/2006/relationships/hyperlink" Target="http://cs.wikipedia.org/wiki/Soubor:Brassica_oleracea2.jpg" TargetMode="External"/><Relationship Id="rId15" Type="http://schemas.openxmlformats.org/officeDocument/2006/relationships/hyperlink" Target="http://upload.wikimedia.org/wikipedia/commons/c/c6/Alliaria_petiolata1.jpg" TargetMode="External"/><Relationship Id="rId10" Type="http://schemas.openxmlformats.org/officeDocument/2006/relationships/hyperlink" Target="http://cs.wikipedia.org/wiki/Soubor:Broccoli2.jpg" TargetMode="External"/><Relationship Id="rId4" Type="http://schemas.openxmlformats.org/officeDocument/2006/relationships/hyperlink" Target="http://upload.wikimedia.org/wikipedia/commons/f/f9/Brassica_oleracea_Helgoland2.jpg" TargetMode="External"/><Relationship Id="rId9" Type="http://schemas.openxmlformats.org/officeDocument/2006/relationships/hyperlink" Target="http://cs.wikipedia.org/wiki/Soubor:Bloemkool.jpg" TargetMode="External"/><Relationship Id="rId14" Type="http://schemas.openxmlformats.org/officeDocument/2006/relationships/hyperlink" Target="http://upload.wikimedia.org/wikipedia/commons/8/8c/RaphanusRaphanistrum0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/>
              <a:t>Název projektu: „Učíme lépe a moderněji“ </a:t>
            </a:r>
            <a:br>
              <a:rPr lang="cs-CZ" sz="1200" dirty="0" smtClean="0"/>
            </a:br>
            <a:r>
              <a:rPr lang="cs-CZ" sz="1200" dirty="0" smtClean="0"/>
              <a:t>OP VK 1.4 </a:t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cs-CZ" sz="900" dirty="0" smtClean="0"/>
              <a:t>Název </a:t>
            </a:r>
            <a:r>
              <a:rPr lang="cs-CZ" sz="900" dirty="0" err="1" smtClean="0"/>
              <a:t>DUMu</a:t>
            </a:r>
            <a:r>
              <a:rPr lang="cs-CZ" sz="900" dirty="0" smtClean="0"/>
              <a:t>: VY_52_INOVACE_23_1_BRUKVOVITÉ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Číslo skupiny: 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Autor:</a:t>
            </a:r>
            <a:r>
              <a:rPr lang="cs-CZ" sz="900" dirty="0" smtClean="0">
                <a:latin typeface="Arial" charset="0"/>
              </a:rPr>
              <a:t>Mgr. Jana </a:t>
            </a:r>
            <a:r>
              <a:rPr lang="cs-CZ" sz="900" dirty="0" err="1" smtClean="0">
                <a:latin typeface="Arial" charset="0"/>
              </a:rPr>
              <a:t>Střížková</a:t>
            </a:r>
            <a:endParaRPr lang="cs-CZ" sz="9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Vzdělávací oblast/Předmět/Téma:</a:t>
            </a:r>
            <a:r>
              <a:rPr lang="cs-CZ" sz="900" dirty="0" smtClean="0">
                <a:latin typeface="Arial" charset="0"/>
              </a:rPr>
              <a:t> ČLOVĚK A PŘÍRODA / PŘÍRODOPIS / BOTANIKA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Druh učebního materiálu:</a:t>
            </a:r>
            <a:r>
              <a:rPr lang="cs-CZ" sz="900" dirty="0" smtClean="0">
                <a:latin typeface="Arial" charset="0"/>
              </a:rPr>
              <a:t> PREZENTACE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Metodický list:	ne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Anotace:</a:t>
            </a:r>
            <a:r>
              <a:rPr lang="cs-CZ" sz="900" dirty="0" smtClean="0">
                <a:latin typeface="Arial" charset="0"/>
              </a:rPr>
              <a:t> Popisování charakteristických znaků čeledi brukvovitých, jejich hospodářského významu a druhů. Zápis do sešitu.  Závěrečné opakování.</a:t>
            </a:r>
            <a:r>
              <a:rPr lang="cs-CZ" sz="900" dirty="0" smtClean="0"/>
              <a:t>	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Ověřeno ve třídě: 7.B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Datum ověření: 7.5. 2012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dle zákona 121/2000 Sb. (autorský zákon). Nesu veškerou právní odpovědnost za obsah a původ svého díla. Prohlašuji dále, že výše uvedený materiál jsem ověřil(a)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ve výuce a provedl(a) o tom zápis do TK.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zveřejňováno, používáno, upravováno a uchováváno.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Datum:</a:t>
            </a:r>
            <a:r>
              <a:rPr lang="cs-CZ" sz="800" smtClean="0"/>
              <a:t>	7.5.2012</a:t>
            </a:r>
            <a:r>
              <a:rPr lang="cs-CZ" sz="800" dirty="0" smtClean="0"/>
              <a:t>		Podpis: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700" dirty="0" smtClean="0"/>
              <a:t> 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700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ČELEĎ: BRUKVOVITÉ</a:t>
            </a:r>
          </a:p>
        </p:txBody>
      </p:sp>
      <p:sp>
        <p:nvSpPr>
          <p:cNvPr id="14341" name="Rectang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  <a:latin typeface="Arial" charset="0"/>
              </a:rPr>
              <a:t>BOTANIKA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>
                <a:latin typeface="Arial" charset="0"/>
              </a:rPr>
              <a:t>CHARAKTERISTIKA  ČELEDI BRUKVOVITÉ: </a:t>
            </a:r>
          </a:p>
        </p:txBody>
      </p:sp>
      <p:sp>
        <p:nvSpPr>
          <p:cNvPr id="16387" name="Rectangle 3"/>
          <p:cNvSpPr>
            <a:spLocks noGrp="1"/>
          </p:cNvSpPr>
          <p:nvPr>
            <p:ph idx="1"/>
          </p:nvPr>
        </p:nvSpPr>
        <p:spPr>
          <a:xfrm>
            <a:off x="395288" y="1700213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>
                <a:latin typeface="Arial" charset="0"/>
              </a:rPr>
              <a:t>Byliny s květy:  </a:t>
            </a: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  <a:hlinkClick r:id="rId2" action="ppaction://hlinksldjump"/>
              </a:rPr>
              <a:t>ČTYŘČETNÝMI</a:t>
            </a:r>
            <a:r>
              <a:rPr lang="cs-CZ" dirty="0" smtClean="0">
                <a:latin typeface="Arial" charset="0"/>
              </a:rPr>
              <a:t>  </a:t>
            </a: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 </a:t>
            </a:r>
            <a:r>
              <a:rPr lang="cs-CZ" dirty="0" smtClean="0">
                <a:latin typeface="Arial" charset="0"/>
                <a:hlinkClick r:id="rId3" action="ppaction://hlinksldjump"/>
              </a:rPr>
              <a:t>OBOUPOHLAVNÝMI </a:t>
            </a: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  <a:hlinkClick r:id="rId4" action="ppaction://hlinksldjump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  <a:hlinkClick r:id="rId4" action="ppaction://hlinksldjump"/>
              </a:rPr>
              <a:t>ROZLIŠENÝMI</a:t>
            </a: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USPOŘÁDANÝMI DO HROZNOVITÉHO KVĚTENSTVÍ</a:t>
            </a:r>
          </a:p>
          <a:p>
            <a:pPr>
              <a:buFont typeface="Arial" charset="0"/>
              <a:buNone/>
            </a:pPr>
            <a:endParaRPr lang="cs-CZ" dirty="0" smtClean="0">
              <a:latin typeface="Arial" charset="0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6372225" y="2205038"/>
            <a:ext cx="328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Arial" charset="0"/>
              </a:rPr>
              <a:t>ŘEKNI, CO JE KVĚTENSTVÍ A JAKÝ VÝZNAM  MÁ PRO ROSTLINU.</a:t>
            </a:r>
          </a:p>
        </p:txBody>
      </p:sp>
      <p:sp>
        <p:nvSpPr>
          <p:cNvPr id="2253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KVĚTENSTVÍ JE </a:t>
            </a:r>
            <a:r>
              <a:rPr lang="cs-CZ" b="1" dirty="0" smtClean="0">
                <a:latin typeface="Arial" charset="0"/>
              </a:rPr>
              <a:t>SOUBOR DROBNÝCH KVĚTŮ</a:t>
            </a:r>
            <a:r>
              <a:rPr lang="cs-CZ" dirty="0" smtClean="0">
                <a:latin typeface="Arial" charset="0"/>
              </a:rPr>
              <a:t>.</a:t>
            </a: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VÝZNAM: </a:t>
            </a:r>
            <a:r>
              <a:rPr lang="cs-CZ" b="1" dirty="0" smtClean="0">
                <a:latin typeface="Arial" charset="0"/>
              </a:rPr>
              <a:t>PŘILÁKÁNÍ HMYZU</a:t>
            </a: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Arial" charset="0"/>
              </a:rPr>
              <a:t>ŘEKNI, JAK VYPADÁ KVĚT ČTYŘČETNÝ</a:t>
            </a:r>
          </a:p>
        </p:txBody>
      </p:sp>
      <p:sp>
        <p:nvSpPr>
          <p:cNvPr id="1843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KVĚT ČTYŘČETNÝ OBSAHUJE          </a:t>
            </a:r>
          </a:p>
          <a:p>
            <a:pPr algn="ctr">
              <a:buFont typeface="Arial" charset="0"/>
              <a:buNone/>
            </a:pPr>
            <a:r>
              <a:rPr lang="cs-CZ" b="1" dirty="0" smtClean="0">
                <a:latin typeface="Arial" charset="0"/>
              </a:rPr>
              <a:t>ČTYŘI KVĚTNÍ LÍSTKY</a:t>
            </a:r>
          </a:p>
        </p:txBody>
      </p:sp>
      <p:sp>
        <p:nvSpPr>
          <p:cNvPr id="18436" name="Text Box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708400" y="4005263"/>
            <a:ext cx="20875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/>
              <a:t>ZPĚT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Arial" charset="0"/>
              </a:rPr>
              <a:t>ŘEKNI, JAK VYPADÁ KVĚT OBOUPOHLAVNÝ</a:t>
            </a:r>
          </a:p>
        </p:txBody>
      </p:sp>
      <p:sp>
        <p:nvSpPr>
          <p:cNvPr id="2048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KVĚT OBOUPOHLAVNÝ MÁ SAMČÍ I SAMIČÍ POHLAVNÍ ORGÁNY tzn.</a:t>
            </a:r>
            <a:r>
              <a:rPr lang="cs-CZ" b="1" dirty="0" smtClean="0">
                <a:latin typeface="Arial" charset="0"/>
              </a:rPr>
              <a:t> TYČINKY I PESTÍK</a:t>
            </a:r>
          </a:p>
        </p:txBody>
      </p:sp>
      <p:sp>
        <p:nvSpPr>
          <p:cNvPr id="20484" name="Text Box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635375" y="4724400"/>
            <a:ext cx="1944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/>
              <a:t>ZPĚT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Arial" charset="0"/>
              </a:rPr>
              <a:t>ŘEKNI, JAK VYPADÁ KVĚT ROZLIŠENÝ.</a:t>
            </a:r>
          </a:p>
        </p:txBody>
      </p:sp>
      <p:sp>
        <p:nvSpPr>
          <p:cNvPr id="21507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KVĚTNÍ LÍSTKYJSOU ROZLIŠENÉ NA </a:t>
            </a:r>
            <a:r>
              <a:rPr lang="cs-CZ" b="1" dirty="0" smtClean="0">
                <a:latin typeface="Arial" charset="0"/>
              </a:rPr>
              <a:t>KALICH A KORUNU</a:t>
            </a:r>
          </a:p>
          <a:p>
            <a:pPr algn="ctr">
              <a:buFont typeface="Arial" charset="0"/>
              <a:buNone/>
            </a:pPr>
            <a:endParaRPr lang="cs-CZ" b="1" dirty="0" smtClean="0">
              <a:latin typeface="Arial" charset="0"/>
            </a:endParaRPr>
          </a:p>
        </p:txBody>
      </p:sp>
      <p:sp>
        <p:nvSpPr>
          <p:cNvPr id="21508" name="Text Box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276600" y="4581525"/>
            <a:ext cx="18716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/>
              <a:t>ZPĚT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PLODEM JE:</a:t>
            </a:r>
          </a:p>
        </p:txBody>
      </p:sp>
      <p:sp>
        <p:nvSpPr>
          <p:cNvPr id="1741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2400" smtClean="0">
                <a:latin typeface="Arial" charset="0"/>
              </a:rPr>
              <a:t>VĚTŠINOU:</a:t>
            </a:r>
          </a:p>
          <a:p>
            <a:pPr algn="ctr">
              <a:buFont typeface="Arial" charset="0"/>
              <a:buNone/>
            </a:pPr>
            <a:r>
              <a:rPr lang="cs-CZ" sz="3600" smtClean="0">
                <a:latin typeface="Arial" charset="0"/>
              </a:rPr>
              <a:t>ŠEŠULE</a:t>
            </a:r>
          </a:p>
          <a:p>
            <a:pPr algn="ctr">
              <a:buFont typeface="Arial" charset="0"/>
              <a:buNone/>
            </a:pPr>
            <a:r>
              <a:rPr lang="cs-CZ" sz="3600" smtClean="0">
                <a:latin typeface="Arial" charset="0"/>
              </a:rPr>
              <a:t>ŠEŠULKA</a:t>
            </a:r>
          </a:p>
          <a:p>
            <a:pPr>
              <a:buFont typeface="Arial" charset="0"/>
              <a:buNone/>
            </a:pPr>
            <a:r>
              <a:rPr lang="cs-CZ" sz="2800" smtClean="0">
                <a:latin typeface="Arial" charset="0"/>
              </a:rPr>
              <a:t>ŘIDČEJI:</a:t>
            </a:r>
          </a:p>
          <a:p>
            <a:pPr algn="ctr">
              <a:buFont typeface="Arial" charset="0"/>
              <a:buNone/>
            </a:pPr>
            <a:r>
              <a:rPr lang="cs-CZ" sz="3600" smtClean="0">
                <a:latin typeface="Arial" charset="0"/>
              </a:rPr>
              <a:t>STRUK</a:t>
            </a:r>
          </a:p>
          <a:p>
            <a:pPr algn="ctr">
              <a:buFont typeface="Arial" charset="0"/>
              <a:buNone/>
            </a:pPr>
            <a:r>
              <a:rPr lang="cs-CZ" sz="3600" smtClean="0">
                <a:latin typeface="Arial" charset="0"/>
              </a:rPr>
              <a:t>NAŽKA</a:t>
            </a:r>
          </a:p>
          <a:p>
            <a:endParaRPr lang="cs-CZ" sz="3600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smtClean="0">
                <a:latin typeface="Arial" charset="0"/>
              </a:rPr>
              <a:t>CHARAKTERISTICKÝ ZNAK BRUKVOVITÝCH ROSTLIN:</a:t>
            </a:r>
          </a:p>
        </p:txBody>
      </p:sp>
      <p:sp>
        <p:nvSpPr>
          <p:cNvPr id="26627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sz="3600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z="3600" dirty="0" smtClean="0">
                <a:latin typeface="Arial" charset="0"/>
              </a:rPr>
              <a:t>OBSAHUJÍ HOŘČIČNÉ LÁTKY, KTERÉ MAJÍ OSTROU PÁLIVOU CHUŤ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>
                <a:latin typeface="Arial" charset="0"/>
              </a:rPr>
              <a:t>HOSPODÁŘSKY VÝZNAMNÉ DRUHY:</a:t>
            </a:r>
            <a:r>
              <a:rPr lang="cs-CZ" sz="4000" smtClean="0">
                <a:latin typeface="Arial" charset="0"/>
              </a:rPr>
              <a:t> </a:t>
            </a:r>
          </a:p>
        </p:txBody>
      </p:sp>
      <p:pic>
        <p:nvPicPr>
          <p:cNvPr id="27658" name="Picture 10" descr="Řepka olejka">
            <a:hlinkClick r:id="rId2" tooltip="Řepka olejka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79437" y="1850231"/>
            <a:ext cx="3276600" cy="4025900"/>
          </a:xfrm>
          <a:noFill/>
          <a:ln/>
        </p:spPr>
      </p:pic>
      <p:sp>
        <p:nvSpPr>
          <p:cNvPr id="27657" name="Rectangle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r>
              <a:rPr lang="cs-CZ" dirty="0" smtClean="0">
                <a:latin typeface="Arial" charset="0"/>
              </a:rPr>
              <a:t>ZE SEMEN SE LISUJE JEDLÝ ROSTLINNÝ </a:t>
            </a:r>
            <a:r>
              <a:rPr lang="cs-CZ" b="1" dirty="0" smtClean="0">
                <a:latin typeface="Arial" charset="0"/>
              </a:rPr>
              <a:t>OLEJ</a:t>
            </a:r>
          </a:p>
          <a:p>
            <a:endParaRPr lang="cs-CZ" dirty="0" smtClean="0">
              <a:latin typeface="Arial" charset="0"/>
            </a:endParaRPr>
          </a:p>
          <a:p>
            <a:r>
              <a:rPr lang="cs-CZ" dirty="0" smtClean="0">
                <a:latin typeface="Arial" charset="0"/>
              </a:rPr>
              <a:t>DALŠÍ VYUŽITÍ:  </a:t>
            </a:r>
            <a:r>
              <a:rPr lang="cs-CZ" b="1" dirty="0" smtClean="0">
                <a:latin typeface="Arial" charset="0"/>
                <a:hlinkClick r:id="rId4" action="ppaction://hlinksldjump"/>
              </a:rPr>
              <a:t>BIONAFTA</a:t>
            </a:r>
            <a:r>
              <a:rPr lang="cs-CZ" dirty="0" smtClean="0">
                <a:latin typeface="Arial" charset="0"/>
              </a:rPr>
              <a:t> </a:t>
            </a:r>
            <a:r>
              <a:rPr lang="cs-CZ" dirty="0" smtClean="0">
                <a:latin typeface="Arial" charset="0"/>
              </a:rPr>
              <a:t>           PRO </a:t>
            </a:r>
            <a:r>
              <a:rPr lang="cs-CZ" dirty="0" smtClean="0">
                <a:latin typeface="Arial" charset="0"/>
              </a:rPr>
              <a:t>SPALOVACÍ MOTORY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468313" y="1557338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/>
              <a:t>BRUKEV ŘEPKA OLEJKA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3203575" y="6237288"/>
            <a:ext cx="1439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CO JE BIONAFTA? </a:t>
            </a:r>
          </a:p>
        </p:txBody>
      </p:sp>
      <p:sp>
        <p:nvSpPr>
          <p:cNvPr id="3379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Arial" charset="0"/>
            </a:endParaRPr>
          </a:p>
          <a:p>
            <a:r>
              <a:rPr lang="cs-CZ" dirty="0" smtClean="0">
                <a:latin typeface="Arial" charset="0"/>
              </a:rPr>
              <a:t>BIONAFTA JE EKOLOGICKÉ PALIVO ROSTLINNÉHO PŮVODU. </a:t>
            </a:r>
          </a:p>
          <a:p>
            <a:r>
              <a:rPr lang="cs-CZ" dirty="0" smtClean="0">
                <a:latin typeface="Arial" charset="0"/>
              </a:rPr>
              <a:t>PŘI SPALOVÁNÍ LÉPE HOŘÍ A TÍM SNIŽUJE KOUŘIVOST DIESLOVÉHO MOTORU.</a:t>
            </a:r>
          </a:p>
          <a:p>
            <a:r>
              <a:rPr lang="cs-CZ" dirty="0" smtClean="0">
                <a:latin typeface="Arial" charset="0"/>
              </a:rPr>
              <a:t>JE TÍM ŠETRNĚJŠÍ K ŽIVOTNÍMU PROSTŘEDÍ.</a:t>
            </a:r>
          </a:p>
        </p:txBody>
      </p:sp>
      <p:sp>
        <p:nvSpPr>
          <p:cNvPr id="33796" name="Text Box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235825" y="5300663"/>
            <a:ext cx="936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/>
              <a:t>ZPĚT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6" name="Rectangle 1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charset="0"/>
              </a:rPr>
              <a:t>BRUKEV ZELNÁ</a:t>
            </a:r>
            <a:r>
              <a:rPr lang="cs-CZ" sz="2400" dirty="0" smtClean="0">
                <a:latin typeface="Arial" charset="0"/>
              </a:rPr>
              <a:t/>
            </a:r>
            <a:br>
              <a:rPr lang="cs-CZ" sz="2400" dirty="0" smtClean="0">
                <a:latin typeface="Arial" charset="0"/>
              </a:rPr>
            </a:br>
            <a:r>
              <a:rPr lang="cs-CZ" sz="2400" dirty="0" smtClean="0">
                <a:latin typeface="Arial" charset="0"/>
              </a:rPr>
              <a:t>ŠLECHTĚNÍM BRUKVE VZNIKLO MNOHO ODRŮD</a:t>
            </a:r>
          </a:p>
        </p:txBody>
      </p:sp>
      <p:pic>
        <p:nvPicPr>
          <p:cNvPr id="31760" name="Picture 16" descr="Soubor:Brassica oleracea He.jpg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542778"/>
            <a:ext cx="3521075" cy="2640806"/>
          </a:xfrm>
        </p:spPr>
      </p:pic>
      <p:pic>
        <p:nvPicPr>
          <p:cNvPr id="31766" name="Picture 22" descr="Soubor:Brassica oleracea Helgoland2.jpg">
            <a:hlinkClick r:id="rId4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tretch>
            <a:fillRect/>
          </a:stretch>
        </p:blipFill>
        <p:spPr>
          <a:xfrm>
            <a:off x="4178300" y="1619432"/>
            <a:ext cx="3521075" cy="4487498"/>
          </a:xfrm>
        </p:spPr>
      </p:pic>
      <p:sp>
        <p:nvSpPr>
          <p:cNvPr id="31767" name="Text Box 23"/>
          <p:cNvSpPr txBox="1">
            <a:spLocks noChangeArrowheads="1"/>
          </p:cNvSpPr>
          <p:nvPr/>
        </p:nvSpPr>
        <p:spPr bwMode="auto">
          <a:xfrm>
            <a:off x="3924300" y="6237288"/>
            <a:ext cx="1439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OBR.2,3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4" name="Diagram 6"/>
          <p:cNvGraphicFramePr>
            <a:graphicFrameLocks/>
          </p:cNvGraphicFramePr>
          <p:nvPr>
            <p:ph/>
          </p:nvPr>
        </p:nvGraphicFramePr>
        <p:xfrm>
          <a:off x="684213" y="381000"/>
          <a:ext cx="7488237" cy="5545138"/>
        </p:xfrm>
        <a:graphic>
          <a:graphicData uri="http://schemas.openxmlformats.org/drawingml/2006/compatibility">
            <com:legacyDrawing xmlns:com="http://schemas.openxmlformats.org/drawingml/2006/compatibility" spid="_x0000_s37894"/>
          </a:graphicData>
        </a:graphic>
      </p:graphicFrame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subSp spid="_x0000_s37895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4">
                                            <p:subSp spid="_x0000_s37895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4">
                                            <p:subSp spid="_x0000_s37895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subSp spid="_x0000_s37896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4">
                                            <p:subSp spid="_x0000_s37896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4">
                                            <p:subSp spid="_x0000_s37896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subSp spid="_x0000_s37898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4">
                                            <p:subSp spid="_x0000_s37898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4">
                                            <p:subSp spid="_x0000_s37898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subSp spid="_x0000_s37900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4">
                                            <p:subSp spid="_x0000_s37900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4">
                                            <p:subSp spid="_x0000_s37900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subSp spid="_x0000_s3790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894">
                                            <p:subSp spid="_x0000_s37902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894">
                                            <p:subSp spid="_x0000_s37902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subSp spid="_x0000_s37904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894">
                                            <p:subSp spid="_x0000_s37904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894">
                                            <p:subSp spid="_x0000_s37904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subSp spid="_x0000_s37906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894">
                                            <p:subSp spid="_x0000_s37906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894">
                                            <p:subSp spid="_x0000_s37906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subSp spid="_x0000_s37908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894">
                                            <p:subSp spid="_x0000_s37908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894">
                                            <p:subSp spid="_x0000_s37908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subSp spid="_x0000_s37910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894">
                                            <p:subSp spid="_x0000_s37910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894">
                                            <p:subSp spid="_x0000_s37910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subSp spid="_x0000_s3791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894">
                                            <p:subSp spid="_x0000_s37912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894">
                                            <p:subSp spid="_x0000_s37912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Dgm spid="37894" grpId="0" bld="cwOut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5" name="Rectang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smtClean="0">
                <a:latin typeface="Arial" charset="0"/>
              </a:rPr>
              <a:t>JAKO LISTOVÁ ZELENINA SE PĚSTUJE ZELÍ A KAPUSTA</a:t>
            </a:r>
          </a:p>
        </p:txBody>
      </p:sp>
      <p:pic>
        <p:nvPicPr>
          <p:cNvPr id="39948" name="Picture 12" descr="bílé hlávkové zelí">
            <a:hlinkClick r:id="rId2" tooltip="bílé hlávkové zelí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1773238"/>
            <a:ext cx="3276600" cy="2578100"/>
          </a:xfrm>
        </p:spPr>
      </p:pic>
      <p:pic>
        <p:nvPicPr>
          <p:cNvPr id="39951" name="Picture 15" descr="Hlávková kapusta">
            <a:hlinkClick r:id="rId4" tooltip="Hlávková kapusta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860032" y="1628800"/>
            <a:ext cx="3276600" cy="2870200"/>
          </a:xfrm>
        </p:spPr>
      </p:pic>
      <p:sp>
        <p:nvSpPr>
          <p:cNvPr id="39952" name="Text Box 16"/>
          <p:cNvSpPr txBox="1">
            <a:spLocks noChangeArrowheads="1"/>
          </p:cNvSpPr>
          <p:nvPr/>
        </p:nvSpPr>
        <p:spPr bwMode="auto">
          <a:xfrm>
            <a:off x="3851275" y="6165850"/>
            <a:ext cx="1439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OBR.4,5,6</a:t>
            </a:r>
          </a:p>
        </p:txBody>
      </p:sp>
      <p:pic>
        <p:nvPicPr>
          <p:cNvPr id="39953" name="Picture 17" descr="Soubor:Chou brux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3284984"/>
            <a:ext cx="2130425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smtClean="0">
                <a:latin typeface="Arial" charset="0"/>
              </a:rPr>
              <a:t>PRO STONKOVOU HLÍZU SE PĚSTUJE KEDLUBEN</a:t>
            </a:r>
          </a:p>
        </p:txBody>
      </p:sp>
      <p:pic>
        <p:nvPicPr>
          <p:cNvPr id="43028" name="Picture 20" descr="220px-Koolrabi_%28Brassica_oleracea_convar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35696" y="1873531"/>
            <a:ext cx="3888432" cy="3747035"/>
          </a:xfrm>
        </p:spPr>
      </p:pic>
      <p:sp>
        <p:nvSpPr>
          <p:cNvPr id="43029" name="Text Box 21"/>
          <p:cNvSpPr txBox="1">
            <a:spLocks noChangeArrowheads="1"/>
          </p:cNvSpPr>
          <p:nvPr/>
        </p:nvSpPr>
        <p:spPr bwMode="auto">
          <a:xfrm>
            <a:off x="7092950" y="5949950"/>
            <a:ext cx="1439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7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>
                <a:latin typeface="Arial" charset="0"/>
              </a:rPr>
              <a:t>KVĚTENSTVÍ SE VYUŽÍVÁ </a:t>
            </a:r>
            <a:r>
              <a:rPr lang="cs-CZ" sz="4000" dirty="0" smtClean="0">
                <a:latin typeface="Arial" charset="0"/>
              </a:rPr>
              <a:t>                U </a:t>
            </a:r>
            <a:r>
              <a:rPr lang="cs-CZ" sz="4000" dirty="0" smtClean="0">
                <a:latin typeface="Arial" charset="0"/>
              </a:rPr>
              <a:t>KVĚTÁKU A BROKOLICE</a:t>
            </a:r>
          </a:p>
        </p:txBody>
      </p:sp>
      <p:pic>
        <p:nvPicPr>
          <p:cNvPr id="45065" name="Picture 9" descr="220px-Bloemkool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2355850"/>
            <a:ext cx="3816350" cy="2862263"/>
          </a:xfrm>
        </p:spPr>
      </p:pic>
      <p:pic>
        <p:nvPicPr>
          <p:cNvPr id="45068" name="Picture 12" descr="220px-Broccoli2">
            <a:hlinkClick r:id="rId4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tretch>
            <a:fillRect/>
          </a:stretch>
        </p:blipFill>
        <p:spPr>
          <a:xfrm>
            <a:off x="4541837" y="2815431"/>
            <a:ext cx="2794000" cy="2095500"/>
          </a:xfrm>
        </p:spPr>
      </p:pic>
      <p:sp>
        <p:nvSpPr>
          <p:cNvPr id="45069" name="Text Box 13"/>
          <p:cNvSpPr txBox="1">
            <a:spLocks noChangeArrowheads="1"/>
          </p:cNvSpPr>
          <p:nvPr/>
        </p:nvSpPr>
        <p:spPr bwMode="auto">
          <a:xfrm>
            <a:off x="3995738" y="6165850"/>
            <a:ext cx="14398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OBR.8,9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3" name="Rectang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KŘEN SELSKÝ</a:t>
            </a:r>
          </a:p>
        </p:txBody>
      </p:sp>
      <p:pic>
        <p:nvPicPr>
          <p:cNvPr id="47112" name="Picture 8" descr="Soubor:Armoracia rusticana.jpg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20501" y="1600200"/>
            <a:ext cx="3394472" cy="4525963"/>
          </a:xfrm>
        </p:spPr>
      </p:pic>
      <p:sp>
        <p:nvSpPr>
          <p:cNvPr id="47114" name="Rectangle 10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777568" cy="506916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2400" dirty="0" smtClean="0">
                <a:latin typeface="Arial" charset="0"/>
              </a:rPr>
              <a:t>VYUŽÍVÁ SE </a:t>
            </a:r>
            <a:r>
              <a:rPr lang="cs-CZ" sz="2400" b="1" dirty="0" smtClean="0">
                <a:latin typeface="Arial" charset="0"/>
              </a:rPr>
              <a:t>KOŘEN</a:t>
            </a:r>
            <a:r>
              <a:rPr lang="cs-CZ" sz="2400" dirty="0" smtClean="0">
                <a:latin typeface="Arial" charset="0"/>
              </a:rPr>
              <a:t>:</a:t>
            </a:r>
          </a:p>
          <a:p>
            <a:pPr algn="ctr">
              <a:buFont typeface="Arial" charset="0"/>
              <a:buNone/>
            </a:pPr>
            <a:endParaRPr lang="cs-CZ" sz="2400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LÉČIVÁ ROSTLINA</a:t>
            </a:r>
          </a:p>
          <a:p>
            <a:pPr algn="ctr"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tzv. ROSTLINNÁ ANTIBIOTIKA</a:t>
            </a:r>
          </a:p>
          <a:p>
            <a:endParaRPr lang="cs-CZ" sz="2400" dirty="0" smtClean="0">
              <a:latin typeface="Arial" charset="0"/>
            </a:endParaRPr>
          </a:p>
          <a:p>
            <a:r>
              <a:rPr lang="cs-CZ" sz="2400" dirty="0" smtClean="0">
                <a:latin typeface="Arial" charset="0"/>
              </a:rPr>
              <a:t>PŘI JARNÍ ÚNAVĚ</a:t>
            </a:r>
          </a:p>
          <a:p>
            <a:r>
              <a:rPr lang="cs-CZ" sz="2000" dirty="0" smtClean="0">
                <a:latin typeface="Arial" charset="0"/>
              </a:rPr>
              <a:t>INFEKČNÍM ONEMOCNĚNÍ</a:t>
            </a:r>
          </a:p>
          <a:p>
            <a:r>
              <a:rPr lang="cs-CZ" sz="2400" dirty="0" smtClean="0">
                <a:latin typeface="Arial" charset="0"/>
              </a:rPr>
              <a:t>ODPLAVUJE ŠKODLIVÉ LÁTKY </a:t>
            </a:r>
            <a:r>
              <a:rPr lang="cs-CZ" sz="2400" dirty="0" smtClean="0">
                <a:latin typeface="Arial" charset="0"/>
              </a:rPr>
              <a:t>               Z </a:t>
            </a:r>
            <a:r>
              <a:rPr lang="cs-CZ" sz="2400" dirty="0" smtClean="0">
                <a:latin typeface="Arial" charset="0"/>
              </a:rPr>
              <a:t>ORGANISMU</a:t>
            </a:r>
          </a:p>
          <a:p>
            <a:r>
              <a:rPr lang="cs-CZ" sz="2400" dirty="0" smtClean="0">
                <a:latin typeface="Arial" charset="0"/>
              </a:rPr>
              <a:t>POVZBUZUJE TRÁVENÍ </a:t>
            </a: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3203575" y="6237288"/>
            <a:ext cx="1439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OBR.10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0" name="Rectang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smtClean="0">
                <a:latin typeface="Arial" charset="0"/>
              </a:rPr>
              <a:t>ŘEDKEV SETÁ – KOŘENOVÁ ZELENINA</a:t>
            </a:r>
          </a:p>
        </p:txBody>
      </p:sp>
      <p:pic>
        <p:nvPicPr>
          <p:cNvPr id="51209" name="Picture 9" descr="Soubor:Red and white variety of redish.jp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  <p:sp>
        <p:nvSpPr>
          <p:cNvPr id="51211" name="Text Box 11"/>
          <p:cNvSpPr txBox="1">
            <a:spLocks noChangeArrowheads="1"/>
          </p:cNvSpPr>
          <p:nvPr/>
        </p:nvSpPr>
        <p:spPr bwMode="auto">
          <a:xfrm>
            <a:off x="3203575" y="6237288"/>
            <a:ext cx="1439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OBR.11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  <a:hlinkClick r:id="rId2" action="ppaction://hlinksldjump"/>
              </a:rPr>
              <a:t>RUMIŠTNÍ</a:t>
            </a:r>
            <a:r>
              <a:rPr lang="cs-CZ" smtClean="0">
                <a:latin typeface="Arial" charset="0"/>
              </a:rPr>
              <a:t> PLEVELE</a:t>
            </a:r>
          </a:p>
        </p:txBody>
      </p:sp>
      <p:pic>
        <p:nvPicPr>
          <p:cNvPr id="54280" name="Picture 8" descr="Soubor:Thlaspi arvense.jpeg">
            <a:hlinkClick r:id="rId3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520501" y="1600200"/>
            <a:ext cx="3394472" cy="4525963"/>
          </a:xfrm>
        </p:spPr>
      </p:pic>
      <p:pic>
        <p:nvPicPr>
          <p:cNvPr id="54284" name="Picture 12" descr="Soubor:RaphanusRaphanistrum001.jpg">
            <a:hlinkClick r:id="rId5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6" cstate="print"/>
          <a:stretch>
            <a:fillRect/>
          </a:stretch>
        </p:blipFill>
        <p:spPr>
          <a:xfrm>
            <a:off x="4178300" y="2274986"/>
            <a:ext cx="3521075" cy="3176391"/>
          </a:xfrm>
        </p:spPr>
      </p:pic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4284663" y="6308725"/>
            <a:ext cx="14398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OBR.12,13</a:t>
            </a:r>
          </a:p>
        </p:txBody>
      </p:sp>
      <p:sp>
        <p:nvSpPr>
          <p:cNvPr id="54286" name="Text Box 14"/>
          <p:cNvSpPr txBox="1">
            <a:spLocks noChangeArrowheads="1"/>
          </p:cNvSpPr>
          <p:nvPr/>
        </p:nvSpPr>
        <p:spPr bwMode="auto">
          <a:xfrm>
            <a:off x="900113" y="1628775"/>
            <a:ext cx="2519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PENÍZEK ROLNÍ</a:t>
            </a:r>
          </a:p>
        </p:txBody>
      </p:sp>
      <p:sp>
        <p:nvSpPr>
          <p:cNvPr id="54287" name="Text Box 15"/>
          <p:cNvSpPr txBox="1">
            <a:spLocks noChangeArrowheads="1"/>
          </p:cNvSpPr>
          <p:nvPr/>
        </p:nvSpPr>
        <p:spPr bwMode="auto">
          <a:xfrm>
            <a:off x="4643438" y="1557338"/>
            <a:ext cx="2519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ŘEDKEV OHNICE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4"/>
          <p:cNvSpPr>
            <a:spLocks noGrp="1"/>
          </p:cNvSpPr>
          <p:nvPr>
            <p:ph type="title"/>
          </p:nvPr>
        </p:nvSpPr>
        <p:spPr>
          <a:xfrm>
            <a:off x="457200" y="620688"/>
            <a:ext cx="7931224" cy="842352"/>
          </a:xfrm>
        </p:spPr>
        <p:txBody>
          <a:bodyPr/>
          <a:lstStyle/>
          <a:p>
            <a:r>
              <a:rPr lang="cs-CZ" sz="2400" dirty="0" smtClean="0">
                <a:latin typeface="Arial" charset="0"/>
              </a:rPr>
              <a:t>PENÍZEK ROLNÍ        kokoška pastuší tobolka</a:t>
            </a:r>
          </a:p>
        </p:txBody>
      </p:sp>
      <p:pic>
        <p:nvPicPr>
          <p:cNvPr id="66567" name="Picture 7" descr="penízek rolní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30117" y="1600200"/>
            <a:ext cx="3175240" cy="4525963"/>
          </a:xfrm>
        </p:spPr>
      </p:pic>
      <p:pic>
        <p:nvPicPr>
          <p:cNvPr id="66568" name="Picture 8" descr="kokoška pastuší tobolka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45238" y="1600200"/>
            <a:ext cx="3387199" cy="4525963"/>
          </a:xfrm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4211638" y="6308725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15,16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RUMIŠTĚ </a:t>
            </a:r>
          </a:p>
        </p:txBody>
      </p:sp>
      <p:sp>
        <p:nvSpPr>
          <p:cNvPr id="6144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Arial" charset="0"/>
            </a:endParaRPr>
          </a:p>
          <a:p>
            <a:r>
              <a:rPr lang="cs-CZ" dirty="0" smtClean="0">
                <a:latin typeface="Arial" charset="0"/>
              </a:rPr>
              <a:t>RUMIŠTĚ JE UMĚLÝ EKOSYSTÉM (=VYTVOŘENÝ ČLOVĚKEM).</a:t>
            </a:r>
          </a:p>
          <a:p>
            <a:r>
              <a:rPr lang="cs-CZ" dirty="0" smtClean="0">
                <a:latin typeface="Arial" charset="0"/>
              </a:rPr>
              <a:t>VZNIKAJÍ V OKOLÍ LIDSKÝCH SÍDEL.</a:t>
            </a:r>
          </a:p>
          <a:p>
            <a:r>
              <a:rPr lang="cs-CZ" dirty="0" smtClean="0">
                <a:latin typeface="Arial" charset="0"/>
              </a:rPr>
              <a:t>JEDNÁ SE NAPŘÍKLAD O: NEPOUŽÍVANÉ TOVÁRNY, ZBOŘENIŠTĚ, SKLÁDKU, …</a:t>
            </a:r>
          </a:p>
          <a:p>
            <a:endParaRPr lang="cs-CZ" dirty="0" smtClean="0">
              <a:latin typeface="Arial" charset="0"/>
            </a:endParaRPr>
          </a:p>
        </p:txBody>
      </p:sp>
      <p:sp>
        <p:nvSpPr>
          <p:cNvPr id="61446" name="Text Box 6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451725" y="582453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ZPĚT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1" name="Picture 11" descr="Soubor:Alliaria petiolata1.jpg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55650" y="1125538"/>
            <a:ext cx="3417888" cy="4525962"/>
          </a:xfrm>
        </p:spPr>
      </p:pic>
      <p:sp>
        <p:nvSpPr>
          <p:cNvPr id="56332" name="Rectangle 12"/>
          <p:cNvSpPr>
            <a:spLocks noGrp="1"/>
          </p:cNvSpPr>
          <p:nvPr>
            <p:ph sz="half" idx="2"/>
          </p:nvPr>
        </p:nvSpPr>
        <p:spPr>
          <a:xfrm>
            <a:off x="4648200" y="765175"/>
            <a:ext cx="4038600" cy="5360988"/>
          </a:xfrm>
        </p:spPr>
        <p:txBody>
          <a:bodyPr/>
          <a:lstStyle/>
          <a:p>
            <a:r>
              <a:rPr lang="cs-CZ" sz="2000" dirty="0" smtClean="0">
                <a:latin typeface="Arial" charset="0"/>
              </a:rPr>
              <a:t>NA LOUKÁCH ROSTE NAPŘÍKLAD </a:t>
            </a:r>
            <a:r>
              <a:rPr lang="cs-CZ" sz="2000" b="1" dirty="0" smtClean="0">
                <a:latin typeface="Arial" charset="0"/>
              </a:rPr>
              <a:t>ČESNÁČEK LÉKAŘSKÝ</a:t>
            </a:r>
          </a:p>
          <a:p>
            <a:endParaRPr lang="cs-CZ" sz="2000" b="1" dirty="0" smtClean="0">
              <a:latin typeface="Arial" charset="0"/>
            </a:endParaRPr>
          </a:p>
          <a:p>
            <a:r>
              <a:rPr lang="cs-CZ" sz="2000" dirty="0" smtClean="0">
                <a:latin typeface="Arial" charset="0"/>
              </a:rPr>
              <a:t>OBSAHUJE </a:t>
            </a:r>
            <a:r>
              <a:rPr lang="cs-CZ" sz="2000" dirty="0" smtClean="0">
                <a:latin typeface="Arial" charset="0"/>
              </a:rPr>
              <a:t>VELKÉ </a:t>
            </a:r>
            <a:r>
              <a:rPr lang="cs-CZ" sz="2000" dirty="0" smtClean="0">
                <a:latin typeface="Arial" charset="0"/>
              </a:rPr>
              <a:t>MNOŽSTVÍ VITAMÍNU C</a:t>
            </a:r>
          </a:p>
          <a:p>
            <a:pPr>
              <a:buFont typeface="Arial" charset="0"/>
              <a:buNone/>
            </a:pPr>
            <a:endParaRPr lang="cs-CZ" sz="2000" dirty="0" smtClean="0">
              <a:latin typeface="Arial" charset="0"/>
            </a:endParaRPr>
          </a:p>
          <a:p>
            <a:r>
              <a:rPr lang="cs-CZ" sz="2000" dirty="0" smtClean="0">
                <a:latin typeface="Arial" charset="0"/>
              </a:rPr>
              <a:t>VYUŽITÍ V LIDOVÉM LÉČITELSTVÍ NA: 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latin typeface="Arial" charset="0"/>
              </a:rPr>
              <a:t>HOJENÍ RAN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latin typeface="Arial" charset="0"/>
              </a:rPr>
              <a:t>ZÁNĚTY MOČOVÝCH CEST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latin typeface="Arial" charset="0"/>
              </a:rPr>
              <a:t>ZÁNĚT PRŮDUŠEK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latin typeface="Arial" charset="0"/>
              </a:rPr>
              <a:t>ZÁNĚT ÚSTNÍ DUTINY</a:t>
            </a:r>
          </a:p>
          <a:p>
            <a:pPr>
              <a:buFont typeface="Arial" charset="0"/>
              <a:buNone/>
            </a:pPr>
            <a:r>
              <a:rPr lang="cs-CZ" sz="2000" dirty="0" smtClean="0">
                <a:latin typeface="Arial" charset="0"/>
              </a:rPr>
              <a:t>PARADENTÓZU</a:t>
            </a:r>
          </a:p>
          <a:p>
            <a:pPr>
              <a:buFont typeface="Arial" charset="0"/>
              <a:buNone/>
            </a:pPr>
            <a:endParaRPr lang="cs-CZ" sz="20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2000" dirty="0" smtClean="0">
              <a:latin typeface="Arial" charset="0"/>
            </a:endParaRP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3203575" y="5734050"/>
            <a:ext cx="1439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OBR.14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r>
              <a:rPr lang="cs-CZ" dirty="0" smtClean="0">
                <a:latin typeface="Arial" charset="0"/>
              </a:rPr>
              <a:t>Zápis do sešitu:</a:t>
            </a:r>
          </a:p>
          <a:p>
            <a:pPr>
              <a:buFont typeface="Arial" charset="0"/>
              <a:buNone/>
            </a:pPr>
            <a:r>
              <a:rPr lang="cs-CZ" u="sng" dirty="0" smtClean="0">
                <a:latin typeface="Arial" charset="0"/>
              </a:rPr>
              <a:t>Čeleď: BRUKVOVITÉ</a:t>
            </a:r>
            <a:r>
              <a:rPr lang="cs-CZ" dirty="0" smtClean="0">
                <a:latin typeface="Arial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cs-CZ" dirty="0" smtClean="0">
                <a:latin typeface="Arial" charset="0"/>
              </a:rPr>
              <a:t>Byliny s hroznovitým květenstvím a plodem šešulí nebo šešulkou.</a:t>
            </a:r>
          </a:p>
          <a:p>
            <a:pPr>
              <a:buFont typeface="Arial" charset="0"/>
              <a:buNone/>
            </a:pPr>
            <a:r>
              <a:rPr lang="cs-CZ" dirty="0" smtClean="0">
                <a:latin typeface="Arial" charset="0"/>
              </a:rPr>
              <a:t>Hospodářsky významné rostliny: zelenina, olejniny, pochutiny,…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ZÁVĚREČNÉ OPAKOVÁNÍ:</a:t>
            </a:r>
          </a:p>
        </p:txBody>
      </p:sp>
      <p:sp>
        <p:nvSpPr>
          <p:cNvPr id="64515" name="Rectangle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400" b="1" dirty="0" smtClean="0">
                <a:latin typeface="Arial" charset="0"/>
              </a:rPr>
              <a:t>Popiš květ brukvovitých rostlin</a:t>
            </a:r>
            <a:r>
              <a:rPr lang="cs-CZ" sz="2400" dirty="0" smtClean="0">
                <a:latin typeface="Arial" charset="0"/>
              </a:rPr>
              <a:t>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Odpověď: rozlišený, </a:t>
            </a:r>
            <a:r>
              <a:rPr lang="cs-CZ" sz="2400" dirty="0" err="1" smtClean="0">
                <a:latin typeface="Arial" charset="0"/>
              </a:rPr>
              <a:t>oboupohlavný</a:t>
            </a:r>
            <a:r>
              <a:rPr lang="cs-CZ" sz="2400" dirty="0" smtClean="0">
                <a:latin typeface="Arial" charset="0"/>
              </a:rPr>
              <a:t>, </a:t>
            </a:r>
            <a:r>
              <a:rPr lang="cs-CZ" sz="2400" dirty="0" err="1" smtClean="0">
                <a:latin typeface="Arial" charset="0"/>
              </a:rPr>
              <a:t>čtyřčetný</a:t>
            </a:r>
            <a:r>
              <a:rPr lang="cs-CZ" sz="2400" dirty="0" smtClean="0">
                <a:latin typeface="Arial" charset="0"/>
              </a:rPr>
              <a:t>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2</a:t>
            </a:r>
            <a:r>
              <a:rPr lang="cs-CZ" sz="2800" dirty="0" smtClean="0">
                <a:latin typeface="Arial" charset="0"/>
              </a:rPr>
              <a:t>. </a:t>
            </a:r>
            <a:r>
              <a:rPr lang="cs-CZ" sz="2400" b="1" dirty="0" smtClean="0">
                <a:latin typeface="Arial" charset="0"/>
              </a:rPr>
              <a:t>Jaký plod  mají většinou brukvovité rostliny?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Odpověď: šešuli, šešulku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3. </a:t>
            </a:r>
            <a:r>
              <a:rPr lang="cs-CZ" sz="2400" b="1" dirty="0" smtClean="0">
                <a:latin typeface="Arial" charset="0"/>
              </a:rPr>
              <a:t>Jaký typ květenství mají brukvovité rostliny? 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Odpověď: hrozen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4. </a:t>
            </a:r>
            <a:r>
              <a:rPr lang="cs-CZ" sz="2400" b="1" dirty="0" smtClean="0">
                <a:latin typeface="Arial" charset="0"/>
              </a:rPr>
              <a:t>Jmenuj hospodářsky významné brukvovité rostliny.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Odpověď: brukev řepka olejka, hlávkové zelí, růžičková </a:t>
            </a:r>
            <a:r>
              <a:rPr lang="cs-CZ" sz="2400" dirty="0" smtClean="0">
                <a:latin typeface="Arial" charset="0"/>
              </a:rPr>
              <a:t>kapusta, </a:t>
            </a:r>
            <a:r>
              <a:rPr lang="cs-CZ" sz="2400" dirty="0" err="1" smtClean="0">
                <a:latin typeface="Arial" charset="0"/>
              </a:rPr>
              <a:t>kapusta</a:t>
            </a:r>
            <a:r>
              <a:rPr lang="cs-CZ" sz="2400" dirty="0" smtClean="0">
                <a:latin typeface="Arial" charset="0"/>
              </a:rPr>
              <a:t> </a:t>
            </a:r>
            <a:r>
              <a:rPr lang="cs-CZ" sz="2400" dirty="0" smtClean="0">
                <a:latin typeface="Arial" charset="0"/>
              </a:rPr>
              <a:t>hlávková</a:t>
            </a:r>
            <a:r>
              <a:rPr lang="cs-CZ" sz="2400" dirty="0" smtClean="0">
                <a:latin typeface="Arial" charset="0"/>
              </a:rPr>
              <a:t>, ředkev </a:t>
            </a:r>
            <a:r>
              <a:rPr lang="cs-CZ" sz="2400" dirty="0" smtClean="0">
                <a:latin typeface="Arial" charset="0"/>
              </a:rPr>
              <a:t>setá, křen selský…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5. </a:t>
            </a:r>
            <a:r>
              <a:rPr lang="cs-CZ" sz="2400" b="1" dirty="0" smtClean="0">
                <a:latin typeface="Arial" charset="0"/>
              </a:rPr>
              <a:t>Jmenuj rumištní plevelné brukvovité rostliny.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</a:pPr>
            <a:r>
              <a:rPr lang="cs-CZ" sz="2400" dirty="0" smtClean="0">
                <a:latin typeface="Arial" charset="0"/>
              </a:rPr>
              <a:t>Odpověď: penízek rolní</a:t>
            </a:r>
            <a:r>
              <a:rPr lang="cs-CZ" sz="2400" dirty="0" smtClean="0">
                <a:latin typeface="Arial" charset="0"/>
              </a:rPr>
              <a:t>, ředkev </a:t>
            </a:r>
            <a:r>
              <a:rPr lang="cs-CZ" sz="2400" dirty="0" smtClean="0">
                <a:latin typeface="Arial" charset="0"/>
              </a:rPr>
              <a:t>ohnice   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45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1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POUŽITÉ ZDROJE:</a:t>
            </a:r>
          </a:p>
        </p:txBody>
      </p:sp>
      <p:sp>
        <p:nvSpPr>
          <p:cNvPr id="29699" name="Rectangle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Cit. 2012-05-05/. Dostupný pod licencí public </a:t>
            </a:r>
            <a:r>
              <a:rPr lang="cs-CZ" sz="1400" dirty="0" err="1" smtClean="0">
                <a:latin typeface="Arial" charset="0"/>
              </a:rPr>
              <a:t>domain</a:t>
            </a:r>
            <a:r>
              <a:rPr lang="cs-CZ" sz="1400" dirty="0" smtClean="0">
                <a:latin typeface="Arial" charset="0"/>
              </a:rPr>
              <a:t> na WWW: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1 </a:t>
            </a:r>
            <a:r>
              <a:rPr lang="cs-CZ" sz="1400" dirty="0" smtClean="0">
                <a:latin typeface="Arial" charset="0"/>
                <a:hlinkClick r:id="rId2"/>
              </a:rPr>
              <a:t>http://cs.wikipedia.org/wiki/Soubor:Brassica_napus_-_K%C3%B6hler%E2%80%93s_Medizinal-Pflanzen-169.jpg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2  </a:t>
            </a:r>
            <a:r>
              <a:rPr lang="cs-CZ" sz="1400" dirty="0" smtClean="0">
                <a:latin typeface="Arial" charset="0"/>
                <a:hlinkClick r:id="rId3"/>
              </a:rPr>
              <a:t>http://cs.wikipedia.org/wiki/Soubor:Brassica_oleracea_He.jpg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3 </a:t>
            </a:r>
            <a:r>
              <a:rPr lang="cs-CZ" sz="1400" dirty="0" smtClean="0">
                <a:latin typeface="Arial" charset="0"/>
                <a:hlinkClick r:id="rId4"/>
              </a:rPr>
              <a:t>http://upload.wikimedia.org/wikipedia/commons/f/f9/Brassica_oleracea_Helgoland2.jpg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4 </a:t>
            </a:r>
            <a:r>
              <a:rPr lang="cs-CZ" sz="1400" dirty="0" smtClean="0">
                <a:latin typeface="Arial" charset="0"/>
                <a:hlinkClick r:id="rId5"/>
              </a:rPr>
              <a:t>http://cs.wikipedia.org/wiki/Soubor:Brassica_oleracea2.jpg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5 </a:t>
            </a:r>
            <a:r>
              <a:rPr lang="cs-CZ" sz="1400" dirty="0" smtClean="0">
                <a:latin typeface="Arial" charset="0"/>
                <a:hlinkClick r:id="rId6"/>
              </a:rPr>
              <a:t>http://cs.wikipedia.org/wiki/Soubor:Brassica_oleracea_var._sabauda_JdP.jpg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6 </a:t>
            </a:r>
            <a:r>
              <a:rPr lang="cs-CZ" sz="1400" dirty="0" smtClean="0">
                <a:latin typeface="Arial" charset="0"/>
                <a:hlinkClick r:id="rId7"/>
              </a:rPr>
              <a:t>http://upload.wikimedia.org/wikipedia/commons/6/68/Chou_brux.jpg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7 </a:t>
            </a:r>
            <a:r>
              <a:rPr lang="cs-CZ" sz="1400" dirty="0" smtClean="0">
                <a:latin typeface="Arial" charset="0"/>
                <a:hlinkClick r:id="rId8"/>
              </a:rPr>
              <a:t>http://cs.wikipedia.org/wiki/Soubor:Koolrabi_(Brassica_oleracea_convar._acephala_alef._var._gongylodes).jpg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8 </a:t>
            </a:r>
            <a:r>
              <a:rPr lang="cs-CZ" sz="1400" dirty="0" smtClean="0">
                <a:latin typeface="Arial" charset="0"/>
                <a:hlinkClick r:id="rId9"/>
              </a:rPr>
              <a:t>http://cs.wikipedia.org/wiki/Soubor:Bloemkool.jpg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9 </a:t>
            </a:r>
            <a:r>
              <a:rPr lang="cs-CZ" sz="1400" dirty="0" smtClean="0">
                <a:latin typeface="Arial" charset="0"/>
                <a:hlinkClick r:id="rId10"/>
              </a:rPr>
              <a:t>http://cs.wikipedia.org/wiki/Soubor:Broccoli2.jpg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10 </a:t>
            </a:r>
            <a:r>
              <a:rPr lang="cs-CZ" sz="1400" dirty="0" smtClean="0">
                <a:latin typeface="Arial" charset="0"/>
                <a:hlinkClick r:id="rId11"/>
              </a:rPr>
              <a:t>http://upload.wikimedia.org/wikipedia/commons/b/b6/Armoracia_rusticana.jpg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11 </a:t>
            </a:r>
            <a:r>
              <a:rPr lang="cs-CZ" sz="1400" dirty="0" smtClean="0">
                <a:latin typeface="Arial" charset="0"/>
                <a:hlinkClick r:id="rId12"/>
              </a:rPr>
              <a:t>http://upload.wikimedia.org/wikipedia/commons/3/32/Red_and_white_variety_of_redish.jpg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12 </a:t>
            </a:r>
            <a:r>
              <a:rPr lang="cs-CZ" sz="1400" dirty="0" smtClean="0">
                <a:latin typeface="Arial" charset="0"/>
                <a:hlinkClick r:id="rId13"/>
              </a:rPr>
              <a:t>http://upload.wikimedia.org/wikipedia/commons/6/61/Thlaspi_arvense.jpeg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13 </a:t>
            </a:r>
            <a:r>
              <a:rPr lang="cs-CZ" sz="1400" dirty="0" smtClean="0">
                <a:latin typeface="Arial" charset="0"/>
                <a:hlinkClick r:id="rId14"/>
              </a:rPr>
              <a:t>http://upload.wikimedia.org/wikipedia/commons/8/8c/RaphanusRaphanistrum001.jpg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 14 </a:t>
            </a:r>
            <a:r>
              <a:rPr lang="cs-CZ" sz="1400" dirty="0" smtClean="0">
                <a:latin typeface="Arial" charset="0"/>
                <a:hlinkClick r:id="rId15"/>
              </a:rPr>
              <a:t>http://upload.wikimedia.org/wikipedia/commons/c/c6/Alliaria_petiolata1.jpg</a:t>
            </a: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smtClean="0">
                <a:latin typeface="Arial" charset="0"/>
              </a:rPr>
              <a:t>OBR.15,16 se souhlasem Renaty Daňkové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400" dirty="0" err="1" smtClean="0">
                <a:latin typeface="Arial" charset="0"/>
              </a:rPr>
              <a:t>Čabradová</a:t>
            </a:r>
            <a:r>
              <a:rPr lang="cs-CZ" sz="1400" dirty="0" smtClean="0">
                <a:latin typeface="Arial" charset="0"/>
              </a:rPr>
              <a:t>, V. a kol.: Přírodopis pro 7.ročník, </a:t>
            </a:r>
            <a:r>
              <a:rPr lang="cs-CZ" sz="1400" dirty="0" err="1" smtClean="0">
                <a:latin typeface="Arial" charset="0"/>
              </a:rPr>
              <a:t>Fraus</a:t>
            </a:r>
            <a:r>
              <a:rPr lang="cs-CZ" sz="1400" dirty="0" smtClean="0">
                <a:latin typeface="Arial" charset="0"/>
              </a:rPr>
              <a:t>, 2005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1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1400" dirty="0" smtClean="0">
              <a:latin typeface="Arial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399</TotalTime>
  <Words>595</Words>
  <Application>Microsoft Office PowerPoint</Application>
  <PresentationFormat>Předvádění na obrazovce (4:3)</PresentationFormat>
  <Paragraphs>180</Paragraphs>
  <Slides>25</Slides>
  <Notes>0</Notes>
  <HiddenSlides>5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30" baseType="lpstr">
      <vt:lpstr>Calibri</vt:lpstr>
      <vt:lpstr>Arial</vt:lpstr>
      <vt:lpstr>Times New Roman</vt:lpstr>
      <vt:lpstr>Bohatý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ČELEĎ: BRUKVOVITÉ</vt:lpstr>
      <vt:lpstr>CHARAKTERISTIKA  ČELEDI BRUKVOVITÉ: </vt:lpstr>
      <vt:lpstr>ŘEKNI, CO JE KVĚTENSTVÍ A JAKÝ VÝZNAM  MÁ PRO ROSTLINU.</vt:lpstr>
      <vt:lpstr>ŘEKNI, JAK VYPADÁ KVĚT ČTYŘČETNÝ</vt:lpstr>
      <vt:lpstr>ŘEKNI, JAK VYPADÁ KVĚT OBOUPOHLAVNÝ</vt:lpstr>
      <vt:lpstr>ŘEKNI, JAK VYPADÁ KVĚT ROZLIŠENÝ.</vt:lpstr>
      <vt:lpstr>PLODEM JE:</vt:lpstr>
      <vt:lpstr>CHARAKTERISTICKÝ ZNAK BRUKVOVITÝCH ROSTLIN:</vt:lpstr>
      <vt:lpstr>HOSPODÁŘSKY VÝZNAMNÉ DRUHY: </vt:lpstr>
      <vt:lpstr>CO JE BIONAFTA? </vt:lpstr>
      <vt:lpstr>BRUKEV ZELNÁ ŠLECHTĚNÍM BRUKVE VZNIKLO MNOHO ODRŮD</vt:lpstr>
      <vt:lpstr>Snímek 13</vt:lpstr>
      <vt:lpstr>JAKO LISTOVÁ ZELENINA SE PĚSTUJE ZELÍ A KAPUSTA</vt:lpstr>
      <vt:lpstr>PRO STONKOVOU HLÍZU SE PĚSTUJE KEDLUBEN</vt:lpstr>
      <vt:lpstr>KVĚTENSTVÍ SE VYUŽÍVÁ                 U KVĚTÁKU A BROKOLICE</vt:lpstr>
      <vt:lpstr>KŘEN SELSKÝ</vt:lpstr>
      <vt:lpstr>ŘEDKEV SETÁ – KOŘENOVÁ ZELENINA</vt:lpstr>
      <vt:lpstr>RUMIŠTNÍ PLEVELE</vt:lpstr>
      <vt:lpstr>PENÍZEK ROLNÍ        kokoška pastuší tobolka</vt:lpstr>
      <vt:lpstr>RUMIŠTĚ </vt:lpstr>
      <vt:lpstr>Snímek 22</vt:lpstr>
      <vt:lpstr>Snímek 23</vt:lpstr>
      <vt:lpstr>ZÁVĚREČNÉ OPAKOVÁNÍ: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Dum</cp:lastModifiedBy>
  <cp:revision>16</cp:revision>
  <dcterms:modified xsi:type="dcterms:W3CDTF">2012-05-07T17:39:49Z</dcterms:modified>
</cp:coreProperties>
</file>