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  <p:sldMasterId id="2147483697" r:id="rId2"/>
  </p:sldMasterIdLst>
  <p:sldIdLst>
    <p:sldId id="257" r:id="rId3"/>
    <p:sldId id="258" r:id="rId4"/>
    <p:sldId id="260" r:id="rId5"/>
    <p:sldId id="282" r:id="rId6"/>
    <p:sldId id="283" r:id="rId7"/>
    <p:sldId id="284" r:id="rId8"/>
    <p:sldId id="285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6" r:id="rId18"/>
    <p:sldId id="272" r:id="rId19"/>
    <p:sldId id="273" r:id="rId20"/>
    <p:sldId id="274" r:id="rId21"/>
    <p:sldId id="275" r:id="rId22"/>
    <p:sldId id="281" r:id="rId23"/>
    <p:sldId id="280" r:id="rId24"/>
    <p:sldId id="279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95" autoAdjust="0"/>
  </p:normalViewPr>
  <p:slideViewPr>
    <p:cSldViewPr>
      <p:cViewPr>
        <p:scale>
          <a:sx n="80" d="100"/>
          <a:sy n="80" d="100"/>
        </p:scale>
        <p:origin x="-780" y="-4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D0602E-7D56-46A7-BA89-9C313D8C0F8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</dgm:pt>
    <dgm:pt modelId="{896BB5F1-8CF2-4747-8DE5-0F4108B4A42D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ČELEĎ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RŮŽOVITÉ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ZAHRNUJE</a:t>
          </a:r>
        </a:p>
      </dgm:t>
    </dgm:pt>
    <dgm:pt modelId="{50221CEF-4E74-406C-981F-6CE97632963D}" type="parTrans" cxnId="{64E250E3-05C9-419C-AD9C-20C1E2D7590B}">
      <dgm:prSet/>
      <dgm:spPr/>
      <dgm:t>
        <a:bodyPr/>
        <a:lstStyle/>
        <a:p>
          <a:endParaRPr lang="cs-CZ"/>
        </a:p>
      </dgm:t>
    </dgm:pt>
    <dgm:pt modelId="{D615B102-40A5-4C82-A2A9-A217D6C4F4FA}" type="sibTrans" cxnId="{64E250E3-05C9-419C-AD9C-20C1E2D7590B}">
      <dgm:prSet/>
      <dgm:spPr/>
      <dgm:t>
        <a:bodyPr/>
        <a:lstStyle/>
        <a:p>
          <a:endParaRPr lang="cs-CZ"/>
        </a:p>
      </dgm:t>
    </dgm:pt>
    <dgm:pt modelId="{4CDE69E2-B3AB-46EE-A70E-2A5AD4A59C07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BYLINY</a:t>
          </a:r>
        </a:p>
      </dgm:t>
    </dgm:pt>
    <dgm:pt modelId="{C356E079-29F9-41D0-A1BB-E3C05FD96508}" type="parTrans" cxnId="{A0266ABD-D4BC-4BF2-A326-9708F1E011CA}">
      <dgm:prSet/>
      <dgm:spPr/>
      <dgm:t>
        <a:bodyPr/>
        <a:lstStyle/>
        <a:p>
          <a:endParaRPr lang="cs-CZ"/>
        </a:p>
      </dgm:t>
    </dgm:pt>
    <dgm:pt modelId="{D4884C97-F155-44BF-8C6F-54D358541780}" type="sibTrans" cxnId="{A0266ABD-D4BC-4BF2-A326-9708F1E011CA}">
      <dgm:prSet/>
      <dgm:spPr/>
      <dgm:t>
        <a:bodyPr/>
        <a:lstStyle/>
        <a:p>
          <a:endParaRPr lang="cs-CZ"/>
        </a:p>
      </dgm:t>
    </dgm:pt>
    <dgm:pt modelId="{71A36028-FAFB-440C-8EC4-0B5BBEB85C9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KEŘE</a:t>
          </a:r>
        </a:p>
      </dgm:t>
    </dgm:pt>
    <dgm:pt modelId="{62A7D9B5-777D-4D1D-AA8F-B0034C24659C}" type="parTrans" cxnId="{80B1AE8F-7223-49D0-B995-8FED023404EB}">
      <dgm:prSet/>
      <dgm:spPr/>
      <dgm:t>
        <a:bodyPr/>
        <a:lstStyle/>
        <a:p>
          <a:endParaRPr lang="cs-CZ"/>
        </a:p>
      </dgm:t>
    </dgm:pt>
    <dgm:pt modelId="{EA459BEA-BDFA-4BAD-B0F4-2AA07562B04E}" type="sibTrans" cxnId="{80B1AE8F-7223-49D0-B995-8FED023404EB}">
      <dgm:prSet/>
      <dgm:spPr/>
      <dgm:t>
        <a:bodyPr/>
        <a:lstStyle/>
        <a:p>
          <a:endParaRPr lang="cs-CZ"/>
        </a:p>
      </dgm:t>
    </dgm:pt>
    <dgm:pt modelId="{D8581E23-ADCA-4222-9030-A11E305E2A34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STROMY</a:t>
          </a:r>
        </a:p>
      </dgm:t>
    </dgm:pt>
    <dgm:pt modelId="{28069A33-7473-4A27-8A04-ED0B0A2ED7E7}" type="parTrans" cxnId="{D77A9082-B64C-4489-BFB2-67A65BE33E8B}">
      <dgm:prSet/>
      <dgm:spPr/>
      <dgm:t>
        <a:bodyPr/>
        <a:lstStyle/>
        <a:p>
          <a:endParaRPr lang="cs-CZ"/>
        </a:p>
      </dgm:t>
    </dgm:pt>
    <dgm:pt modelId="{E323B0B9-50C9-437E-8E7F-1295F33FC790}" type="sibTrans" cxnId="{D77A9082-B64C-4489-BFB2-67A65BE33E8B}">
      <dgm:prSet/>
      <dgm:spPr/>
      <dgm:t>
        <a:bodyPr/>
        <a:lstStyle/>
        <a:p>
          <a:endParaRPr lang="cs-CZ"/>
        </a:p>
      </dgm:t>
    </dgm:pt>
    <dgm:pt modelId="{6337E823-05D6-4A3A-8DC0-47DD368F70C7}" type="pres">
      <dgm:prSet presAssocID="{A9D0602E-7D56-46A7-BA89-9C313D8C0F8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147F69B-9B52-4515-9F8F-45358A718248}" type="pres">
      <dgm:prSet presAssocID="{896BB5F1-8CF2-4747-8DE5-0F4108B4A42D}" presName="hierRoot1" presStyleCnt="0">
        <dgm:presLayoutVars>
          <dgm:hierBranch/>
        </dgm:presLayoutVars>
      </dgm:prSet>
      <dgm:spPr/>
    </dgm:pt>
    <dgm:pt modelId="{A64BD493-CEB1-46CF-BABC-982DBE3C6E9F}" type="pres">
      <dgm:prSet presAssocID="{896BB5F1-8CF2-4747-8DE5-0F4108B4A42D}" presName="rootComposite1" presStyleCnt="0"/>
      <dgm:spPr/>
    </dgm:pt>
    <dgm:pt modelId="{6FEAD961-718E-4E1B-AB8E-17797AA31B95}" type="pres">
      <dgm:prSet presAssocID="{896BB5F1-8CF2-4747-8DE5-0F4108B4A42D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FD412E0-3D55-4BBA-A7EC-69F1908B49C0}" type="pres">
      <dgm:prSet presAssocID="{896BB5F1-8CF2-4747-8DE5-0F4108B4A42D}" presName="rootConnector1" presStyleLbl="node1" presStyleIdx="0" presStyleCnt="0"/>
      <dgm:spPr/>
      <dgm:t>
        <a:bodyPr/>
        <a:lstStyle/>
        <a:p>
          <a:endParaRPr lang="cs-CZ"/>
        </a:p>
      </dgm:t>
    </dgm:pt>
    <dgm:pt modelId="{6D7DA345-3B2F-4125-AC96-A310EEB88364}" type="pres">
      <dgm:prSet presAssocID="{896BB5F1-8CF2-4747-8DE5-0F4108B4A42D}" presName="hierChild2" presStyleCnt="0"/>
      <dgm:spPr/>
    </dgm:pt>
    <dgm:pt modelId="{27685682-64F8-43F8-ADFE-7FCCE48BDB03}" type="pres">
      <dgm:prSet presAssocID="{C356E079-29F9-41D0-A1BB-E3C05FD96508}" presName="Name35" presStyleLbl="parChTrans1D2" presStyleIdx="0" presStyleCnt="3"/>
      <dgm:spPr/>
      <dgm:t>
        <a:bodyPr/>
        <a:lstStyle/>
        <a:p>
          <a:endParaRPr lang="cs-CZ"/>
        </a:p>
      </dgm:t>
    </dgm:pt>
    <dgm:pt modelId="{94E04755-E8B0-4670-B765-ED4BE418C0BB}" type="pres">
      <dgm:prSet presAssocID="{4CDE69E2-B3AB-46EE-A70E-2A5AD4A59C07}" presName="hierRoot2" presStyleCnt="0">
        <dgm:presLayoutVars>
          <dgm:hierBranch/>
        </dgm:presLayoutVars>
      </dgm:prSet>
      <dgm:spPr/>
    </dgm:pt>
    <dgm:pt modelId="{B356D263-421E-4BBD-82C7-4F89FB411C23}" type="pres">
      <dgm:prSet presAssocID="{4CDE69E2-B3AB-46EE-A70E-2A5AD4A59C07}" presName="rootComposite" presStyleCnt="0"/>
      <dgm:spPr/>
    </dgm:pt>
    <dgm:pt modelId="{3E7638ED-A4D0-4EC7-8B26-5432228B7F5E}" type="pres">
      <dgm:prSet presAssocID="{4CDE69E2-B3AB-46EE-A70E-2A5AD4A59C07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531C14E-F23F-4C81-A271-2E058C3EC829}" type="pres">
      <dgm:prSet presAssocID="{4CDE69E2-B3AB-46EE-A70E-2A5AD4A59C07}" presName="rootConnector" presStyleLbl="node2" presStyleIdx="0" presStyleCnt="3"/>
      <dgm:spPr/>
      <dgm:t>
        <a:bodyPr/>
        <a:lstStyle/>
        <a:p>
          <a:endParaRPr lang="cs-CZ"/>
        </a:p>
      </dgm:t>
    </dgm:pt>
    <dgm:pt modelId="{39CD00F4-4968-4699-9015-06E567041292}" type="pres">
      <dgm:prSet presAssocID="{4CDE69E2-B3AB-46EE-A70E-2A5AD4A59C07}" presName="hierChild4" presStyleCnt="0"/>
      <dgm:spPr/>
    </dgm:pt>
    <dgm:pt modelId="{F95A403E-9212-4A3F-A04F-E244DDDAEF02}" type="pres">
      <dgm:prSet presAssocID="{4CDE69E2-B3AB-46EE-A70E-2A5AD4A59C07}" presName="hierChild5" presStyleCnt="0"/>
      <dgm:spPr/>
    </dgm:pt>
    <dgm:pt modelId="{BD65622B-84D3-478C-BBAC-BA7B66CBA17C}" type="pres">
      <dgm:prSet presAssocID="{62A7D9B5-777D-4D1D-AA8F-B0034C24659C}" presName="Name35" presStyleLbl="parChTrans1D2" presStyleIdx="1" presStyleCnt="3"/>
      <dgm:spPr/>
      <dgm:t>
        <a:bodyPr/>
        <a:lstStyle/>
        <a:p>
          <a:endParaRPr lang="cs-CZ"/>
        </a:p>
      </dgm:t>
    </dgm:pt>
    <dgm:pt modelId="{AC18A25D-9D26-4D5C-AC05-0E6064223770}" type="pres">
      <dgm:prSet presAssocID="{71A36028-FAFB-440C-8EC4-0B5BBEB85C9B}" presName="hierRoot2" presStyleCnt="0">
        <dgm:presLayoutVars>
          <dgm:hierBranch/>
        </dgm:presLayoutVars>
      </dgm:prSet>
      <dgm:spPr/>
    </dgm:pt>
    <dgm:pt modelId="{5C5802DF-4D04-43A3-86BF-8CFB4846D618}" type="pres">
      <dgm:prSet presAssocID="{71A36028-FAFB-440C-8EC4-0B5BBEB85C9B}" presName="rootComposite" presStyleCnt="0"/>
      <dgm:spPr/>
    </dgm:pt>
    <dgm:pt modelId="{F4D52BD5-BB63-4868-AD6A-CFB31E5349F7}" type="pres">
      <dgm:prSet presAssocID="{71A36028-FAFB-440C-8EC4-0B5BBEB85C9B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63EF9DC-9EA4-4A36-9895-C6CD6BE3F66E}" type="pres">
      <dgm:prSet presAssocID="{71A36028-FAFB-440C-8EC4-0B5BBEB85C9B}" presName="rootConnector" presStyleLbl="node2" presStyleIdx="1" presStyleCnt="3"/>
      <dgm:spPr/>
      <dgm:t>
        <a:bodyPr/>
        <a:lstStyle/>
        <a:p>
          <a:endParaRPr lang="cs-CZ"/>
        </a:p>
      </dgm:t>
    </dgm:pt>
    <dgm:pt modelId="{5A6010E2-FD33-4F43-9652-A653B24BDBD3}" type="pres">
      <dgm:prSet presAssocID="{71A36028-FAFB-440C-8EC4-0B5BBEB85C9B}" presName="hierChild4" presStyleCnt="0"/>
      <dgm:spPr/>
    </dgm:pt>
    <dgm:pt modelId="{BEE3B9AC-8082-4539-8AD3-148E01F7B01A}" type="pres">
      <dgm:prSet presAssocID="{71A36028-FAFB-440C-8EC4-0B5BBEB85C9B}" presName="hierChild5" presStyleCnt="0"/>
      <dgm:spPr/>
    </dgm:pt>
    <dgm:pt modelId="{7B7754AD-42E5-480E-B770-8EAF98084735}" type="pres">
      <dgm:prSet presAssocID="{28069A33-7473-4A27-8A04-ED0B0A2ED7E7}" presName="Name35" presStyleLbl="parChTrans1D2" presStyleIdx="2" presStyleCnt="3"/>
      <dgm:spPr/>
      <dgm:t>
        <a:bodyPr/>
        <a:lstStyle/>
        <a:p>
          <a:endParaRPr lang="cs-CZ"/>
        </a:p>
      </dgm:t>
    </dgm:pt>
    <dgm:pt modelId="{FD5FEBE9-EAB4-4244-8E47-F2971F73389A}" type="pres">
      <dgm:prSet presAssocID="{D8581E23-ADCA-4222-9030-A11E305E2A34}" presName="hierRoot2" presStyleCnt="0">
        <dgm:presLayoutVars>
          <dgm:hierBranch/>
        </dgm:presLayoutVars>
      </dgm:prSet>
      <dgm:spPr/>
    </dgm:pt>
    <dgm:pt modelId="{948CCBFC-4096-4B6B-BB06-FA677A5164CA}" type="pres">
      <dgm:prSet presAssocID="{D8581E23-ADCA-4222-9030-A11E305E2A34}" presName="rootComposite" presStyleCnt="0"/>
      <dgm:spPr/>
    </dgm:pt>
    <dgm:pt modelId="{3BF3A35D-8B9E-4953-9FE2-6167635748C9}" type="pres">
      <dgm:prSet presAssocID="{D8581E23-ADCA-4222-9030-A11E305E2A34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F4CEBEE-181C-405B-AFDA-5E632E37F754}" type="pres">
      <dgm:prSet presAssocID="{D8581E23-ADCA-4222-9030-A11E305E2A34}" presName="rootConnector" presStyleLbl="node2" presStyleIdx="2" presStyleCnt="3"/>
      <dgm:spPr/>
      <dgm:t>
        <a:bodyPr/>
        <a:lstStyle/>
        <a:p>
          <a:endParaRPr lang="cs-CZ"/>
        </a:p>
      </dgm:t>
    </dgm:pt>
    <dgm:pt modelId="{047CCC19-D1D4-4B47-94BE-9D73FF1771D0}" type="pres">
      <dgm:prSet presAssocID="{D8581E23-ADCA-4222-9030-A11E305E2A34}" presName="hierChild4" presStyleCnt="0"/>
      <dgm:spPr/>
    </dgm:pt>
    <dgm:pt modelId="{4BDA9AE3-52F1-4096-8253-E562C8727B68}" type="pres">
      <dgm:prSet presAssocID="{D8581E23-ADCA-4222-9030-A11E305E2A34}" presName="hierChild5" presStyleCnt="0"/>
      <dgm:spPr/>
    </dgm:pt>
    <dgm:pt modelId="{495EEB83-AEE4-47D4-9E03-7471C26558FE}" type="pres">
      <dgm:prSet presAssocID="{896BB5F1-8CF2-4747-8DE5-0F4108B4A42D}" presName="hierChild3" presStyleCnt="0"/>
      <dgm:spPr/>
    </dgm:pt>
  </dgm:ptLst>
  <dgm:cxnLst>
    <dgm:cxn modelId="{F5A6DE62-BD48-467F-A6F6-D23CAA2E4490}" type="presOf" srcId="{896BB5F1-8CF2-4747-8DE5-0F4108B4A42D}" destId="{6FEAD961-718E-4E1B-AB8E-17797AA31B95}" srcOrd="0" destOrd="0" presId="urn:microsoft.com/office/officeart/2005/8/layout/orgChart1"/>
    <dgm:cxn modelId="{72F11D1E-F96C-4721-A299-B83B1CA40013}" type="presOf" srcId="{A9D0602E-7D56-46A7-BA89-9C313D8C0F8B}" destId="{6337E823-05D6-4A3A-8DC0-47DD368F70C7}" srcOrd="0" destOrd="0" presId="urn:microsoft.com/office/officeart/2005/8/layout/orgChart1"/>
    <dgm:cxn modelId="{50F4BEDE-05BA-430F-9A1F-37C767531166}" type="presOf" srcId="{896BB5F1-8CF2-4747-8DE5-0F4108B4A42D}" destId="{6FD412E0-3D55-4BBA-A7EC-69F1908B49C0}" srcOrd="1" destOrd="0" presId="urn:microsoft.com/office/officeart/2005/8/layout/orgChart1"/>
    <dgm:cxn modelId="{491C3898-1E25-4038-A6E3-1A704F8DCD8E}" type="presOf" srcId="{4CDE69E2-B3AB-46EE-A70E-2A5AD4A59C07}" destId="{C531C14E-F23F-4C81-A271-2E058C3EC829}" srcOrd="1" destOrd="0" presId="urn:microsoft.com/office/officeart/2005/8/layout/orgChart1"/>
    <dgm:cxn modelId="{80D17DA4-E999-4541-81AC-E51953AEE276}" type="presOf" srcId="{28069A33-7473-4A27-8A04-ED0B0A2ED7E7}" destId="{7B7754AD-42E5-480E-B770-8EAF98084735}" srcOrd="0" destOrd="0" presId="urn:microsoft.com/office/officeart/2005/8/layout/orgChart1"/>
    <dgm:cxn modelId="{64E250E3-05C9-419C-AD9C-20C1E2D7590B}" srcId="{A9D0602E-7D56-46A7-BA89-9C313D8C0F8B}" destId="{896BB5F1-8CF2-4747-8DE5-0F4108B4A42D}" srcOrd="0" destOrd="0" parTransId="{50221CEF-4E74-406C-981F-6CE97632963D}" sibTransId="{D615B102-40A5-4C82-A2A9-A217D6C4F4FA}"/>
    <dgm:cxn modelId="{0A0D76F3-EC69-4B7D-9F92-C07B6CF00650}" type="presOf" srcId="{62A7D9B5-777D-4D1D-AA8F-B0034C24659C}" destId="{BD65622B-84D3-478C-BBAC-BA7B66CBA17C}" srcOrd="0" destOrd="0" presId="urn:microsoft.com/office/officeart/2005/8/layout/orgChart1"/>
    <dgm:cxn modelId="{B65810C6-C848-4499-ABE0-E2ADE9E2AD26}" type="presOf" srcId="{C356E079-29F9-41D0-A1BB-E3C05FD96508}" destId="{27685682-64F8-43F8-ADFE-7FCCE48BDB03}" srcOrd="0" destOrd="0" presId="urn:microsoft.com/office/officeart/2005/8/layout/orgChart1"/>
    <dgm:cxn modelId="{647D5002-1084-436F-B768-5E049823DED3}" type="presOf" srcId="{71A36028-FAFB-440C-8EC4-0B5BBEB85C9B}" destId="{F4D52BD5-BB63-4868-AD6A-CFB31E5349F7}" srcOrd="0" destOrd="0" presId="urn:microsoft.com/office/officeart/2005/8/layout/orgChart1"/>
    <dgm:cxn modelId="{80B1AE8F-7223-49D0-B995-8FED023404EB}" srcId="{896BB5F1-8CF2-4747-8DE5-0F4108B4A42D}" destId="{71A36028-FAFB-440C-8EC4-0B5BBEB85C9B}" srcOrd="1" destOrd="0" parTransId="{62A7D9B5-777D-4D1D-AA8F-B0034C24659C}" sibTransId="{EA459BEA-BDFA-4BAD-B0F4-2AA07562B04E}"/>
    <dgm:cxn modelId="{A0266ABD-D4BC-4BF2-A326-9708F1E011CA}" srcId="{896BB5F1-8CF2-4747-8DE5-0F4108B4A42D}" destId="{4CDE69E2-B3AB-46EE-A70E-2A5AD4A59C07}" srcOrd="0" destOrd="0" parTransId="{C356E079-29F9-41D0-A1BB-E3C05FD96508}" sibTransId="{D4884C97-F155-44BF-8C6F-54D358541780}"/>
    <dgm:cxn modelId="{03B83027-04D2-401B-8787-F963DDBE4AFF}" type="presOf" srcId="{4CDE69E2-B3AB-46EE-A70E-2A5AD4A59C07}" destId="{3E7638ED-A4D0-4EC7-8B26-5432228B7F5E}" srcOrd="0" destOrd="0" presId="urn:microsoft.com/office/officeart/2005/8/layout/orgChart1"/>
    <dgm:cxn modelId="{04478992-AFA7-4EDA-9AB2-E33CDD5E18AB}" type="presOf" srcId="{D8581E23-ADCA-4222-9030-A11E305E2A34}" destId="{FF4CEBEE-181C-405B-AFDA-5E632E37F754}" srcOrd="1" destOrd="0" presId="urn:microsoft.com/office/officeart/2005/8/layout/orgChart1"/>
    <dgm:cxn modelId="{D77A9082-B64C-4489-BFB2-67A65BE33E8B}" srcId="{896BB5F1-8CF2-4747-8DE5-0F4108B4A42D}" destId="{D8581E23-ADCA-4222-9030-A11E305E2A34}" srcOrd="2" destOrd="0" parTransId="{28069A33-7473-4A27-8A04-ED0B0A2ED7E7}" sibTransId="{E323B0B9-50C9-437E-8E7F-1295F33FC790}"/>
    <dgm:cxn modelId="{7F285CAF-489D-483D-95A5-8E035CDE3F2F}" type="presOf" srcId="{71A36028-FAFB-440C-8EC4-0B5BBEB85C9B}" destId="{263EF9DC-9EA4-4A36-9895-C6CD6BE3F66E}" srcOrd="1" destOrd="0" presId="urn:microsoft.com/office/officeart/2005/8/layout/orgChart1"/>
    <dgm:cxn modelId="{C0C9CBD9-39B8-475E-8356-91E2781B7945}" type="presOf" srcId="{D8581E23-ADCA-4222-9030-A11E305E2A34}" destId="{3BF3A35D-8B9E-4953-9FE2-6167635748C9}" srcOrd="0" destOrd="0" presId="urn:microsoft.com/office/officeart/2005/8/layout/orgChart1"/>
    <dgm:cxn modelId="{AB86BF14-6DF5-4074-9CDA-E5CB9C9E7F82}" type="presParOf" srcId="{6337E823-05D6-4A3A-8DC0-47DD368F70C7}" destId="{B147F69B-9B52-4515-9F8F-45358A718248}" srcOrd="0" destOrd="0" presId="urn:microsoft.com/office/officeart/2005/8/layout/orgChart1"/>
    <dgm:cxn modelId="{5220EE8D-4717-4253-A773-5CB37D55B086}" type="presParOf" srcId="{B147F69B-9B52-4515-9F8F-45358A718248}" destId="{A64BD493-CEB1-46CF-BABC-982DBE3C6E9F}" srcOrd="0" destOrd="0" presId="urn:microsoft.com/office/officeart/2005/8/layout/orgChart1"/>
    <dgm:cxn modelId="{10C995D6-1016-4E2B-99E2-AE494560D628}" type="presParOf" srcId="{A64BD493-CEB1-46CF-BABC-982DBE3C6E9F}" destId="{6FEAD961-718E-4E1B-AB8E-17797AA31B95}" srcOrd="0" destOrd="0" presId="urn:microsoft.com/office/officeart/2005/8/layout/orgChart1"/>
    <dgm:cxn modelId="{60257125-850B-48E0-AFE9-27DEA6AE7CC9}" type="presParOf" srcId="{A64BD493-CEB1-46CF-BABC-982DBE3C6E9F}" destId="{6FD412E0-3D55-4BBA-A7EC-69F1908B49C0}" srcOrd="1" destOrd="0" presId="urn:microsoft.com/office/officeart/2005/8/layout/orgChart1"/>
    <dgm:cxn modelId="{3424600D-1C20-4D2E-9BE6-710701592377}" type="presParOf" srcId="{B147F69B-9B52-4515-9F8F-45358A718248}" destId="{6D7DA345-3B2F-4125-AC96-A310EEB88364}" srcOrd="1" destOrd="0" presId="urn:microsoft.com/office/officeart/2005/8/layout/orgChart1"/>
    <dgm:cxn modelId="{3AD7E4FD-0F49-4BB2-BA76-559F3CAE7FD4}" type="presParOf" srcId="{6D7DA345-3B2F-4125-AC96-A310EEB88364}" destId="{27685682-64F8-43F8-ADFE-7FCCE48BDB03}" srcOrd="0" destOrd="0" presId="urn:microsoft.com/office/officeart/2005/8/layout/orgChart1"/>
    <dgm:cxn modelId="{6F759CBE-3CBA-4D99-A29C-C9A829F8068E}" type="presParOf" srcId="{6D7DA345-3B2F-4125-AC96-A310EEB88364}" destId="{94E04755-E8B0-4670-B765-ED4BE418C0BB}" srcOrd="1" destOrd="0" presId="urn:microsoft.com/office/officeart/2005/8/layout/orgChart1"/>
    <dgm:cxn modelId="{4720672B-AFDE-4B9D-ABAB-953C366C434A}" type="presParOf" srcId="{94E04755-E8B0-4670-B765-ED4BE418C0BB}" destId="{B356D263-421E-4BBD-82C7-4F89FB411C23}" srcOrd="0" destOrd="0" presId="urn:microsoft.com/office/officeart/2005/8/layout/orgChart1"/>
    <dgm:cxn modelId="{0F9EED44-C437-4FB3-9DEE-D05040C9C871}" type="presParOf" srcId="{B356D263-421E-4BBD-82C7-4F89FB411C23}" destId="{3E7638ED-A4D0-4EC7-8B26-5432228B7F5E}" srcOrd="0" destOrd="0" presId="urn:microsoft.com/office/officeart/2005/8/layout/orgChart1"/>
    <dgm:cxn modelId="{31DCC6AC-37CC-436F-A2AF-B857077D696E}" type="presParOf" srcId="{B356D263-421E-4BBD-82C7-4F89FB411C23}" destId="{C531C14E-F23F-4C81-A271-2E058C3EC829}" srcOrd="1" destOrd="0" presId="urn:microsoft.com/office/officeart/2005/8/layout/orgChart1"/>
    <dgm:cxn modelId="{DF7C9286-2087-4676-92D1-EFEB6AA61EB1}" type="presParOf" srcId="{94E04755-E8B0-4670-B765-ED4BE418C0BB}" destId="{39CD00F4-4968-4699-9015-06E567041292}" srcOrd="1" destOrd="0" presId="urn:microsoft.com/office/officeart/2005/8/layout/orgChart1"/>
    <dgm:cxn modelId="{7CC32526-FAC3-4510-8A1D-471ACB22CD91}" type="presParOf" srcId="{94E04755-E8B0-4670-B765-ED4BE418C0BB}" destId="{F95A403E-9212-4A3F-A04F-E244DDDAEF02}" srcOrd="2" destOrd="0" presId="urn:microsoft.com/office/officeart/2005/8/layout/orgChart1"/>
    <dgm:cxn modelId="{DE5B04AE-F4A7-42E6-BC95-E8274840266B}" type="presParOf" srcId="{6D7DA345-3B2F-4125-AC96-A310EEB88364}" destId="{BD65622B-84D3-478C-BBAC-BA7B66CBA17C}" srcOrd="2" destOrd="0" presId="urn:microsoft.com/office/officeart/2005/8/layout/orgChart1"/>
    <dgm:cxn modelId="{9135FA10-E1FD-438F-87FC-1249EF8806CB}" type="presParOf" srcId="{6D7DA345-3B2F-4125-AC96-A310EEB88364}" destId="{AC18A25D-9D26-4D5C-AC05-0E6064223770}" srcOrd="3" destOrd="0" presId="urn:microsoft.com/office/officeart/2005/8/layout/orgChart1"/>
    <dgm:cxn modelId="{B7FEEA3D-6B6B-4057-BF92-5DC00432CF3B}" type="presParOf" srcId="{AC18A25D-9D26-4D5C-AC05-0E6064223770}" destId="{5C5802DF-4D04-43A3-86BF-8CFB4846D618}" srcOrd="0" destOrd="0" presId="urn:microsoft.com/office/officeart/2005/8/layout/orgChart1"/>
    <dgm:cxn modelId="{F878415D-C5CE-48AE-8499-84BA33C877E9}" type="presParOf" srcId="{5C5802DF-4D04-43A3-86BF-8CFB4846D618}" destId="{F4D52BD5-BB63-4868-AD6A-CFB31E5349F7}" srcOrd="0" destOrd="0" presId="urn:microsoft.com/office/officeart/2005/8/layout/orgChart1"/>
    <dgm:cxn modelId="{1F80ED34-87E0-4FE4-B288-570434C3D100}" type="presParOf" srcId="{5C5802DF-4D04-43A3-86BF-8CFB4846D618}" destId="{263EF9DC-9EA4-4A36-9895-C6CD6BE3F66E}" srcOrd="1" destOrd="0" presId="urn:microsoft.com/office/officeart/2005/8/layout/orgChart1"/>
    <dgm:cxn modelId="{82C0D0A0-E21D-4EB1-B167-3E8788572619}" type="presParOf" srcId="{AC18A25D-9D26-4D5C-AC05-0E6064223770}" destId="{5A6010E2-FD33-4F43-9652-A653B24BDBD3}" srcOrd="1" destOrd="0" presId="urn:microsoft.com/office/officeart/2005/8/layout/orgChart1"/>
    <dgm:cxn modelId="{2923A45D-F7A8-4A6B-ABEA-C31B79EB2624}" type="presParOf" srcId="{AC18A25D-9D26-4D5C-AC05-0E6064223770}" destId="{BEE3B9AC-8082-4539-8AD3-148E01F7B01A}" srcOrd="2" destOrd="0" presId="urn:microsoft.com/office/officeart/2005/8/layout/orgChart1"/>
    <dgm:cxn modelId="{95AD535B-33BC-446C-BE1A-3CBFD7CEBCC5}" type="presParOf" srcId="{6D7DA345-3B2F-4125-AC96-A310EEB88364}" destId="{7B7754AD-42E5-480E-B770-8EAF98084735}" srcOrd="4" destOrd="0" presId="urn:microsoft.com/office/officeart/2005/8/layout/orgChart1"/>
    <dgm:cxn modelId="{C8704EA7-516C-4A35-A184-16CBAE0498B7}" type="presParOf" srcId="{6D7DA345-3B2F-4125-AC96-A310EEB88364}" destId="{FD5FEBE9-EAB4-4244-8E47-F2971F73389A}" srcOrd="5" destOrd="0" presId="urn:microsoft.com/office/officeart/2005/8/layout/orgChart1"/>
    <dgm:cxn modelId="{4FC34D5B-CFF5-4256-9C43-B49D51B181B3}" type="presParOf" srcId="{FD5FEBE9-EAB4-4244-8E47-F2971F73389A}" destId="{948CCBFC-4096-4B6B-BB06-FA677A5164CA}" srcOrd="0" destOrd="0" presId="urn:microsoft.com/office/officeart/2005/8/layout/orgChart1"/>
    <dgm:cxn modelId="{95F3067D-BD30-401F-9904-B332EA290AC6}" type="presParOf" srcId="{948CCBFC-4096-4B6B-BB06-FA677A5164CA}" destId="{3BF3A35D-8B9E-4953-9FE2-6167635748C9}" srcOrd="0" destOrd="0" presId="urn:microsoft.com/office/officeart/2005/8/layout/orgChart1"/>
    <dgm:cxn modelId="{FECED736-337B-4259-A110-D1BF265DBA51}" type="presParOf" srcId="{948CCBFC-4096-4B6B-BB06-FA677A5164CA}" destId="{FF4CEBEE-181C-405B-AFDA-5E632E37F754}" srcOrd="1" destOrd="0" presId="urn:microsoft.com/office/officeart/2005/8/layout/orgChart1"/>
    <dgm:cxn modelId="{5885E6F3-F355-4323-BC4D-391C29FE0371}" type="presParOf" srcId="{FD5FEBE9-EAB4-4244-8E47-F2971F73389A}" destId="{047CCC19-D1D4-4B47-94BE-9D73FF1771D0}" srcOrd="1" destOrd="0" presId="urn:microsoft.com/office/officeart/2005/8/layout/orgChart1"/>
    <dgm:cxn modelId="{A7459A74-BF19-445D-BA06-A22E599F6DC7}" type="presParOf" srcId="{FD5FEBE9-EAB4-4244-8E47-F2971F73389A}" destId="{4BDA9AE3-52F1-4096-8253-E562C8727B68}" srcOrd="2" destOrd="0" presId="urn:microsoft.com/office/officeart/2005/8/layout/orgChart1"/>
    <dgm:cxn modelId="{CB3D67B3-3F2E-432B-96AB-476E1E0D1274}" type="presParOf" srcId="{B147F69B-9B52-4515-9F8F-45358A718248}" destId="{495EEB83-AEE4-47D4-9E03-7471C26558FE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B7754AD-42E5-480E-B770-8EAF98084735}">
      <dsp:nvSpPr>
        <dsp:cNvPr id="0" name=""/>
        <dsp:cNvSpPr/>
      </dsp:nvSpPr>
      <dsp:spPr>
        <a:xfrm>
          <a:off x="4175918" y="2659855"/>
          <a:ext cx="2954492" cy="5127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6381"/>
              </a:lnTo>
              <a:lnTo>
                <a:pt x="2954492" y="256381"/>
              </a:lnTo>
              <a:lnTo>
                <a:pt x="2954492" y="51276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D65622B-84D3-478C-BBAC-BA7B66CBA17C}">
      <dsp:nvSpPr>
        <dsp:cNvPr id="0" name=""/>
        <dsp:cNvSpPr/>
      </dsp:nvSpPr>
      <dsp:spPr>
        <a:xfrm>
          <a:off x="4130198" y="2659855"/>
          <a:ext cx="91440" cy="51276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1276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685682-64F8-43F8-ADFE-7FCCE48BDB03}">
      <dsp:nvSpPr>
        <dsp:cNvPr id="0" name=""/>
        <dsp:cNvSpPr/>
      </dsp:nvSpPr>
      <dsp:spPr>
        <a:xfrm>
          <a:off x="1221425" y="2659855"/>
          <a:ext cx="2954492" cy="512763"/>
        </a:xfrm>
        <a:custGeom>
          <a:avLst/>
          <a:gdLst/>
          <a:ahLst/>
          <a:cxnLst/>
          <a:rect l="0" t="0" r="0" b="0"/>
          <a:pathLst>
            <a:path>
              <a:moveTo>
                <a:pt x="2954492" y="0"/>
              </a:moveTo>
              <a:lnTo>
                <a:pt x="2954492" y="256381"/>
              </a:lnTo>
              <a:lnTo>
                <a:pt x="0" y="256381"/>
              </a:lnTo>
              <a:lnTo>
                <a:pt x="0" y="51276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EAD961-718E-4E1B-AB8E-17797AA31B95}">
      <dsp:nvSpPr>
        <dsp:cNvPr id="0" name=""/>
        <dsp:cNvSpPr/>
      </dsp:nvSpPr>
      <dsp:spPr>
        <a:xfrm>
          <a:off x="2955053" y="1438991"/>
          <a:ext cx="2441729" cy="1220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7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ČELEĎ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7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RŮŽOVITÉ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7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ZAHRNUJE</a:t>
          </a:r>
        </a:p>
      </dsp:txBody>
      <dsp:txXfrm>
        <a:off x="2955053" y="1438991"/>
        <a:ext cx="2441729" cy="1220864"/>
      </dsp:txXfrm>
    </dsp:sp>
    <dsp:sp modelId="{3E7638ED-A4D0-4EC7-8B26-5432228B7F5E}">
      <dsp:nvSpPr>
        <dsp:cNvPr id="0" name=""/>
        <dsp:cNvSpPr/>
      </dsp:nvSpPr>
      <dsp:spPr>
        <a:xfrm>
          <a:off x="560" y="3172619"/>
          <a:ext cx="2441729" cy="1220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7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BYLINY</a:t>
          </a:r>
        </a:p>
      </dsp:txBody>
      <dsp:txXfrm>
        <a:off x="560" y="3172619"/>
        <a:ext cx="2441729" cy="1220864"/>
      </dsp:txXfrm>
    </dsp:sp>
    <dsp:sp modelId="{F4D52BD5-BB63-4868-AD6A-CFB31E5349F7}">
      <dsp:nvSpPr>
        <dsp:cNvPr id="0" name=""/>
        <dsp:cNvSpPr/>
      </dsp:nvSpPr>
      <dsp:spPr>
        <a:xfrm>
          <a:off x="2955053" y="3172619"/>
          <a:ext cx="2441729" cy="1220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7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KEŘE</a:t>
          </a:r>
        </a:p>
      </dsp:txBody>
      <dsp:txXfrm>
        <a:off x="2955053" y="3172619"/>
        <a:ext cx="2441729" cy="1220864"/>
      </dsp:txXfrm>
    </dsp:sp>
    <dsp:sp modelId="{3BF3A35D-8B9E-4953-9FE2-6167635748C9}">
      <dsp:nvSpPr>
        <dsp:cNvPr id="0" name=""/>
        <dsp:cNvSpPr/>
      </dsp:nvSpPr>
      <dsp:spPr>
        <a:xfrm>
          <a:off x="5909546" y="3172619"/>
          <a:ext cx="2441729" cy="1220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7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STROMY</a:t>
          </a:r>
        </a:p>
      </dsp:txBody>
      <dsp:txXfrm>
        <a:off x="5909546" y="3172619"/>
        <a:ext cx="2441729" cy="12208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02001-03B8-4563-9E95-9681BA2717C4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91F4D4-952E-4DE8-9163-A57D04E4755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885690-5235-46D5-83E9-7C8BA9A1F4EC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316695-E837-4B86-8504-9073324D351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096660-91D8-4F30-8234-CAEB32589117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55E6F0-7F21-41EC-A61D-EEF1AD11E1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83037-21F5-4C37-9867-CB79C000ADBE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A78391-0811-423E-BB3F-2A08772468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99D72E-7562-4548-AE82-20B8FEF32367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7580D-6429-46EA-A191-7F6F44AD4E1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C77B01-E1AE-4C58-BD4F-646BC37E15E2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39FDF3-370C-45AD-87AA-87462C9218C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98899A-96F8-41C8-831E-18A2621C2949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A87E1-30EC-4567-9116-8859C3D9B48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9BDA8F-A5D4-411C-9968-388384228C99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36928-ABD6-4FCA-8740-903C36F75C3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15C5D1-C22A-477E-BEF1-13FE685BA3BC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FDFAE5-90EF-4B94-821D-642693CEA1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D6B791-1EAA-4272-977B-DC351B4DD9B7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65654B-D9B9-4D6C-A31C-E1DB9A2D4D4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77950B-7FDA-400D-9060-812D45382A96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6BB6C-FADC-4EE0-AD9B-B67B2072229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fld id="{35602001-03B8-4563-9E95-9681BA2717C4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291F4D4-952E-4DE8-9163-A57D04E4755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pPr>
              <a:defRPr/>
            </a:pPr>
            <a:fld id="{4D885690-5235-46D5-83E9-7C8BA9A1F4EC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316695-E837-4B86-8504-9073324D351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pPr>
              <a:defRPr/>
            </a:pPr>
            <a:fld id="{D4096660-91D8-4F30-8234-CAEB32589117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pPr>
              <a:defRPr/>
            </a:pPr>
            <a:fld id="{5055E6F0-7F21-41EC-A61D-EEF1AD11E1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pPr>
              <a:defRPr/>
            </a:pPr>
            <a:fld id="{0C083037-21F5-4C37-9867-CB79C000ADBE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pPr>
              <a:defRPr/>
            </a:pPr>
            <a:fld id="{7DA78391-0811-423E-BB3F-2A08772468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pPr>
              <a:defRPr/>
            </a:pPr>
            <a:fld id="{1599D72E-7562-4548-AE82-20B8FEF32367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7F07580D-6429-46EA-A191-7F6F44AD4E1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2C77B01-E1AE-4C58-BD4F-646BC37E15E2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39FDF3-370C-45AD-87AA-87462C9218C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pPr>
              <a:defRPr/>
            </a:pPr>
            <a:fld id="{2598899A-96F8-41C8-831E-18A2621C2949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pPr>
              <a:defRPr/>
            </a:pPr>
            <a:fld id="{E85A87E1-30EC-4567-9116-8859C3D9B48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fld id="{229BDA8F-A5D4-411C-9968-388384228C99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fld id="{3C336928-ABD6-4FCA-8740-903C36F75C3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fld id="{E515C5D1-C22A-477E-BEF1-13FE685BA3BC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pPr>
              <a:defRPr/>
            </a:pPr>
            <a:fld id="{F2FDFAE5-90EF-4B94-821D-642693CEA1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2D6B791-1EAA-4272-977B-DC351B4DD9B7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E65654B-D9B9-4D6C-A31C-E1DB9A2D4D4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677950B-7FDA-400D-9060-812D45382A96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D56BB6C-FADC-4EE0-AD9B-B67B2072229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189E40-D3C7-41A1-8BFB-EB9A4D7E724F}" type="datetimeFigureOut">
              <a:rPr lang="cs-CZ"/>
              <a:pPr>
                <a:defRPr/>
              </a:pPr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3EA07-2D02-45DD-A226-A5A1C1C249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3F457F8-2DC9-44AD-A3BF-58B9125B386D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853B119-D44C-4E1A-AA11-CF60FF44032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A3F457F8-2DC9-44AD-A3BF-58B9125B386D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A853B119-D44C-4E1A-AA11-CF60FF44032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a/aa/Rosaceae_-_Pyrus_pyraster_-_Perastro.JPG" TargetMode="Externa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3/3d/GoldenD_cultivar.jpg" TargetMode="Externa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0/04/Slivo%C5%88_%C5%A1vestka,_plum.jpg" TargetMode="Externa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pricots.jpg" TargetMode="External"/><Relationship Id="rId13" Type="http://schemas.openxmlformats.org/officeDocument/2006/relationships/hyperlink" Target="http://upload.wikimedia.org/wikipedia/commons/7/7d/Malina.jpg" TargetMode="External"/><Relationship Id="rId18" Type="http://schemas.openxmlformats.org/officeDocument/2006/relationships/hyperlink" Target="http://upload.wikimedia.org/wikipedia/commons/2/20/Zilverschoon_plant_Potentilla_anserina.jpg" TargetMode="External"/><Relationship Id="rId3" Type="http://schemas.openxmlformats.org/officeDocument/2006/relationships/hyperlink" Target="http://upload.wikimedia.org/wikipedia/commons/3/3d/GoldenD_cultivar.jpg" TargetMode="External"/><Relationship Id="rId7" Type="http://schemas.openxmlformats.org/officeDocument/2006/relationships/hyperlink" Target="http://cs.wikipedia.org/wiki/Soubor:Prunus_avium_fruit.jpg" TargetMode="External"/><Relationship Id="rId12" Type="http://schemas.openxmlformats.org/officeDocument/2006/relationships/hyperlink" Target="http://upload.wikimedia.org/wikipedia/commons/d/d1/Blackberries_on_bush.jpg" TargetMode="External"/><Relationship Id="rId17" Type="http://schemas.openxmlformats.org/officeDocument/2006/relationships/hyperlink" Target="http://upload.wikimedia.org/wikipedia/commons/5/57/Alchemilla_vulgaris.jpg" TargetMode="External"/><Relationship Id="rId2" Type="http://schemas.openxmlformats.org/officeDocument/2006/relationships/hyperlink" Target="http://upload.wikimedia.org/wikipedia/commons/a/aa/Rosaceae_-_Pyrus_pyraster_-_Perastro.JPG" TargetMode="External"/><Relationship Id="rId16" Type="http://schemas.openxmlformats.org/officeDocument/2006/relationships/hyperlink" Target="http://upload.wikimedia.org/wikipedia/commons/2/2c/Geum_urbanum_bgiu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upload.wikimedia.org/wikipedia/commons/0/04/Slivo%C5%88_%C5%A1vestka,_plum.jpg" TargetMode="External"/><Relationship Id="rId11" Type="http://schemas.openxmlformats.org/officeDocument/2006/relationships/hyperlink" Target="http://upload.wikimedia.org/wikipedia/commons/4/43/Fragaria_vesca_close-up_1.jpg" TargetMode="External"/><Relationship Id="rId5" Type="http://schemas.openxmlformats.org/officeDocument/2006/relationships/hyperlink" Target="http://upload.wikimedia.org/wikipedia/commons/3/3b/DSCF4435.JPG" TargetMode="External"/><Relationship Id="rId15" Type="http://schemas.openxmlformats.org/officeDocument/2006/relationships/hyperlink" Target="http://cs.wikipedia.org/wiki/Soubor:06.2010a_white_Rosa_wp1.jpg" TargetMode="External"/><Relationship Id="rId10" Type="http://schemas.openxmlformats.org/officeDocument/2006/relationships/hyperlink" Target="http://upload.wikimedia.org/wikipedia/commons/5/51/Peachblossoms3800ppx.JPG" TargetMode="External"/><Relationship Id="rId19" Type="http://schemas.openxmlformats.org/officeDocument/2006/relationships/hyperlink" Target="http://upload.wikimedia.org/wikipedia/commons/e/e4/Unripe_almond_on_tree.jpg" TargetMode="External"/><Relationship Id="rId4" Type="http://schemas.openxmlformats.org/officeDocument/2006/relationships/hyperlink" Target="http://upload.wikimedia.org/wikipedia/commons/6/6e/Pyrus_bourgaeana_DehesaBoyalFlowerscloseup.jpg" TargetMode="External"/><Relationship Id="rId9" Type="http://schemas.openxmlformats.org/officeDocument/2006/relationships/hyperlink" Target="http://cs.wikipedia.org/wiki/Soubor:Apricot_blossom_detail1.jpg" TargetMode="External"/><Relationship Id="rId14" Type="http://schemas.openxmlformats.org/officeDocument/2006/relationships/hyperlink" Target="http://cs.wikipedia.org/wiki/Soubor:Rosa_canina_flower_Luc_Viatou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930400"/>
          </a:xfrm>
        </p:spPr>
        <p:txBody>
          <a:bodyPr/>
          <a:lstStyle/>
          <a:p>
            <a:pPr algn="l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/>
              <a:t>Název projektu: „Učíme lépe a moderněji“ </a:t>
            </a:r>
            <a:br>
              <a:rPr lang="cs-CZ" sz="1200" smtClean="0"/>
            </a:br>
            <a:r>
              <a:rPr lang="cs-CZ" sz="1200" smtClean="0"/>
              <a:t>OP VK 1.4 </a:t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2349500"/>
            <a:ext cx="8229600" cy="39592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</a:pPr>
            <a:r>
              <a:rPr lang="cs-CZ" sz="900" dirty="0" smtClean="0"/>
              <a:t>Název </a:t>
            </a:r>
            <a:r>
              <a:rPr lang="cs-CZ" sz="900" dirty="0" err="1" smtClean="0"/>
              <a:t>DUMu</a:t>
            </a:r>
            <a:r>
              <a:rPr lang="cs-CZ" sz="900" dirty="0" smtClean="0"/>
              <a:t>: VY_52_INOVACE_24_1_RŮŽOVITÉ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Číslo skupiny: 1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Autor:</a:t>
            </a:r>
            <a:r>
              <a:rPr lang="cs-CZ" sz="900" dirty="0" smtClean="0">
                <a:latin typeface="Arial" charset="0"/>
              </a:rPr>
              <a:t>Mgr. Jana </a:t>
            </a:r>
            <a:r>
              <a:rPr lang="cs-CZ" sz="900" dirty="0" err="1" smtClean="0">
                <a:latin typeface="Arial" charset="0"/>
              </a:rPr>
              <a:t>Střížková</a:t>
            </a:r>
            <a:endParaRPr lang="cs-CZ" sz="900" dirty="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Vzdělávací oblast/Předmět/Téma:</a:t>
            </a:r>
            <a:r>
              <a:rPr lang="cs-CZ" sz="900" dirty="0" smtClean="0">
                <a:latin typeface="Arial" charset="0"/>
              </a:rPr>
              <a:t> ČLOVĚK A PŘÍRODA / PŘÍRODOPIS / BOTANIKA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Druh učebního materiálu:</a:t>
            </a:r>
            <a:r>
              <a:rPr lang="cs-CZ" sz="900" dirty="0" smtClean="0">
                <a:latin typeface="Arial" charset="0"/>
              </a:rPr>
              <a:t> PREZENTACE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Metodický list:	ne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Anotace:</a:t>
            </a:r>
            <a:r>
              <a:rPr lang="cs-CZ" sz="900" dirty="0" smtClean="0">
                <a:latin typeface="Arial" charset="0"/>
              </a:rPr>
              <a:t> Popisování charakteristických znaků čeledi růžovitých, jejich hospodářského významu a druhů. Zápis do sešitu.  Závěrečné opakování.</a:t>
            </a:r>
            <a:r>
              <a:rPr lang="cs-CZ" sz="900" dirty="0" smtClean="0"/>
              <a:t>		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Ověřeno ve třídě: 7.B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Datum ověření: 7.5.2012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ve výuce a provedl(a) o tom zápis do TK.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zveřejňováno, používáno, upravováno a uchováváno.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800" dirty="0" smtClean="0"/>
              <a:t>Datum:	 7.5. 2012		Podpis: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700" dirty="0" smtClean="0"/>
              <a:t> 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700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ČELEĎ: RŮŽOVITÉ</a:t>
            </a:r>
          </a:p>
        </p:txBody>
      </p:sp>
      <p:sp>
        <p:nvSpPr>
          <p:cNvPr id="15363" name="Rectang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  <a:latin typeface="Arial" charset="0"/>
              </a:rPr>
              <a:t>BOTANIKA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323528" y="260648"/>
          <a:ext cx="8351837" cy="5832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FEAD961-718E-4E1B-AB8E-17797AA31B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graphicEl>
                                              <a:dgm id="{6FEAD961-718E-4E1B-AB8E-17797AA31B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graphicEl>
                                              <a:dgm id="{6FEAD961-718E-4E1B-AB8E-17797AA31B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7685682-64F8-43F8-ADFE-7FCCE48BDB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graphicEl>
                                              <a:dgm id="{27685682-64F8-43F8-ADFE-7FCCE48BDB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graphicEl>
                                              <a:dgm id="{27685682-64F8-43F8-ADFE-7FCCE48BDB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E7638ED-A4D0-4EC7-8B26-5432228B7F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graphicEl>
                                              <a:dgm id="{3E7638ED-A4D0-4EC7-8B26-5432228B7F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graphicEl>
                                              <a:dgm id="{3E7638ED-A4D0-4EC7-8B26-5432228B7F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D65622B-84D3-478C-BBAC-BA7B66CBA1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graphicEl>
                                              <a:dgm id="{BD65622B-84D3-478C-BBAC-BA7B66CBA1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graphicEl>
                                              <a:dgm id="{BD65622B-84D3-478C-BBAC-BA7B66CBA1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4D52BD5-BB63-4868-AD6A-CFB31E5349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graphicEl>
                                              <a:dgm id="{F4D52BD5-BB63-4868-AD6A-CFB31E5349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graphicEl>
                                              <a:dgm id="{F4D52BD5-BB63-4868-AD6A-CFB31E5349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B7754AD-42E5-480E-B770-8EAF980847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graphicEl>
                                              <a:dgm id="{7B7754AD-42E5-480E-B770-8EAF980847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graphicEl>
                                              <a:dgm id="{7B7754AD-42E5-480E-B770-8EAF980847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BF3A35D-8B9E-4953-9FE2-6167635748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graphicEl>
                                              <a:dgm id="{3BF3A35D-8B9E-4953-9FE2-6167635748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graphicEl>
                                              <a:dgm id="{3BF3A35D-8B9E-4953-9FE2-6167635748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Arial" charset="0"/>
              </a:rPr>
              <a:t>CHARAKTERISTIKA  ČELEDI RŮŽOVITÉ: </a:t>
            </a:r>
          </a:p>
        </p:txBody>
      </p:sp>
      <p:sp>
        <p:nvSpPr>
          <p:cNvPr id="36867" name="Rectangle 3"/>
          <p:cNvSpPr>
            <a:spLocks noGrp="1"/>
          </p:cNvSpPr>
          <p:nvPr>
            <p:ph sz="quarter" idx="1"/>
          </p:nvPr>
        </p:nvSpPr>
        <p:spPr>
          <a:xfrm>
            <a:off x="395288" y="1700213"/>
            <a:ext cx="8229600" cy="45259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>
                <a:latin typeface="Arial" charset="0"/>
              </a:rPr>
              <a:t>Květy jsou:  </a:t>
            </a: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</a:rPr>
              <a:t>PĚTIČETNÉ  </a:t>
            </a: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</a:rPr>
              <a:t> </a:t>
            </a:r>
            <a:r>
              <a:rPr lang="cs-CZ" dirty="0" smtClean="0">
                <a:latin typeface="Arial" charset="0"/>
                <a:hlinkClick r:id="rId2" action="ppaction://hlinksldjump"/>
              </a:rPr>
              <a:t>OBOUPOHLAVNÉ </a:t>
            </a: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  <a:hlinkClick r:id="rId3" action="ppaction://hlinksldjump"/>
              </a:rPr>
              <a:t>ROZLIŠENÉ</a:t>
            </a: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</a:rPr>
              <a:t>USPOŘÁDANÉ DO HROZNOVITÉHO KVĚTENSTVÍ</a:t>
            </a:r>
          </a:p>
          <a:p>
            <a:pPr>
              <a:buFont typeface="Arial" charset="0"/>
              <a:buNone/>
            </a:pPr>
            <a:endParaRPr lang="cs-CZ" dirty="0" smtClean="0">
              <a:latin typeface="Arial" charset="0"/>
            </a:endParaRPr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6372225" y="2205038"/>
            <a:ext cx="3286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  <p:bldP spid="3686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  <a:latin typeface="Arial" charset="0"/>
              </a:rPr>
              <a:t>ŘEKNI, JAK VYPADÁ KVĚT PĚTIČETNÝ</a:t>
            </a:r>
          </a:p>
        </p:txBody>
      </p:sp>
      <p:sp>
        <p:nvSpPr>
          <p:cNvPr id="20483" name="Rectangle 3"/>
          <p:cNvSpPr>
            <a:spLocks noGrp="1"/>
          </p:cNvSpPr>
          <p:nvPr>
            <p:ph sz="quarter" idx="1"/>
          </p:nvPr>
        </p:nvSpPr>
        <p:spPr>
          <a:xfrm>
            <a:off x="611560" y="1556792"/>
            <a:ext cx="8229600" cy="4525962"/>
          </a:xfrm>
        </p:spPr>
        <p:txBody>
          <a:bodyPr/>
          <a:lstStyle/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</a:rPr>
              <a:t>KVĚT PĚTIČETNÝ OBSAHUJE          </a:t>
            </a:r>
          </a:p>
          <a:p>
            <a:pPr algn="ctr">
              <a:buFont typeface="Arial" charset="0"/>
              <a:buNone/>
            </a:pPr>
            <a:r>
              <a:rPr lang="cs-CZ" b="1" dirty="0" smtClean="0">
                <a:latin typeface="Arial" charset="0"/>
              </a:rPr>
              <a:t>PĚT KVĚTNÍCH LÍSTKŮ</a:t>
            </a:r>
          </a:p>
          <a:p>
            <a:pPr algn="ctr">
              <a:buFont typeface="Arial" charset="0"/>
              <a:buNone/>
            </a:pPr>
            <a:endParaRPr lang="cs-CZ" b="1" dirty="0" smtClean="0">
              <a:latin typeface="Arial" charset="0"/>
            </a:endParaRPr>
          </a:p>
        </p:txBody>
      </p:sp>
      <p:sp>
        <p:nvSpPr>
          <p:cNvPr id="20484" name="Text 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708400" y="5373688"/>
            <a:ext cx="2087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/>
              <a:t>ZPĚT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/>
          </p:nvPr>
        </p:nvSpPr>
        <p:spPr>
          <a:xfrm>
            <a:off x="468313" y="69215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ŘEKNI, JAK VYPADÁ KVĚT OBOUPOHLAVNÝ</a:t>
            </a:r>
          </a:p>
        </p:txBody>
      </p:sp>
      <p:sp>
        <p:nvSpPr>
          <p:cNvPr id="21507" name="Rectangle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</a:rPr>
              <a:t>KVĚT OBOUPOHLAVNÝ MÁ SAMČÍ I SAMIČÍ POHLAVNÍ ORGÁNY tzn.</a:t>
            </a:r>
            <a:r>
              <a:rPr lang="cs-CZ" b="1" dirty="0" smtClean="0">
                <a:latin typeface="Arial" charset="0"/>
              </a:rPr>
              <a:t> TYČINKY I PESTÍK</a:t>
            </a:r>
          </a:p>
        </p:txBody>
      </p:sp>
      <p:sp>
        <p:nvSpPr>
          <p:cNvPr id="21508" name="Text 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635375" y="5300663"/>
            <a:ext cx="19446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/>
              <a:t>ZPĚT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ŘEKNI, JAK VYPADÁ KVĚT ROZLIŠENÝ.</a:t>
            </a:r>
          </a:p>
        </p:txBody>
      </p:sp>
      <p:sp>
        <p:nvSpPr>
          <p:cNvPr id="22531" name="Rectangle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</a:rPr>
              <a:t>KVĚTNÍ LÍSTKYJSOU ROZLIŠENÉ NA </a:t>
            </a:r>
            <a:r>
              <a:rPr lang="cs-CZ" b="1" dirty="0" smtClean="0">
                <a:latin typeface="Arial" charset="0"/>
              </a:rPr>
              <a:t>KALICH A KORUNU</a:t>
            </a:r>
          </a:p>
          <a:p>
            <a:pPr algn="ctr">
              <a:buFont typeface="Arial" charset="0"/>
              <a:buNone/>
            </a:pPr>
            <a:endParaRPr lang="cs-CZ" b="1" dirty="0" smtClean="0">
              <a:latin typeface="Arial" charset="0"/>
            </a:endParaRPr>
          </a:p>
        </p:txBody>
      </p:sp>
      <p:sp>
        <p:nvSpPr>
          <p:cNvPr id="22532" name="Text 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348038" y="5157788"/>
            <a:ext cx="18716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/>
              <a:t>ZPĚT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</a:rPr>
              <a:t>PLODY ČELEDI RŮŽOVITÉ: </a:t>
            </a:r>
          </a:p>
        </p:txBody>
      </p:sp>
      <p:sp>
        <p:nvSpPr>
          <p:cNvPr id="24579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sz="2000" dirty="0" smtClean="0">
                <a:latin typeface="Arial" charset="0"/>
              </a:rPr>
              <a:t>NAŽKA</a:t>
            </a:r>
            <a:r>
              <a:rPr lang="cs-CZ" sz="2800" dirty="0" smtClean="0">
                <a:latin typeface="Arial" charset="0"/>
              </a:rPr>
              <a:t> </a:t>
            </a:r>
            <a:r>
              <a:rPr lang="cs-CZ" sz="2000" dirty="0" smtClean="0">
                <a:latin typeface="Arial" charset="0"/>
              </a:rPr>
              <a:t> (KUKLÍK MĚSTSKÝ)</a:t>
            </a:r>
          </a:p>
          <a:p>
            <a:pPr algn="ctr"/>
            <a:endParaRPr lang="cs-CZ" sz="2000" dirty="0" smtClean="0">
              <a:latin typeface="Arial" charset="0"/>
            </a:endParaRPr>
          </a:p>
          <a:p>
            <a:pPr algn="ctr"/>
            <a:r>
              <a:rPr lang="cs-CZ" sz="2000" dirty="0" smtClean="0">
                <a:latin typeface="Arial" charset="0"/>
              </a:rPr>
              <a:t>ČEŠULE = SOUPLODÍ NAŽEK (ŠÍPEK)</a:t>
            </a:r>
          </a:p>
          <a:p>
            <a:pPr algn="ctr"/>
            <a:endParaRPr lang="cs-CZ" sz="2000" dirty="0" smtClean="0">
              <a:latin typeface="Arial" charset="0"/>
            </a:endParaRPr>
          </a:p>
          <a:p>
            <a:pPr algn="ctr"/>
            <a:r>
              <a:rPr lang="cs-CZ" sz="2000" dirty="0" smtClean="0">
                <a:latin typeface="Arial" charset="0"/>
              </a:rPr>
              <a:t>SOUPLODÍ NAŽEK  (JAHODA)</a:t>
            </a:r>
          </a:p>
          <a:p>
            <a:pPr algn="ctr"/>
            <a:endParaRPr lang="cs-CZ" sz="2000" dirty="0" smtClean="0">
              <a:latin typeface="Arial" charset="0"/>
            </a:endParaRPr>
          </a:p>
          <a:p>
            <a:pPr algn="ctr"/>
            <a:r>
              <a:rPr lang="cs-CZ" sz="2000" dirty="0" smtClean="0">
                <a:latin typeface="Arial" charset="0"/>
              </a:rPr>
              <a:t>MALVICE (HRUŠKA, JABLKO)</a:t>
            </a:r>
          </a:p>
          <a:p>
            <a:pPr algn="ctr"/>
            <a:endParaRPr lang="cs-CZ" sz="2000" dirty="0" smtClean="0">
              <a:latin typeface="Arial" charset="0"/>
            </a:endParaRPr>
          </a:p>
          <a:p>
            <a:pPr algn="ctr"/>
            <a:r>
              <a:rPr lang="cs-CZ" sz="2000" dirty="0" smtClean="0">
                <a:latin typeface="Arial" charset="0"/>
              </a:rPr>
              <a:t>PECKOVICE (BROSKEV, MERUŇKA, VIŠEŇ, …)</a:t>
            </a:r>
          </a:p>
          <a:p>
            <a:pPr algn="ctr"/>
            <a:endParaRPr lang="cs-CZ" sz="2000" dirty="0" smtClean="0">
              <a:latin typeface="Arial" charset="0"/>
            </a:endParaRPr>
          </a:p>
          <a:p>
            <a:pPr algn="ctr"/>
            <a:r>
              <a:rPr lang="cs-CZ" sz="2000" dirty="0" smtClean="0">
                <a:latin typeface="Arial" charset="0"/>
              </a:rPr>
              <a:t>SOUPLODÍ PECKOVIČEK (MALINA, OSTRUŽINA)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5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5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5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5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  <p:bldP spid="2457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V SADECH SE PĚSTUJE:</a:t>
            </a:r>
          </a:p>
        </p:txBody>
      </p:sp>
      <p:pic>
        <p:nvPicPr>
          <p:cNvPr id="25610" name="Picture 10" descr="Soubor:Rosaceae - Pyrus pyraster - Perastro.JPG">
            <a:hlinkClick r:id="rId2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2414588"/>
            <a:ext cx="3744913" cy="2798762"/>
          </a:xfrm>
        </p:spPr>
      </p:pic>
      <p:pic>
        <p:nvPicPr>
          <p:cNvPr id="25612" name="Picture 12" descr="800px-Pyrus_bourgaeana_DehesaBoyalFlowerscloseup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648200" y="2470944"/>
            <a:ext cx="4038600" cy="3028950"/>
          </a:xfrm>
        </p:spPr>
      </p:pic>
      <p:sp>
        <p:nvSpPr>
          <p:cNvPr id="25605" name="Text Box 5"/>
          <p:cNvSpPr txBox="1">
            <a:spLocks noChangeArrowheads="1"/>
          </p:cNvSpPr>
          <p:nvPr/>
        </p:nvSpPr>
        <p:spPr bwMode="auto">
          <a:xfrm>
            <a:off x="755650" y="1557338"/>
            <a:ext cx="22320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HRUŠEŇ OBECNÁ</a:t>
            </a:r>
          </a:p>
        </p:txBody>
      </p:sp>
      <p:sp>
        <p:nvSpPr>
          <p:cNvPr id="25613" name="Text Box 13"/>
          <p:cNvSpPr txBox="1">
            <a:spLocks noChangeArrowheads="1"/>
          </p:cNvSpPr>
          <p:nvPr/>
        </p:nvSpPr>
        <p:spPr bwMode="auto">
          <a:xfrm>
            <a:off x="3995738" y="5445125"/>
            <a:ext cx="17287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1,2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JABLOŇ: GOLDEN DELICIOUS</a:t>
            </a:r>
          </a:p>
        </p:txBody>
      </p:sp>
      <p:pic>
        <p:nvPicPr>
          <p:cNvPr id="26632" name="Picture 8" descr="Soubor:GoldenD cultivar.jpg">
            <a:hlinkClick r:id="rId2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658572" y="1722438"/>
            <a:ext cx="3635856" cy="4525962"/>
          </a:xfrm>
        </p:spPr>
      </p:pic>
      <p:pic>
        <p:nvPicPr>
          <p:cNvPr id="26634" name="Picture 10" descr="800px-DSCF4435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648200" y="2470944"/>
            <a:ext cx="4038600" cy="3028950"/>
          </a:xfrm>
        </p:spPr>
      </p:pic>
      <p:sp>
        <p:nvSpPr>
          <p:cNvPr id="26635" name="Text Box 11"/>
          <p:cNvSpPr txBox="1">
            <a:spLocks noChangeArrowheads="1"/>
          </p:cNvSpPr>
          <p:nvPr/>
        </p:nvSpPr>
        <p:spPr bwMode="auto">
          <a:xfrm>
            <a:off x="4572000" y="5589588"/>
            <a:ext cx="17287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3,4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SLIVOŇ ŠVESTKA</a:t>
            </a:r>
          </a:p>
        </p:txBody>
      </p:sp>
      <p:pic>
        <p:nvPicPr>
          <p:cNvPr id="28679" name="Picture 7" descr="Soubor:Slivoň švestka, plum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40855" y="1882775"/>
            <a:ext cx="6862289" cy="4572000"/>
          </a:xfrm>
        </p:spPr>
      </p:pic>
      <p:sp>
        <p:nvSpPr>
          <p:cNvPr id="28680" name="Text Box 8"/>
          <p:cNvSpPr txBox="1">
            <a:spLocks noChangeArrowheads="1"/>
          </p:cNvSpPr>
          <p:nvPr/>
        </p:nvSpPr>
        <p:spPr bwMode="auto">
          <a:xfrm>
            <a:off x="7019925" y="6092825"/>
            <a:ext cx="17287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</a:rPr>
              <a:t>TŘEŠEŇ PTAČÍ     MANDLOŇ</a:t>
            </a:r>
          </a:p>
        </p:txBody>
      </p:sp>
      <p:pic>
        <p:nvPicPr>
          <p:cNvPr id="29701" name="Picture 5" descr="258px-Prunus_avium_fruit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38200" y="2340769"/>
            <a:ext cx="3276600" cy="3289300"/>
          </a:xfrm>
        </p:spPr>
      </p:pic>
      <p:pic>
        <p:nvPicPr>
          <p:cNvPr id="29703" name="Picture 7" descr="800px-Unripe_almond_on_tree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637536"/>
            <a:ext cx="4038600" cy="2695766"/>
          </a:xfrm>
        </p:spPr>
      </p:pic>
      <p:sp>
        <p:nvSpPr>
          <p:cNvPr id="29704" name="Text Box 8"/>
          <p:cNvSpPr txBox="1">
            <a:spLocks noChangeArrowheads="1"/>
          </p:cNvSpPr>
          <p:nvPr/>
        </p:nvSpPr>
        <p:spPr bwMode="auto">
          <a:xfrm>
            <a:off x="7380288" y="5445125"/>
            <a:ext cx="10795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18 </a:t>
            </a:r>
          </a:p>
        </p:txBody>
      </p:sp>
      <p:sp>
        <p:nvSpPr>
          <p:cNvPr id="29705" name="Text Box 9"/>
          <p:cNvSpPr txBox="1">
            <a:spLocks noChangeArrowheads="1"/>
          </p:cNvSpPr>
          <p:nvPr/>
        </p:nvSpPr>
        <p:spPr bwMode="auto">
          <a:xfrm>
            <a:off x="3995738" y="5445125"/>
            <a:ext cx="17287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MERUŇKA OBECNÁ</a:t>
            </a:r>
          </a:p>
        </p:txBody>
      </p:sp>
      <p:pic>
        <p:nvPicPr>
          <p:cNvPr id="30727" name="Picture 7" descr="220px-Apricot_blossom_detail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079500" y="2124869"/>
            <a:ext cx="2794000" cy="3721100"/>
          </a:xfrm>
        </p:spPr>
      </p:pic>
      <p:pic>
        <p:nvPicPr>
          <p:cNvPr id="30728" name="Picture 8" descr="258px-Apricots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3438" y="2333625"/>
            <a:ext cx="3744912" cy="2830513"/>
          </a:xfrm>
        </p:spPr>
      </p:pic>
      <p:sp>
        <p:nvSpPr>
          <p:cNvPr id="30729" name="Text Box 9"/>
          <p:cNvSpPr txBox="1">
            <a:spLocks noChangeArrowheads="1"/>
          </p:cNvSpPr>
          <p:nvPr/>
        </p:nvSpPr>
        <p:spPr bwMode="auto">
          <a:xfrm>
            <a:off x="3995738" y="5445125"/>
            <a:ext cx="17287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7,8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BROSKVOŇ OBECNÁ </a:t>
            </a:r>
          </a:p>
        </p:txBody>
      </p:sp>
      <p:pic>
        <p:nvPicPr>
          <p:cNvPr id="31750" name="Picture 6" descr="800px-Peachblossoms3800ppx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60059" y="1882775"/>
            <a:ext cx="6823881" cy="4572000"/>
          </a:xfrm>
        </p:spPr>
      </p:pic>
      <p:sp>
        <p:nvSpPr>
          <p:cNvPr id="31751" name="Text Box 7"/>
          <p:cNvSpPr txBox="1">
            <a:spLocks noChangeArrowheads="1"/>
          </p:cNvSpPr>
          <p:nvPr/>
        </p:nvSpPr>
        <p:spPr bwMode="auto">
          <a:xfrm>
            <a:off x="7415213" y="6237288"/>
            <a:ext cx="17287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>
                <a:latin typeface="Arial" charset="0"/>
              </a:rPr>
              <a:t>NA ZAHRADÁCH SE PĚSTUJE </a:t>
            </a:r>
            <a:br>
              <a:rPr lang="cs-CZ" sz="3200" smtClean="0">
                <a:latin typeface="Arial" charset="0"/>
              </a:rPr>
            </a:br>
            <a:r>
              <a:rPr lang="cs-CZ" sz="3200" smtClean="0">
                <a:latin typeface="Arial" charset="0"/>
              </a:rPr>
              <a:t>JAHODNÍK OBECNÝ</a:t>
            </a:r>
          </a:p>
        </p:txBody>
      </p:sp>
      <p:pic>
        <p:nvPicPr>
          <p:cNvPr id="32773" name="Picture 5" descr="800px-Fragaria_vesca_close-up_1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24000" y="1882775"/>
            <a:ext cx="6096000" cy="4572000"/>
          </a:xfrm>
        </p:spPr>
      </p:pic>
      <p:sp>
        <p:nvSpPr>
          <p:cNvPr id="32774" name="Text Box 6"/>
          <p:cNvSpPr txBox="1">
            <a:spLocks noChangeArrowheads="1"/>
          </p:cNvSpPr>
          <p:nvPr/>
        </p:nvSpPr>
        <p:spPr bwMode="auto">
          <a:xfrm>
            <a:off x="7019925" y="6237288"/>
            <a:ext cx="17287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OSTRUŽINÍK, MALINÍK</a:t>
            </a:r>
          </a:p>
        </p:txBody>
      </p:sp>
      <p:pic>
        <p:nvPicPr>
          <p:cNvPr id="38919" name="Picture 7" descr="Blackberries_on_bush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71500" y="2099469"/>
            <a:ext cx="3810000" cy="3771900"/>
          </a:xfrm>
        </p:spPr>
      </p:pic>
      <p:pic>
        <p:nvPicPr>
          <p:cNvPr id="38920" name="Picture 8" descr="800px-Malina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640060"/>
            <a:ext cx="4038600" cy="2690717"/>
          </a:xfrm>
        </p:spPr>
      </p:pic>
      <p:sp>
        <p:nvSpPr>
          <p:cNvPr id="38921" name="Text Box 9"/>
          <p:cNvSpPr txBox="1">
            <a:spLocks noChangeArrowheads="1"/>
          </p:cNvSpPr>
          <p:nvPr/>
        </p:nvSpPr>
        <p:spPr bwMode="auto">
          <a:xfrm>
            <a:off x="4859338" y="5726113"/>
            <a:ext cx="1441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11,12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>
                <a:latin typeface="Arial" charset="0"/>
              </a:rPr>
              <a:t>PRO OKRASU SE PĚSTUJE „KRÁLOVNA KVĚTIN“ RŮŽE </a:t>
            </a:r>
          </a:p>
        </p:txBody>
      </p:sp>
      <p:pic>
        <p:nvPicPr>
          <p:cNvPr id="33799" name="Picture 7" descr="258px-Rosa_canina_flower_Luc_Viatour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84213" y="2205038"/>
            <a:ext cx="3790950" cy="2851150"/>
          </a:xfrm>
        </p:spPr>
      </p:pic>
      <p:pic>
        <p:nvPicPr>
          <p:cNvPr id="33800" name="Picture 8" descr="220px-06_2010a_white_Rosa_wp1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932363" y="2133600"/>
            <a:ext cx="3636962" cy="2976563"/>
          </a:xfrm>
        </p:spPr>
      </p:pic>
      <p:sp>
        <p:nvSpPr>
          <p:cNvPr id="33801" name="Text Box 9"/>
          <p:cNvSpPr txBox="1">
            <a:spLocks noChangeArrowheads="1"/>
          </p:cNvSpPr>
          <p:nvPr/>
        </p:nvSpPr>
        <p:spPr bwMode="auto">
          <a:xfrm>
            <a:off x="3995738" y="5445125"/>
            <a:ext cx="17287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13,14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latin typeface="Arial" charset="0"/>
              </a:rPr>
              <a:t>MEZI PLANÉ RŮŽOVITÉ PATŘÍ </a:t>
            </a:r>
          </a:p>
        </p:txBody>
      </p:sp>
      <p:pic>
        <p:nvPicPr>
          <p:cNvPr id="34822" name="Picture 6" descr="800px-Geum_urbanum_bgiu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1998218"/>
            <a:ext cx="8229600" cy="4341114"/>
          </a:xfrm>
        </p:spPr>
      </p:pic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611188" y="1341438"/>
            <a:ext cx="30241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KUKLÍK MĚSTSKÝ</a:t>
            </a:r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 bwMode="auto">
          <a:xfrm>
            <a:off x="6372225" y="6165850"/>
            <a:ext cx="17287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KONTRYHEL OBECNÝ</a:t>
            </a:r>
          </a:p>
        </p:txBody>
      </p:sp>
      <p:pic>
        <p:nvPicPr>
          <p:cNvPr id="35845" name="Picture 5" descr="800px-Alchemilla_vulgaris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24000" y="1882775"/>
            <a:ext cx="6096000" cy="4572000"/>
          </a:xfrm>
        </p:spPr>
      </p:pic>
      <p:sp>
        <p:nvSpPr>
          <p:cNvPr id="35846" name="Text Box 6"/>
          <p:cNvSpPr txBox="1">
            <a:spLocks noChangeArrowheads="1"/>
          </p:cNvSpPr>
          <p:nvPr/>
        </p:nvSpPr>
        <p:spPr bwMode="auto">
          <a:xfrm>
            <a:off x="6443663" y="6237288"/>
            <a:ext cx="17287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MOCHNA HUSÍ</a:t>
            </a:r>
          </a:p>
        </p:txBody>
      </p:sp>
      <p:pic>
        <p:nvPicPr>
          <p:cNvPr id="36871" name="Picture 7" descr="800px-Zilverschoon_plant_Potentilla_anserina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35150" y="1809750"/>
            <a:ext cx="5113338" cy="3835400"/>
          </a:xfrm>
        </p:spPr>
      </p:pic>
      <p:sp>
        <p:nvSpPr>
          <p:cNvPr id="36872" name="Text Box 8"/>
          <p:cNvSpPr txBox="1">
            <a:spLocks noChangeArrowheads="1"/>
          </p:cNvSpPr>
          <p:nvPr/>
        </p:nvSpPr>
        <p:spPr bwMode="auto">
          <a:xfrm>
            <a:off x="5795963" y="6021388"/>
            <a:ext cx="17287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</a:rPr>
              <a:t>Závěrečné shrnutí: </a:t>
            </a:r>
          </a:p>
        </p:txBody>
      </p:sp>
      <p:sp>
        <p:nvSpPr>
          <p:cNvPr id="63491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2400" b="1" dirty="0" smtClean="0">
                <a:latin typeface="Arial" charset="0"/>
              </a:rPr>
              <a:t>1.Řekni názvy plodů: jahoda, malina, jablko, růže, třešeň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Odpověď: souplodí nažek, souplodí peckoviček, malvice, češule = souplodí nažek, peckovice </a:t>
            </a:r>
          </a:p>
          <a:p>
            <a:pPr>
              <a:buFont typeface="Arial" charset="0"/>
              <a:buNone/>
            </a:pPr>
            <a:endParaRPr lang="cs-CZ" sz="24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2. </a:t>
            </a:r>
            <a:r>
              <a:rPr lang="cs-CZ" sz="2400" b="1" dirty="0" smtClean="0">
                <a:latin typeface="Arial" charset="0"/>
              </a:rPr>
              <a:t>Jmenuj hospodářsky významné druhy růžovitých.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Odpověď: jabloně, hrušně, slivoně, mandloně, jahodník, …</a:t>
            </a:r>
          </a:p>
          <a:p>
            <a:pPr>
              <a:buFont typeface="Arial" charset="0"/>
              <a:buNone/>
            </a:pPr>
            <a:endParaRPr lang="cs-CZ" sz="24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3. </a:t>
            </a:r>
            <a:r>
              <a:rPr lang="cs-CZ" sz="2400" b="1" dirty="0" smtClean="0">
                <a:latin typeface="Arial" charset="0"/>
              </a:rPr>
              <a:t>Popiš květ čeledi růžovitých</a:t>
            </a:r>
            <a:r>
              <a:rPr lang="cs-CZ" sz="2400" dirty="0" smtClean="0">
                <a:latin typeface="Arial" charset="0"/>
              </a:rPr>
              <a:t>.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Odpověď: rozlišený, pětičetný, </a:t>
            </a:r>
            <a:r>
              <a:rPr lang="cs-CZ" sz="2400" dirty="0" err="1" smtClean="0">
                <a:latin typeface="Arial" charset="0"/>
              </a:rPr>
              <a:t>oboupohlavný</a:t>
            </a:r>
            <a:endParaRPr lang="cs-CZ" sz="24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2400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34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34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3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3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0" grpId="0"/>
      <p:bldP spid="63491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7" name="Rectangle 3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r>
              <a:rPr lang="cs-CZ" dirty="0" smtClean="0">
                <a:latin typeface="Arial" charset="0"/>
              </a:rPr>
              <a:t>Zápis do sešitu:</a:t>
            </a:r>
          </a:p>
          <a:p>
            <a:pPr>
              <a:buFont typeface="Arial" charset="0"/>
              <a:buNone/>
            </a:pPr>
            <a:r>
              <a:rPr lang="cs-CZ" dirty="0" smtClean="0">
                <a:latin typeface="Arial" charset="0"/>
              </a:rPr>
              <a:t>Čeleď: RŮŽOVITÉ</a:t>
            </a:r>
          </a:p>
          <a:p>
            <a:pPr>
              <a:buFont typeface="Arial" charset="0"/>
              <a:buNone/>
            </a:pPr>
            <a:r>
              <a:rPr lang="cs-CZ" dirty="0" smtClean="0">
                <a:latin typeface="Arial" charset="0"/>
              </a:rPr>
              <a:t>Byliny, keře i stromy.</a:t>
            </a:r>
          </a:p>
          <a:p>
            <a:pPr>
              <a:buFont typeface="Arial" charset="0"/>
              <a:buNone/>
            </a:pPr>
            <a:r>
              <a:rPr lang="cs-CZ" u="sng" dirty="0" smtClean="0">
                <a:latin typeface="Arial" charset="0"/>
              </a:rPr>
              <a:t>Květ: </a:t>
            </a:r>
            <a:r>
              <a:rPr lang="cs-CZ" dirty="0" smtClean="0">
                <a:latin typeface="Arial" charset="0"/>
              </a:rPr>
              <a:t>pětičetný, rozlišený, </a:t>
            </a:r>
            <a:r>
              <a:rPr lang="cs-CZ" smtClean="0">
                <a:latin typeface="Arial" charset="0"/>
              </a:rPr>
              <a:t>oboupohlavný </a:t>
            </a:r>
            <a:endParaRPr lang="cs-CZ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u="sng" dirty="0" smtClean="0">
                <a:latin typeface="Arial" charset="0"/>
              </a:rPr>
              <a:t>Plodem</a:t>
            </a:r>
            <a:r>
              <a:rPr lang="cs-CZ" dirty="0" smtClean="0">
                <a:latin typeface="Arial" charset="0"/>
              </a:rPr>
              <a:t> je nažka, peckovice nebo malvice.</a:t>
            </a:r>
          </a:p>
          <a:p>
            <a:pPr>
              <a:buFont typeface="Arial" charset="0"/>
              <a:buNone/>
            </a:pPr>
            <a:r>
              <a:rPr lang="cs-CZ" u="sng" dirty="0" smtClean="0">
                <a:latin typeface="Arial" charset="0"/>
              </a:rPr>
              <a:t>Druhy</a:t>
            </a:r>
            <a:r>
              <a:rPr lang="cs-CZ" dirty="0" smtClean="0">
                <a:latin typeface="Arial" charset="0"/>
              </a:rPr>
              <a:t>: jabloň domácí, třešeň ptačí, mochna husí, jahodník obecný, kontryhel obecný, růže šípková…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POUŽITÉ ZDROJE:</a:t>
            </a:r>
          </a:p>
        </p:txBody>
      </p:sp>
      <p:sp>
        <p:nvSpPr>
          <p:cNvPr id="41987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1000" dirty="0" smtClean="0">
                <a:latin typeface="Arial" charset="0"/>
              </a:rPr>
              <a:t>/Cit</a:t>
            </a:r>
            <a:r>
              <a:rPr lang="cs-CZ" sz="1000" dirty="0" smtClean="0">
                <a:latin typeface="Arial" charset="0"/>
              </a:rPr>
              <a:t>. 2012-05-05/. Dostupný pod licencí public </a:t>
            </a:r>
            <a:r>
              <a:rPr lang="cs-CZ" sz="1000" dirty="0" err="1" smtClean="0">
                <a:latin typeface="Arial" charset="0"/>
              </a:rPr>
              <a:t>domain</a:t>
            </a:r>
            <a:r>
              <a:rPr lang="cs-CZ" sz="1000" dirty="0" smtClean="0">
                <a:latin typeface="Arial" charset="0"/>
              </a:rPr>
              <a:t> na WWW: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10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1000" dirty="0" smtClean="0">
                <a:latin typeface="Arial" charset="0"/>
              </a:rPr>
              <a:t>OBR. 1 </a:t>
            </a:r>
            <a:r>
              <a:rPr lang="cs-CZ" sz="1000" dirty="0" smtClean="0">
                <a:latin typeface="Arial" charset="0"/>
                <a:hlinkClick r:id="rId2"/>
              </a:rPr>
              <a:t>http://upload.wikimedia.org/wikipedia/commons/a/aa/Rosaceae_-_Pyrus_pyraster_-_Perastro.JPG</a:t>
            </a:r>
            <a:endParaRPr lang="cs-CZ" sz="10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1000" dirty="0" smtClean="0">
                <a:latin typeface="Arial" charset="0"/>
              </a:rPr>
              <a:t>OBR. 2 </a:t>
            </a:r>
            <a:r>
              <a:rPr lang="cs-CZ" sz="1000" dirty="0" smtClean="0">
                <a:latin typeface="Arial" charset="0"/>
                <a:hlinkClick r:id="rId3"/>
              </a:rPr>
              <a:t>http://upload.wikimedia.org/wikipedia/commons/3/3d/GoldenD_cultivar.jpg</a:t>
            </a:r>
            <a:endParaRPr lang="cs-CZ" sz="10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1000" dirty="0" smtClean="0">
                <a:latin typeface="Arial" charset="0"/>
              </a:rPr>
              <a:t>OBR. 3 </a:t>
            </a:r>
            <a:r>
              <a:rPr lang="cs-CZ" sz="1000" dirty="0" smtClean="0">
                <a:latin typeface="Arial" charset="0"/>
                <a:hlinkClick r:id="rId4"/>
              </a:rPr>
              <a:t>http://upload.wikimedia.org/wikipedia/commons/6/6e/Pyrus_bourgaeana_DehesaBoyalFlowerscloseup.jpg</a:t>
            </a:r>
            <a:endParaRPr lang="cs-CZ" sz="10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1000" dirty="0" smtClean="0">
                <a:latin typeface="Arial" charset="0"/>
              </a:rPr>
              <a:t>OBR. 4 </a:t>
            </a:r>
            <a:r>
              <a:rPr lang="cs-CZ" sz="1000" dirty="0" smtClean="0">
                <a:latin typeface="Arial" charset="0"/>
                <a:hlinkClick r:id="rId5"/>
              </a:rPr>
              <a:t>http://upload.wikimedia.org/wikipedia/commons/3/3b/DSCF4435.JPG</a:t>
            </a:r>
            <a:endParaRPr lang="cs-CZ" sz="10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1000" dirty="0" smtClean="0">
                <a:latin typeface="Arial" charset="0"/>
              </a:rPr>
              <a:t>OBR. 5 </a:t>
            </a:r>
            <a:r>
              <a:rPr lang="cs-CZ" sz="1000" dirty="0" smtClean="0">
                <a:latin typeface="Arial" charset="0"/>
                <a:hlinkClick r:id="rId6"/>
              </a:rPr>
              <a:t>http://upload.wikimedia.org/wikipedia/commons/0/04/Slivo%C5%88_%C5%A1vestka%2C_plum.jpg</a:t>
            </a:r>
            <a:endParaRPr lang="cs-CZ" sz="10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1000" dirty="0" smtClean="0">
                <a:latin typeface="Arial" charset="0"/>
              </a:rPr>
              <a:t>OBR. 6 </a:t>
            </a:r>
            <a:r>
              <a:rPr lang="cs-CZ" sz="1000" dirty="0" smtClean="0">
                <a:latin typeface="Arial" charset="0"/>
                <a:hlinkClick r:id="rId7"/>
              </a:rPr>
              <a:t>http://cs.wikipedia.org/wiki/Soubor:Prunus_avium_fruit.jpg</a:t>
            </a:r>
            <a:endParaRPr lang="cs-CZ" sz="10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1000" dirty="0" smtClean="0">
                <a:latin typeface="Arial" charset="0"/>
              </a:rPr>
              <a:t>OBR. 7 </a:t>
            </a:r>
            <a:r>
              <a:rPr lang="cs-CZ" sz="1000" dirty="0" smtClean="0">
                <a:latin typeface="Arial" charset="0"/>
                <a:hlinkClick r:id="rId8"/>
              </a:rPr>
              <a:t>http://cs.wikipedia.org/wiki/Soubor:Apricots.jpg</a:t>
            </a:r>
            <a:endParaRPr lang="cs-CZ" sz="10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1000" dirty="0" smtClean="0">
                <a:latin typeface="Arial" charset="0"/>
              </a:rPr>
              <a:t>OBR. 8 </a:t>
            </a:r>
            <a:r>
              <a:rPr lang="cs-CZ" sz="1000" dirty="0" smtClean="0">
                <a:latin typeface="Arial" charset="0"/>
                <a:hlinkClick r:id="rId9"/>
              </a:rPr>
              <a:t>http://cs.wikipedia.org/wiki/Soubor:Apricot_blossom_detail1.jpg</a:t>
            </a:r>
            <a:endParaRPr lang="cs-CZ" sz="10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1000" dirty="0" smtClean="0">
                <a:latin typeface="Arial" charset="0"/>
              </a:rPr>
              <a:t>OBR. 9 </a:t>
            </a:r>
            <a:r>
              <a:rPr lang="cs-CZ" sz="1000" dirty="0" smtClean="0">
                <a:latin typeface="Arial" charset="0"/>
                <a:hlinkClick r:id="rId10"/>
              </a:rPr>
              <a:t>http://upload.wikimedia.org/wikipedia/commons/5/51/Peachblossoms3800ppx.JPG</a:t>
            </a:r>
            <a:endParaRPr lang="cs-CZ" sz="10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1000" dirty="0" smtClean="0">
                <a:latin typeface="Arial" charset="0"/>
              </a:rPr>
              <a:t>OBR. 10 </a:t>
            </a:r>
            <a:r>
              <a:rPr lang="cs-CZ" sz="1000" dirty="0" smtClean="0">
                <a:latin typeface="Arial" charset="0"/>
                <a:hlinkClick r:id="rId11"/>
              </a:rPr>
              <a:t>http://upload.wikimedia.org/wikipedia/commons/4/43/Fragaria_vesca_close-up_1.jpg</a:t>
            </a:r>
            <a:endParaRPr lang="cs-CZ" sz="10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1000" dirty="0" smtClean="0">
                <a:latin typeface="Arial" charset="0"/>
              </a:rPr>
              <a:t>OBR. 11 </a:t>
            </a:r>
            <a:r>
              <a:rPr lang="cs-CZ" sz="1000" dirty="0" smtClean="0">
                <a:latin typeface="Arial" charset="0"/>
                <a:hlinkClick r:id="rId12"/>
              </a:rPr>
              <a:t>http://upload.wikimedia.org/wikipedia/commons/d/d1/Blackberries_on_bush.jpg</a:t>
            </a:r>
            <a:endParaRPr lang="cs-CZ" sz="10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1000" dirty="0" smtClean="0">
                <a:latin typeface="Arial" charset="0"/>
              </a:rPr>
              <a:t>OBR. 12 </a:t>
            </a:r>
            <a:r>
              <a:rPr lang="cs-CZ" sz="1000" dirty="0" smtClean="0">
                <a:latin typeface="Arial" charset="0"/>
                <a:hlinkClick r:id="rId13"/>
              </a:rPr>
              <a:t>http://upload.wikimedia.org/wikipedia/commons/7/7d/Malina.jpg</a:t>
            </a:r>
            <a:endParaRPr lang="cs-CZ" sz="10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1000" dirty="0" smtClean="0">
                <a:latin typeface="Arial" charset="0"/>
              </a:rPr>
              <a:t>OBR. 13 </a:t>
            </a:r>
            <a:r>
              <a:rPr lang="cs-CZ" sz="1000" dirty="0" smtClean="0">
                <a:latin typeface="Arial" charset="0"/>
                <a:hlinkClick r:id="rId14"/>
              </a:rPr>
              <a:t>http://cs.wikipedia.org/wiki/Soubor:Rosa_canina_flower_Luc_Viatour.JPG</a:t>
            </a:r>
            <a:endParaRPr lang="cs-CZ" sz="10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1000" dirty="0" smtClean="0">
                <a:latin typeface="Arial" charset="0"/>
              </a:rPr>
              <a:t>OBR. 14 </a:t>
            </a:r>
            <a:r>
              <a:rPr lang="cs-CZ" sz="1000" dirty="0" smtClean="0">
                <a:latin typeface="Arial" charset="0"/>
                <a:hlinkClick r:id="rId15"/>
              </a:rPr>
              <a:t>http://cs.wikipedia.org/wiki/Soubor:06.2010a_white_Rosa_wp1.jpg</a:t>
            </a:r>
            <a:endParaRPr lang="cs-CZ" sz="10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1000" dirty="0" smtClean="0">
                <a:latin typeface="Arial" charset="0"/>
              </a:rPr>
              <a:t>OBR. 15 </a:t>
            </a:r>
            <a:r>
              <a:rPr lang="cs-CZ" sz="1000" dirty="0" smtClean="0">
                <a:latin typeface="Arial" charset="0"/>
                <a:hlinkClick r:id="rId16"/>
              </a:rPr>
              <a:t>http://upload.wikimedia.org/wikipedia/commons/2/2c/Geum_urbanum_bgiu.jpg</a:t>
            </a:r>
            <a:endParaRPr lang="cs-CZ" sz="10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1000" dirty="0" smtClean="0">
                <a:latin typeface="Arial" charset="0"/>
              </a:rPr>
              <a:t>OBR. 16 </a:t>
            </a:r>
            <a:r>
              <a:rPr lang="cs-CZ" sz="1200" dirty="0" smtClean="0">
                <a:latin typeface="Arial" charset="0"/>
                <a:hlinkClick r:id="rId17"/>
              </a:rPr>
              <a:t>http://upload.wikimedia.org/wikipedia/commons/5/57/Alchemilla_vulgaris.jpg</a:t>
            </a:r>
            <a:endParaRPr lang="cs-CZ" sz="12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900" dirty="0" smtClean="0">
                <a:latin typeface="Arial" charset="0"/>
              </a:rPr>
              <a:t>OBR. 17 </a:t>
            </a:r>
            <a:r>
              <a:rPr lang="cs-CZ" sz="900" dirty="0" smtClean="0">
                <a:latin typeface="Arial" charset="0"/>
                <a:hlinkClick r:id="rId18"/>
              </a:rPr>
              <a:t>http://upload.wikimedia.org/wikipedia/commons/2/20/Zilverschoon_plant_Potentilla_anserina.jpg</a:t>
            </a:r>
            <a:endParaRPr lang="cs-CZ" sz="9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900" dirty="0" smtClean="0">
                <a:latin typeface="Arial" charset="0"/>
              </a:rPr>
              <a:t>OBR. 18 </a:t>
            </a:r>
            <a:r>
              <a:rPr lang="cs-CZ" sz="1200" dirty="0" smtClean="0">
                <a:latin typeface="Arial" charset="0"/>
                <a:hlinkClick r:id="rId19"/>
              </a:rPr>
              <a:t>http://upload.wikimedia.org/wikipedia/commons/e/e4/Unripe_almond_on_tree.jpg</a:t>
            </a:r>
            <a:endParaRPr lang="cs-CZ" sz="12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12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12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12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9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1000" dirty="0" err="1" smtClean="0">
                <a:latin typeface="Arial" charset="0"/>
              </a:rPr>
              <a:t>Čabradová</a:t>
            </a:r>
            <a:r>
              <a:rPr lang="cs-CZ" sz="1000" dirty="0" smtClean="0">
                <a:latin typeface="Arial" charset="0"/>
              </a:rPr>
              <a:t>, V a kol.: Přírodopis pro 7.ročník, </a:t>
            </a:r>
            <a:r>
              <a:rPr lang="cs-CZ" sz="1000" dirty="0" err="1" smtClean="0">
                <a:latin typeface="Arial" charset="0"/>
              </a:rPr>
              <a:t>Fraus</a:t>
            </a:r>
            <a:r>
              <a:rPr lang="cs-CZ" sz="1000" dirty="0" smtClean="0">
                <a:latin typeface="Arial" charset="0"/>
              </a:rPr>
              <a:t>, 2005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10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10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1000" dirty="0" smtClean="0">
              <a:latin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489</Words>
  <Application>Microsoft Office PowerPoint</Application>
  <PresentationFormat>Předvádění na obrazovce (4:3)</PresentationFormat>
  <Paragraphs>143</Paragraphs>
  <Slides>23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1_Motiv sady Office</vt:lpstr>
      <vt:lpstr>Talent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ČELEĎ: RŮŽOVITÉ</vt:lpstr>
      <vt:lpstr>Snímek 3</vt:lpstr>
      <vt:lpstr>CHARAKTERISTIKA  ČELEDI RŮŽOVITÉ: </vt:lpstr>
      <vt:lpstr>ŘEKNI, JAK VYPADÁ KVĚT PĚTIČETNÝ</vt:lpstr>
      <vt:lpstr>ŘEKNI, JAK VYPADÁ KVĚT OBOUPOHLAVNÝ</vt:lpstr>
      <vt:lpstr>ŘEKNI, JAK VYPADÁ KVĚT ROZLIŠENÝ.</vt:lpstr>
      <vt:lpstr>PLODY ČELEDI RŮŽOVITÉ: </vt:lpstr>
      <vt:lpstr>V SADECH SE PĚSTUJE:</vt:lpstr>
      <vt:lpstr>JABLOŇ: GOLDEN DELICIOUS</vt:lpstr>
      <vt:lpstr>SLIVOŇ ŠVESTKA</vt:lpstr>
      <vt:lpstr>TŘEŠEŇ PTAČÍ     MANDLOŇ</vt:lpstr>
      <vt:lpstr>MERUŇKA OBECNÁ</vt:lpstr>
      <vt:lpstr>BROSKVOŇ OBECNÁ </vt:lpstr>
      <vt:lpstr>NA ZAHRADÁCH SE PĚSTUJE  JAHODNÍK OBECNÝ</vt:lpstr>
      <vt:lpstr>OSTRUŽINÍK, MALINÍK</vt:lpstr>
      <vt:lpstr>PRO OKRASU SE PĚSTUJE „KRÁLOVNA KVĚTIN“ RŮŽE </vt:lpstr>
      <vt:lpstr>MEZI PLANÉ RŮŽOVITÉ PATŘÍ </vt:lpstr>
      <vt:lpstr>KONTRYHEL OBECNÝ</vt:lpstr>
      <vt:lpstr>MOCHNA HUSÍ</vt:lpstr>
      <vt:lpstr>Závěrečné shrnutí: </vt:lpstr>
      <vt:lpstr>Snímek 22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User</cp:lastModifiedBy>
  <cp:revision>11</cp:revision>
  <dcterms:modified xsi:type="dcterms:W3CDTF">2012-05-07T17:10:22Z</dcterms:modified>
</cp:coreProperties>
</file>