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65" r:id="rId3"/>
    <p:sldId id="264" r:id="rId4"/>
    <p:sldId id="256" r:id="rId5"/>
    <p:sldId id="257" r:id="rId6"/>
    <p:sldId id="258" r:id="rId7"/>
    <p:sldId id="268" r:id="rId8"/>
    <p:sldId id="260" r:id="rId9"/>
    <p:sldId id="261" r:id="rId10"/>
    <p:sldId id="262" r:id="rId11"/>
    <p:sldId id="263" r:id="rId12"/>
    <p:sldId id="269" r:id="rId13"/>
    <p:sldId id="259" r:id="rId14"/>
    <p:sldId id="271" r:id="rId15"/>
    <p:sldId id="270" r:id="rId16"/>
    <p:sldId id="272" r:id="rId17"/>
    <p:sldId id="275" r:id="rId18"/>
    <p:sldId id="273" r:id="rId19"/>
    <p:sldId id="274" r:id="rId20"/>
    <p:sldId id="276"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10" d="100"/>
          <a:sy n="110" d="100"/>
        </p:scale>
        <p:origin x="84" y="6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3434799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227451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1665914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E456257-BD51-438F-ABF7-256E5201DC85}" type="datetimeFigureOut">
              <a:rPr lang="cs-CZ" smtClean="0"/>
              <a:pPr/>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164396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E456257-BD51-438F-ABF7-256E5201DC85}" type="datetimeFigureOut">
              <a:rPr lang="cs-CZ" smtClean="0"/>
              <a:pPr/>
              <a:t>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48267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E456257-BD51-438F-ABF7-256E5201DC85}" type="datetimeFigureOut">
              <a:rPr lang="cs-CZ" smtClean="0"/>
              <a:pPr/>
              <a:t>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2092754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E456257-BD51-438F-ABF7-256E5201DC85}" type="datetimeFigureOut">
              <a:rPr lang="cs-CZ" smtClean="0"/>
              <a:pPr/>
              <a:t>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2421759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E456257-BD51-438F-ABF7-256E5201DC85}" type="datetimeFigureOut">
              <a:rPr lang="cs-CZ" smtClean="0"/>
              <a:pPr/>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888786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E456257-BD51-438F-ABF7-256E5201DC85}" type="datetimeFigureOut">
              <a:rPr lang="cs-CZ" smtClean="0"/>
              <a:pPr/>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2364407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3852678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3076367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456257-BD51-438F-ABF7-256E5201DC85}" type="datetimeFigureOut">
              <a:rPr lang="cs-CZ" smtClean="0"/>
              <a:pPr/>
              <a:t>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69C193-61ED-4BB4-B2BE-7DC3457E699C}" type="slidenum">
              <a:rPr lang="cs-CZ" smtClean="0"/>
              <a:pPr/>
              <a:t>‹#›</a:t>
            </a:fld>
            <a:endParaRPr lang="cs-CZ"/>
          </a:p>
        </p:txBody>
      </p:sp>
    </p:spTree>
    <p:extLst>
      <p:ext uri="{BB962C8B-B14F-4D97-AF65-F5344CB8AC3E}">
        <p14:creationId xmlns:p14="http://schemas.microsoft.com/office/powerpoint/2010/main" xmlns="" val="9698907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14.jpeg"/><Relationship Id="rId7" Type="http://schemas.openxmlformats.org/officeDocument/2006/relationships/image" Target="../media/image5.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7.jpeg"/><Relationship Id="rId4" Type="http://schemas.openxmlformats.org/officeDocument/2006/relationships/image" Target="../media/image8.jpeg"/><Relationship Id="rId9" Type="http://schemas.openxmlformats.org/officeDocument/2006/relationships/image" Target="../media/image2.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image" Target="../media/image14.jpeg"/><Relationship Id="rId7" Type="http://schemas.openxmlformats.org/officeDocument/2006/relationships/image" Target="../media/image5.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7.jpeg"/><Relationship Id="rId4" Type="http://schemas.openxmlformats.org/officeDocument/2006/relationships/image" Target="../media/image8.jpeg"/><Relationship Id="rId9" Type="http://schemas.openxmlformats.org/officeDocument/2006/relationships/image" Target="../media/image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p:txBody>
          <a:bodyPr/>
          <a:lstStyle/>
          <a:p>
            <a:pPr>
              <a:defRPr/>
            </a:pPr>
            <a:r>
              <a:rPr lang="cs-CZ" sz="3200" b="1">
                <a:latin typeface="+mn-lt"/>
              </a:rPr>
              <a:t>VY_32_INOVACE_22_Houby s plodnicí</a:t>
            </a:r>
            <a:endParaRPr lang="cs-CZ" sz="3200" dirty="0" smtClean="0">
              <a:latin typeface="+mn-lt"/>
            </a:endParaRPr>
          </a:p>
        </p:txBody>
      </p:sp>
      <p:pic>
        <p:nvPicPr>
          <p:cNvPr id="2051"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150" y="5373688"/>
            <a:ext cx="5715000" cy="12477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1187624" y="692696"/>
            <a:ext cx="1867819" cy="523220"/>
          </a:xfrm>
          <a:prstGeom prst="rect">
            <a:avLst/>
          </a:prstGeom>
          <a:noFill/>
        </p:spPr>
        <p:txBody>
          <a:bodyPr wrap="none" rtlCol="0">
            <a:spAutoFit/>
          </a:bodyPr>
          <a:lstStyle/>
          <a:p>
            <a:r>
              <a:rPr lang="cs-CZ" sz="1000" b="1" dirty="0"/>
              <a:t>Identifikátor školy: 600 150 569</a:t>
            </a:r>
          </a:p>
          <a:p>
            <a:endParaRPr lang="cs-CZ" dirty="0"/>
          </a:p>
        </p:txBody>
      </p:sp>
    </p:spTree>
    <p:extLst>
      <p:ext uri="{BB962C8B-B14F-4D97-AF65-F5344CB8AC3E}">
        <p14:creationId xmlns:p14="http://schemas.microsoft.com/office/powerpoint/2010/main" xmlns="" val="6612933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557" y="1124744"/>
            <a:ext cx="9135794" cy="3785652"/>
          </a:xfrm>
          <a:prstGeom prst="rect">
            <a:avLst/>
          </a:prstGeom>
          <a:noFill/>
        </p:spPr>
        <p:txBody>
          <a:bodyPr wrap="square" rtlCol="0">
            <a:spAutoFit/>
          </a:bodyPr>
          <a:lstStyle/>
          <a:p>
            <a:pPr algn="ctr"/>
            <a:r>
              <a:rPr lang="cs-CZ" sz="12000" dirty="0" smtClean="0">
                <a:solidFill>
                  <a:srgbClr val="FF0000"/>
                </a:solidFill>
                <a:latin typeface="Times New Roman" pitchFamily="18" charset="0"/>
                <a:cs typeface="Times New Roman" pitchFamily="18" charset="0"/>
              </a:rPr>
              <a:t>Houby </a:t>
            </a:r>
          </a:p>
          <a:p>
            <a:pPr algn="ctr"/>
            <a:r>
              <a:rPr lang="cs-CZ" sz="12000" dirty="0" smtClean="0">
                <a:solidFill>
                  <a:srgbClr val="FF0000"/>
                </a:solidFill>
                <a:latin typeface="Times New Roman" pitchFamily="18" charset="0"/>
                <a:cs typeface="Times New Roman" pitchFamily="18" charset="0"/>
              </a:rPr>
              <a:t>s plodnicí</a:t>
            </a:r>
            <a:endParaRPr lang="cs-CZ" sz="12000" dirty="0">
              <a:solidFill>
                <a:srgbClr val="FF0000"/>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36431509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8" y="2564904"/>
            <a:ext cx="9144000" cy="1446550"/>
          </a:xfrm>
          <a:prstGeom prst="rect">
            <a:avLst/>
          </a:prstGeom>
          <a:noFill/>
        </p:spPr>
        <p:txBody>
          <a:bodyPr wrap="square" rtlCol="0">
            <a:spAutoFit/>
          </a:bodyPr>
          <a:lstStyle/>
          <a:p>
            <a:pPr algn="ctr"/>
            <a:r>
              <a:rPr lang="cs-CZ" sz="8800" b="1" dirty="0" smtClean="0">
                <a:solidFill>
                  <a:schemeClr val="accent6">
                    <a:lumMod val="75000"/>
                  </a:schemeClr>
                </a:solidFill>
                <a:latin typeface="Times New Roman" pitchFamily="18" charset="0"/>
                <a:cs typeface="Times New Roman" pitchFamily="18" charset="0"/>
              </a:rPr>
              <a:t>Houby s lupeny</a:t>
            </a:r>
            <a:endParaRPr lang="cs-CZ" sz="8800" b="1" dirty="0">
              <a:solidFill>
                <a:schemeClr val="accent6">
                  <a:lumMod val="7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6541649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fotky\Příroda\Muchomůrka červená.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24128" y="2422126"/>
            <a:ext cx="3213937" cy="4285248"/>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348125" y="6021288"/>
            <a:ext cx="4463427" cy="369332"/>
          </a:xfrm>
          <a:prstGeom prst="rect">
            <a:avLst/>
          </a:prstGeom>
          <a:noFill/>
        </p:spPr>
        <p:txBody>
          <a:bodyPr wrap="square" rtlCol="0">
            <a:spAutoFit/>
          </a:bodyPr>
          <a:lstStyle/>
          <a:p>
            <a:r>
              <a:rPr lang="cs-CZ" dirty="0" smtClean="0">
                <a:latin typeface="Times New Roman" pitchFamily="18" charset="0"/>
                <a:cs typeface="Times New Roman" pitchFamily="18" charset="0"/>
              </a:rPr>
              <a:t>Patří k nejznámějším jedovatým houbám.</a:t>
            </a:r>
            <a:endParaRPr lang="cs-CZ" dirty="0">
              <a:latin typeface="Times New Roman" pitchFamily="18" charset="0"/>
              <a:cs typeface="Times New Roman" pitchFamily="18" charset="0"/>
            </a:endParaRPr>
          </a:p>
        </p:txBody>
      </p:sp>
      <p:sp>
        <p:nvSpPr>
          <p:cNvPr id="6" name="TextovéPole 5"/>
          <p:cNvSpPr txBox="1"/>
          <p:nvPr/>
        </p:nvSpPr>
        <p:spPr>
          <a:xfrm>
            <a:off x="1440185" y="188640"/>
            <a:ext cx="6192687"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Muchomůrka červená</a:t>
            </a:r>
            <a:endParaRPr lang="cs-CZ" sz="3600" b="1" dirty="0">
              <a:latin typeface="Times New Roman" pitchFamily="18" charset="0"/>
              <a:cs typeface="Times New Roman" pitchFamily="18" charset="0"/>
            </a:endParaRPr>
          </a:p>
        </p:txBody>
      </p:sp>
      <p:sp>
        <p:nvSpPr>
          <p:cNvPr id="7" name="TextovéPole 6"/>
          <p:cNvSpPr txBox="1"/>
          <p:nvPr/>
        </p:nvSpPr>
        <p:spPr>
          <a:xfrm>
            <a:off x="348125" y="5013176"/>
            <a:ext cx="5040738" cy="646331"/>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Roste nejčastěji v jehličnatých, převážně smrkových lesích, ale i ve smíšených a listnatých lesích.</a:t>
            </a:r>
            <a:endParaRPr lang="cs-CZ" dirty="0">
              <a:latin typeface="Times New Roman" pitchFamily="18" charset="0"/>
              <a:cs typeface="Times New Roman" pitchFamily="18" charset="0"/>
            </a:endParaRPr>
          </a:p>
        </p:txBody>
      </p:sp>
      <p:sp>
        <p:nvSpPr>
          <p:cNvPr id="8" name="TextovéPole 7"/>
          <p:cNvSpPr txBox="1"/>
          <p:nvPr/>
        </p:nvSpPr>
        <p:spPr>
          <a:xfrm>
            <a:off x="348125" y="2718091"/>
            <a:ext cx="5319010" cy="2031325"/>
          </a:xfrm>
          <a:prstGeom prst="rect">
            <a:avLst/>
          </a:prstGeom>
          <a:noFill/>
        </p:spPr>
        <p:txBody>
          <a:bodyPr wrap="square" rtlCol="0">
            <a:spAutoFit/>
          </a:bodyPr>
          <a:lstStyle/>
          <a:p>
            <a:pPr algn="just"/>
            <a:r>
              <a:rPr lang="cs-CZ" dirty="0" smtClean="0">
                <a:latin typeface="Times New Roman" pitchFamily="18" charset="0"/>
                <a:cs typeface="Times New Roman" pitchFamily="18" charset="0"/>
              </a:rPr>
              <a:t>Kromě nepříliš významného obsahu muskarinu obsahuje </a:t>
            </a:r>
            <a:r>
              <a:rPr lang="cs-CZ" dirty="0" err="1" smtClean="0">
                <a:latin typeface="Times New Roman" pitchFamily="18" charset="0"/>
                <a:cs typeface="Times New Roman" pitchFamily="18" charset="0"/>
              </a:rPr>
              <a:t>muscinol</a:t>
            </a:r>
            <a:r>
              <a:rPr lang="cs-CZ" dirty="0" smtClean="0">
                <a:latin typeface="Times New Roman" pitchFamily="18" charset="0"/>
                <a:cs typeface="Times New Roman" pitchFamily="18" charset="0"/>
              </a:rPr>
              <a:t>, který způsobuje poruchy vědomí </a:t>
            </a:r>
            <a:r>
              <a:rPr lang="cs-CZ" dirty="0" smtClean="0">
                <a:latin typeface="Times New Roman" pitchFamily="18" charset="0"/>
                <a:cs typeface="Times New Roman" pitchFamily="18" charset="0"/>
              </a:rPr>
              <a:t>             a </a:t>
            </a:r>
            <a:r>
              <a:rPr lang="cs-CZ" dirty="0" smtClean="0">
                <a:latin typeface="Times New Roman" pitchFamily="18" charset="0"/>
                <a:cs typeface="Times New Roman" pitchFamily="18" charset="0"/>
              </a:rPr>
              <a:t>vyvolává halucinace. Muchomůrka červená byla </a:t>
            </a:r>
            <a:r>
              <a:rPr lang="cs-CZ" dirty="0" smtClean="0">
                <a:latin typeface="Times New Roman" pitchFamily="18" charset="0"/>
                <a:cs typeface="Times New Roman" pitchFamily="18" charset="0"/>
              </a:rPr>
              <a:t>                 v </a:t>
            </a:r>
            <a:r>
              <a:rPr lang="cs-CZ" dirty="0" smtClean="0">
                <a:latin typeface="Times New Roman" pitchFamily="18" charset="0"/>
                <a:cs typeface="Times New Roman" pitchFamily="18" charset="0"/>
              </a:rPr>
              <a:t>historii používána k navození stavů opojení nebo halucinací.</a:t>
            </a:r>
            <a:r>
              <a:rPr lang="cs-CZ" baseline="30000" dirty="0">
                <a:latin typeface="Times New Roman" pitchFamily="18" charset="0"/>
                <a:cs typeface="Times New Roman" pitchFamily="18" charset="0"/>
              </a:rPr>
              <a:t> </a:t>
            </a:r>
            <a:r>
              <a:rPr lang="cs-CZ" dirty="0" smtClean="0">
                <a:latin typeface="Times New Roman" pitchFamily="18" charset="0"/>
                <a:cs typeface="Times New Roman" pitchFamily="18" charset="0"/>
              </a:rPr>
              <a:t>Bylo však prokázáno, že užívání muchomůrky červené narušuje zdraví a ve vzácných případech vede i ke smrti</a:t>
            </a:r>
            <a:endParaRPr lang="cs-CZ" dirty="0">
              <a:latin typeface="Times New Roman" pitchFamily="18" charset="0"/>
              <a:cs typeface="Times New Roman" pitchFamily="18" charset="0"/>
            </a:endParaRPr>
          </a:p>
        </p:txBody>
      </p:sp>
      <p:sp>
        <p:nvSpPr>
          <p:cNvPr id="9" name="TextovéPole 8"/>
          <p:cNvSpPr txBox="1"/>
          <p:nvPr/>
        </p:nvSpPr>
        <p:spPr>
          <a:xfrm>
            <a:off x="324596" y="1118501"/>
            <a:ext cx="8423867" cy="1477328"/>
          </a:xfrm>
          <a:prstGeom prst="rect">
            <a:avLst/>
          </a:prstGeom>
          <a:noFill/>
        </p:spPr>
        <p:txBody>
          <a:bodyPr wrap="square" rtlCol="0">
            <a:spAutoFit/>
          </a:bodyPr>
          <a:lstStyle/>
          <a:p>
            <a:pPr algn="just"/>
            <a:r>
              <a:rPr lang="cs-CZ" dirty="0">
                <a:latin typeface="Times New Roman" pitchFamily="18" charset="0"/>
                <a:cs typeface="Times New Roman" pitchFamily="18" charset="0"/>
              </a:rPr>
              <a:t>M</a:t>
            </a:r>
            <a:r>
              <a:rPr lang="cs-CZ" dirty="0" smtClean="0">
                <a:latin typeface="Times New Roman" pitchFamily="18" charset="0"/>
                <a:cs typeface="Times New Roman" pitchFamily="18" charset="0"/>
              </a:rPr>
              <a:t>uchomůrka červená dala celému rodu název, neboť byla lidovým prostředkem </a:t>
            </a:r>
            <a:r>
              <a:rPr lang="cs-CZ" dirty="0" smtClean="0">
                <a:latin typeface="Times New Roman" pitchFamily="18" charset="0"/>
                <a:cs typeface="Times New Roman" pitchFamily="18" charset="0"/>
              </a:rPr>
              <a:t>                      k </a:t>
            </a:r>
            <a:r>
              <a:rPr lang="cs-CZ" dirty="0" smtClean="0">
                <a:latin typeface="Times New Roman" pitchFamily="18" charset="0"/>
                <a:cs typeface="Times New Roman" pitchFamily="18" charset="0"/>
              </a:rPr>
              <a:t>zabíjení much (původně muchomorka - od "mořit mouchy"). Klobouk se vymáčel </a:t>
            </a:r>
            <a:r>
              <a:rPr lang="cs-CZ" dirty="0" smtClean="0">
                <a:latin typeface="Times New Roman" pitchFamily="18" charset="0"/>
                <a:cs typeface="Times New Roman" pitchFamily="18" charset="0"/>
              </a:rPr>
              <a:t>                 v </a:t>
            </a:r>
            <a:r>
              <a:rPr lang="cs-CZ" dirty="0" smtClean="0">
                <a:latin typeface="Times New Roman" pitchFamily="18" charset="0"/>
                <a:cs typeface="Times New Roman" pitchFamily="18" charset="0"/>
              </a:rPr>
              <a:t>oslazené vodě nebo oslazeném mléce, případně se namáčel v mléce či vodě a pak posypal cukrem. Mouchy sály z povrchu klobouku sladký roztok i s rozpuštěnými jedy </a:t>
            </a:r>
            <a:r>
              <a:rPr lang="cs-CZ" dirty="0" smtClean="0">
                <a:latin typeface="Times New Roman" pitchFamily="18" charset="0"/>
                <a:cs typeface="Times New Roman" pitchFamily="18" charset="0"/>
              </a:rPr>
              <a:t>             a </a:t>
            </a:r>
            <a:r>
              <a:rPr lang="cs-CZ" dirty="0" smtClean="0">
                <a:latin typeface="Times New Roman" pitchFamily="18" charset="0"/>
                <a:cs typeface="Times New Roman" pitchFamily="18" charset="0"/>
              </a:rPr>
              <a:t>došlo k jejich omámení, případně úplnému usmrcení.</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13073160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2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5616" y="3789039"/>
            <a:ext cx="3120346" cy="2340259"/>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descr="D:\fotky\Příroda\posl.aktualizace 263.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746630" y="3645023"/>
            <a:ext cx="2281753" cy="3042337"/>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0" y="188640"/>
            <a:ext cx="9143999"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Muchomůrka růžovka (masák)</a:t>
            </a:r>
            <a:endParaRPr lang="cs-CZ" sz="3600" b="1" dirty="0">
              <a:latin typeface="Times New Roman" pitchFamily="18" charset="0"/>
              <a:cs typeface="Times New Roman" pitchFamily="18" charset="0"/>
            </a:endParaRPr>
          </a:p>
        </p:txBody>
      </p:sp>
      <p:sp>
        <p:nvSpPr>
          <p:cNvPr id="5" name="TextovéPole 4"/>
          <p:cNvSpPr txBox="1"/>
          <p:nvPr/>
        </p:nvSpPr>
        <p:spPr>
          <a:xfrm>
            <a:off x="438487" y="804336"/>
            <a:ext cx="8244407" cy="2800767"/>
          </a:xfrm>
          <a:prstGeom prst="rect">
            <a:avLst/>
          </a:prstGeom>
          <a:noFill/>
        </p:spPr>
        <p:txBody>
          <a:bodyPr wrap="square" rtlCol="0">
            <a:spAutoFit/>
          </a:bodyPr>
          <a:lstStyle/>
          <a:p>
            <a:r>
              <a:rPr lang="cs-CZ" sz="1600" dirty="0">
                <a:latin typeface="Times New Roman" pitchFamily="18" charset="0"/>
                <a:cs typeface="Times New Roman" pitchFamily="18" charset="0"/>
              </a:rPr>
              <a:t>Muchomůrka </a:t>
            </a:r>
            <a:r>
              <a:rPr lang="cs-CZ" sz="1600" dirty="0" smtClean="0">
                <a:latin typeface="Times New Roman" pitchFamily="18" charset="0"/>
                <a:cs typeface="Times New Roman" pitchFamily="18" charset="0"/>
              </a:rPr>
              <a:t>růžovka, lidově </a:t>
            </a:r>
            <a:r>
              <a:rPr lang="cs-CZ" sz="1600" dirty="0" smtClean="0">
                <a:latin typeface="Times New Roman" pitchFamily="18" charset="0"/>
                <a:cs typeface="Times New Roman" pitchFamily="18" charset="0"/>
              </a:rPr>
              <a:t>masák, </a:t>
            </a:r>
            <a:r>
              <a:rPr lang="cs-CZ" sz="1600" dirty="0">
                <a:latin typeface="Times New Roman" pitchFamily="18" charset="0"/>
                <a:cs typeface="Times New Roman" pitchFamily="18" charset="0"/>
              </a:rPr>
              <a:t>je výbornou jedlou </a:t>
            </a:r>
            <a:r>
              <a:rPr lang="cs-CZ" sz="1600" dirty="0" smtClean="0">
                <a:latin typeface="Times New Roman" pitchFamily="18" charset="0"/>
                <a:cs typeface="Times New Roman" pitchFamily="18" charset="0"/>
              </a:rPr>
              <a:t>houbou.  Při </a:t>
            </a:r>
            <a:r>
              <a:rPr lang="cs-CZ" sz="1600" dirty="0">
                <a:latin typeface="Times New Roman" pitchFamily="18" charset="0"/>
                <a:cs typeface="Times New Roman" pitchFamily="18" charset="0"/>
              </a:rPr>
              <a:t>jejím sběru je potřeba si dávat opravdu pozor, protože je velmi lehce zaměnitelná za značně jedovatou muchomůrku tygrovanou, jež působí vážné problémy, a bez včasného ošetření v nemocnici může otrávený zemřít. Muchomůrka tygrovaná má ale </a:t>
            </a:r>
            <a:r>
              <a:rPr lang="cs-CZ" sz="1600" dirty="0" smtClean="0">
                <a:latin typeface="Times New Roman" pitchFamily="18" charset="0"/>
                <a:cs typeface="Times New Roman" pitchFamily="18" charset="0"/>
              </a:rPr>
              <a:t>na rozdíl </a:t>
            </a:r>
            <a:r>
              <a:rPr lang="cs-CZ" sz="1600" dirty="0">
                <a:latin typeface="Times New Roman" pitchFamily="18" charset="0"/>
                <a:cs typeface="Times New Roman" pitchFamily="18" charset="0"/>
              </a:rPr>
              <a:t>od růžovky klobouk opravdu jen hnědý, kdežto růžovka, jak sám název </a:t>
            </a:r>
            <a:r>
              <a:rPr lang="cs-CZ" sz="1600" dirty="0" smtClean="0">
                <a:latin typeface="Times New Roman" pitchFamily="18" charset="0"/>
                <a:cs typeface="Times New Roman" pitchFamily="18" charset="0"/>
              </a:rPr>
              <a:t>napovídá, </a:t>
            </a:r>
            <a:r>
              <a:rPr lang="cs-CZ" sz="1600" dirty="0">
                <a:latin typeface="Times New Roman" pitchFamily="18" charset="0"/>
                <a:cs typeface="Times New Roman" pitchFamily="18" charset="0"/>
              </a:rPr>
              <a:t>je barevně do růžova. Velikost klobouku růžovky je 5-15 cm </a:t>
            </a:r>
            <a:r>
              <a:rPr lang="cs-CZ" sz="1600" dirty="0" smtClean="0">
                <a:latin typeface="Times New Roman" pitchFamily="18" charset="0"/>
                <a:cs typeface="Times New Roman" pitchFamily="18" charset="0"/>
              </a:rPr>
              <a:t>           v </a:t>
            </a:r>
            <a:r>
              <a:rPr lang="cs-CZ" sz="1600" dirty="0">
                <a:latin typeface="Times New Roman" pitchFamily="18" charset="0"/>
                <a:cs typeface="Times New Roman" pitchFamily="18" charset="0"/>
              </a:rPr>
              <a:t>průměru, tedy značně veliký, napřed je kulovitý, pak </a:t>
            </a:r>
            <a:r>
              <a:rPr lang="cs-CZ" sz="1600" dirty="0" smtClean="0">
                <a:latin typeface="Times New Roman" pitchFamily="18" charset="0"/>
                <a:cs typeface="Times New Roman" pitchFamily="18" charset="0"/>
              </a:rPr>
              <a:t>zvonovitý, </a:t>
            </a:r>
            <a:r>
              <a:rPr lang="cs-CZ" sz="1600" dirty="0">
                <a:latin typeface="Times New Roman" pitchFamily="18" charset="0"/>
                <a:cs typeface="Times New Roman" pitchFamily="18" charset="0"/>
              </a:rPr>
              <a:t>až ve stáří prakticky plochý. Klobouk je červenavý až růžový, občas má rýhované okraje, a vždy jsou na něm pro muchomůrky tak typické strupy. Lupeny na spodní straně klobouku jsou křehké a poměrně husté. </a:t>
            </a:r>
            <a:r>
              <a:rPr lang="cs-CZ" sz="1600" dirty="0" smtClean="0">
                <a:latin typeface="Times New Roman" pitchFamily="18" charset="0"/>
                <a:cs typeface="Times New Roman" pitchFamily="18" charset="0"/>
              </a:rPr>
              <a:t>Třeň </a:t>
            </a:r>
            <a:r>
              <a:rPr lang="cs-CZ" sz="1600" dirty="0">
                <a:latin typeface="Times New Roman" pitchFamily="18" charset="0"/>
                <a:cs typeface="Times New Roman" pitchFamily="18" charset="0"/>
              </a:rPr>
              <a:t>dorůstá délky až 18 </a:t>
            </a:r>
            <a:r>
              <a:rPr lang="cs-CZ" sz="1600" dirty="0" smtClean="0">
                <a:latin typeface="Times New Roman" pitchFamily="18" charset="0"/>
                <a:cs typeface="Times New Roman" pitchFamily="18" charset="0"/>
              </a:rPr>
              <a:t>cm </a:t>
            </a:r>
            <a:r>
              <a:rPr lang="cs-CZ" sz="1600" dirty="0">
                <a:latin typeface="Times New Roman" pitchFamily="18" charset="0"/>
                <a:cs typeface="Times New Roman" pitchFamily="18" charset="0"/>
              </a:rPr>
              <a:t>a u spodního okraje bývá silný i 4 cm. Asi ve dvou třetinách výšky třeně (od země) je na něm rýhovaný prsten. Roste v období od června do října, relativně hojně, a to jak </a:t>
            </a:r>
            <a:r>
              <a:rPr lang="cs-CZ" sz="1600" dirty="0" smtClean="0">
                <a:latin typeface="Times New Roman" pitchFamily="18" charset="0"/>
                <a:cs typeface="Times New Roman" pitchFamily="18" charset="0"/>
              </a:rPr>
              <a:t>                             v </a:t>
            </a:r>
            <a:r>
              <a:rPr lang="cs-CZ" sz="1600" dirty="0">
                <a:latin typeface="Times New Roman" pitchFamily="18" charset="0"/>
                <a:cs typeface="Times New Roman" pitchFamily="18" charset="0"/>
              </a:rPr>
              <a:t>listnatých, tak i jehličnatých lesích. Spodní část třeně je skoro vždy červivá.</a:t>
            </a:r>
          </a:p>
        </p:txBody>
      </p:sp>
    </p:spTree>
    <p:extLst>
      <p:ext uri="{BB962C8B-B14F-4D97-AF65-F5344CB8AC3E}">
        <p14:creationId xmlns:p14="http://schemas.microsoft.com/office/powerpoint/2010/main" xmlns="" val="2695416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27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69267" y="1260388"/>
            <a:ext cx="4104456" cy="5472608"/>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0" y="374322"/>
            <a:ext cx="9144000"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Bedla červenající</a:t>
            </a:r>
            <a:endParaRPr lang="cs-CZ" sz="3600" b="1" dirty="0">
              <a:latin typeface="Times New Roman" pitchFamily="18" charset="0"/>
              <a:cs typeface="Times New Roman" pitchFamily="18" charset="0"/>
            </a:endParaRPr>
          </a:p>
        </p:txBody>
      </p:sp>
      <p:sp>
        <p:nvSpPr>
          <p:cNvPr id="4" name="TextovéPole 3"/>
          <p:cNvSpPr txBox="1"/>
          <p:nvPr/>
        </p:nvSpPr>
        <p:spPr>
          <a:xfrm>
            <a:off x="401396" y="1393511"/>
            <a:ext cx="3522532" cy="5632311"/>
          </a:xfrm>
          <a:prstGeom prst="rect">
            <a:avLst/>
          </a:prstGeom>
          <a:noFill/>
        </p:spPr>
        <p:txBody>
          <a:bodyPr wrap="square" rtlCol="0">
            <a:spAutoFit/>
          </a:bodyPr>
          <a:lstStyle/>
          <a:p>
            <a:r>
              <a:rPr lang="cs-CZ" dirty="0">
                <a:latin typeface="Times New Roman" pitchFamily="18" charset="0"/>
                <a:cs typeface="Times New Roman" pitchFamily="18" charset="0"/>
              </a:rPr>
              <a:t>Klobouk je 5 – 12 cm široký, </a:t>
            </a:r>
            <a:r>
              <a:rPr lang="cs-CZ" dirty="0" smtClean="0">
                <a:latin typeface="Times New Roman" pitchFamily="18" charset="0"/>
                <a:cs typeface="Times New Roman" pitchFamily="18" charset="0"/>
              </a:rPr>
              <a:t>                          v </a:t>
            </a:r>
            <a:r>
              <a:rPr lang="cs-CZ" dirty="0">
                <a:latin typeface="Times New Roman" pitchFamily="18" charset="0"/>
                <a:cs typeface="Times New Roman" pitchFamily="18" charset="0"/>
              </a:rPr>
              <a:t>mládí vejčitý a ve stáří téměř plochý, s jakoby chundelatým povrchem. Šupiny na povrchu nejsou tak zřetelné jako u bedly vysoké, takže má dosti vláknitý vzhled. Třeň je 10 – 15 cm dlouhý, bělavý, s růžově hnědým povrchem. Lupeny jsou v mládí bílé, stářím růžoví. Bělavá dužnina poraněním červená, což je hlavním určovacím znakem této houby a vlastně </a:t>
            </a:r>
            <a:r>
              <a:rPr lang="cs-CZ" dirty="0" smtClean="0">
                <a:latin typeface="Times New Roman" pitchFamily="18" charset="0"/>
                <a:cs typeface="Times New Roman" pitchFamily="18" charset="0"/>
              </a:rPr>
              <a:t>jí dal </a:t>
            </a:r>
            <a:r>
              <a:rPr lang="cs-CZ" dirty="0" smtClean="0">
                <a:latin typeface="Times New Roman" pitchFamily="18" charset="0"/>
                <a:cs typeface="Times New Roman" pitchFamily="18" charset="0"/>
              </a:rPr>
              <a:t>             i </a:t>
            </a:r>
            <a:r>
              <a:rPr lang="cs-CZ" dirty="0">
                <a:latin typeface="Times New Roman" pitchFamily="18" charset="0"/>
                <a:cs typeface="Times New Roman" pitchFamily="18" charset="0"/>
              </a:rPr>
              <a:t>jméno. </a:t>
            </a:r>
            <a:endParaRPr lang="cs-CZ" dirty="0" smtClean="0">
              <a:latin typeface="Times New Roman" pitchFamily="18" charset="0"/>
              <a:cs typeface="Times New Roman" pitchFamily="18" charset="0"/>
            </a:endParaRPr>
          </a:p>
          <a:p>
            <a:endParaRPr lang="cs-CZ" dirty="0">
              <a:latin typeface="Times New Roman" pitchFamily="18" charset="0"/>
              <a:cs typeface="Times New Roman" pitchFamily="18" charset="0"/>
            </a:endParaRPr>
          </a:p>
          <a:p>
            <a:r>
              <a:rPr lang="cs-CZ" dirty="0" smtClean="0">
                <a:latin typeface="Times New Roman" pitchFamily="18" charset="0"/>
                <a:cs typeface="Times New Roman" pitchFamily="18" charset="0"/>
              </a:rPr>
              <a:t>Bedla </a:t>
            </a:r>
            <a:r>
              <a:rPr lang="cs-CZ" dirty="0">
                <a:latin typeface="Times New Roman" pitchFamily="18" charset="0"/>
                <a:cs typeface="Times New Roman" pitchFamily="18" charset="0"/>
              </a:rPr>
              <a:t>červenající roste velmi hojně v létě a na podzim (červen až listopad) v lesích listnatých </a:t>
            </a:r>
            <a:r>
              <a:rPr lang="cs-CZ" dirty="0" smtClean="0">
                <a:latin typeface="Times New Roman" pitchFamily="18" charset="0"/>
                <a:cs typeface="Times New Roman" pitchFamily="18" charset="0"/>
              </a:rPr>
              <a:t>                     i </a:t>
            </a:r>
            <a:r>
              <a:rPr lang="cs-CZ" dirty="0">
                <a:latin typeface="Times New Roman" pitchFamily="18" charset="0"/>
                <a:cs typeface="Times New Roman" pitchFamily="18" charset="0"/>
              </a:rPr>
              <a:t>jehličnatých, ale též v parcích, zahradách apod., často </a:t>
            </a:r>
            <a:r>
              <a:rPr lang="cs-CZ" dirty="0" smtClean="0">
                <a:latin typeface="Times New Roman" pitchFamily="18" charset="0"/>
                <a:cs typeface="Times New Roman" pitchFamily="18" charset="0"/>
              </a:rPr>
              <a:t>houfně.</a:t>
            </a:r>
            <a:endParaRPr lang="cs-CZ" dirty="0">
              <a:latin typeface="Times New Roman" pitchFamily="18" charset="0"/>
              <a:cs typeface="Times New Roman" pitchFamily="18" charset="0"/>
            </a:endParaRPr>
          </a:p>
          <a:p>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3152937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276872"/>
            <a:ext cx="9144000" cy="1446550"/>
          </a:xfrm>
          <a:prstGeom prst="rect">
            <a:avLst/>
          </a:prstGeom>
          <a:noFill/>
        </p:spPr>
        <p:txBody>
          <a:bodyPr wrap="square" rtlCol="0">
            <a:spAutoFit/>
          </a:bodyPr>
          <a:lstStyle/>
          <a:p>
            <a:pPr algn="ctr"/>
            <a:r>
              <a:rPr lang="cs-CZ" sz="8800" b="1" dirty="0" smtClean="0">
                <a:solidFill>
                  <a:schemeClr val="accent6">
                    <a:lumMod val="75000"/>
                  </a:schemeClr>
                </a:solidFill>
                <a:latin typeface="Times New Roman" pitchFamily="18" charset="0"/>
                <a:cs typeface="Times New Roman" pitchFamily="18" charset="0"/>
              </a:rPr>
              <a:t>Houby s rourkami</a:t>
            </a:r>
            <a:endParaRPr lang="cs-CZ" sz="8800" b="1" dirty="0">
              <a:solidFill>
                <a:schemeClr val="accent6">
                  <a:lumMod val="7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380967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300.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91095" y="1028852"/>
            <a:ext cx="4208318" cy="561109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1429" y="172564"/>
            <a:ext cx="9144000"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Kozák březový</a:t>
            </a:r>
            <a:endParaRPr lang="cs-CZ" sz="3600" b="1" dirty="0">
              <a:latin typeface="Times New Roman" pitchFamily="18" charset="0"/>
              <a:cs typeface="Times New Roman" pitchFamily="18" charset="0"/>
            </a:endParaRPr>
          </a:p>
        </p:txBody>
      </p:sp>
      <p:sp>
        <p:nvSpPr>
          <p:cNvPr id="4" name="TextovéPole 3"/>
          <p:cNvSpPr txBox="1"/>
          <p:nvPr/>
        </p:nvSpPr>
        <p:spPr>
          <a:xfrm>
            <a:off x="265043" y="1226636"/>
            <a:ext cx="4104456" cy="5632311"/>
          </a:xfrm>
          <a:prstGeom prst="rect">
            <a:avLst/>
          </a:prstGeom>
          <a:noFill/>
        </p:spPr>
        <p:txBody>
          <a:bodyPr wrap="square" rtlCol="0">
            <a:spAutoFit/>
          </a:bodyPr>
          <a:lstStyle/>
          <a:p>
            <a:r>
              <a:rPr lang="cs-CZ" dirty="0">
                <a:latin typeface="Times New Roman" pitchFamily="18" charset="0"/>
                <a:cs typeface="Times New Roman" pitchFamily="18" charset="0"/>
              </a:rPr>
              <a:t>Najdeme ho ukrytého především </a:t>
            </a:r>
            <a:r>
              <a:rPr lang="cs-CZ" dirty="0" smtClean="0">
                <a:latin typeface="Times New Roman" pitchFamily="18" charset="0"/>
                <a:cs typeface="Times New Roman" pitchFamily="18" charset="0"/>
              </a:rPr>
              <a:t>                               pod </a:t>
            </a:r>
            <a:r>
              <a:rPr lang="cs-CZ" dirty="0">
                <a:latin typeface="Times New Roman" pitchFamily="18" charset="0"/>
                <a:cs typeface="Times New Roman" pitchFamily="18" charset="0"/>
              </a:rPr>
              <a:t>břízami, se kterými tvoří </a:t>
            </a:r>
            <a:r>
              <a:rPr lang="cs-CZ" dirty="0" smtClean="0">
                <a:latin typeface="Times New Roman" pitchFamily="18" charset="0"/>
                <a:cs typeface="Times New Roman" pitchFamily="18" charset="0"/>
              </a:rPr>
              <a:t>mykorrhizu, </a:t>
            </a:r>
            <a:r>
              <a:rPr lang="cs-CZ" dirty="0">
                <a:latin typeface="Times New Roman" pitchFamily="18" charset="0"/>
                <a:cs typeface="Times New Roman" pitchFamily="18" charset="0"/>
              </a:rPr>
              <a:t>tj. soužití s kořeny vyšších rostlin. Najít kozáka březového můžeme i mimo lesní porosty, v trávě, vřesu, borůvčí apod.. </a:t>
            </a:r>
            <a:endParaRPr lang="cs-CZ" dirty="0" smtClean="0">
              <a:latin typeface="Times New Roman" pitchFamily="18" charset="0"/>
              <a:cs typeface="Times New Roman" pitchFamily="18" charset="0"/>
            </a:endParaRPr>
          </a:p>
          <a:p>
            <a:endParaRPr lang="cs-CZ" dirty="0">
              <a:latin typeface="Times New Roman" pitchFamily="18" charset="0"/>
              <a:cs typeface="Times New Roman" pitchFamily="18" charset="0"/>
            </a:endParaRPr>
          </a:p>
          <a:p>
            <a:r>
              <a:rPr lang="cs-CZ" dirty="0" smtClean="0">
                <a:latin typeface="Times New Roman" pitchFamily="18" charset="0"/>
                <a:cs typeface="Times New Roman" pitchFamily="18" charset="0"/>
              </a:rPr>
              <a:t>Roste </a:t>
            </a:r>
            <a:r>
              <a:rPr lang="cs-CZ" dirty="0">
                <a:latin typeface="Times New Roman" pitchFamily="18" charset="0"/>
                <a:cs typeface="Times New Roman" pitchFamily="18" charset="0"/>
              </a:rPr>
              <a:t>od konce června do podzimu. </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Klobouk </a:t>
            </a:r>
            <a:r>
              <a:rPr lang="cs-CZ" dirty="0">
                <a:latin typeface="Times New Roman" pitchFamily="18" charset="0"/>
                <a:cs typeface="Times New Roman" pitchFamily="18" charset="0"/>
              </a:rPr>
              <a:t>kozáka březového má v průměru 5-15 cm, </a:t>
            </a:r>
            <a:r>
              <a:rPr lang="cs-CZ" dirty="0" smtClean="0">
                <a:latin typeface="Times New Roman" pitchFamily="18" charset="0"/>
                <a:cs typeface="Times New Roman" pitchFamily="18" charset="0"/>
              </a:rPr>
              <a:t> barva sivohnědá </a:t>
            </a:r>
            <a:r>
              <a:rPr lang="cs-CZ" dirty="0">
                <a:latin typeface="Times New Roman" pitchFamily="18" charset="0"/>
                <a:cs typeface="Times New Roman" pitchFamily="18" charset="0"/>
              </a:rPr>
              <a:t>přecházející </a:t>
            </a:r>
            <a:r>
              <a:rPr lang="cs-CZ" dirty="0" smtClean="0">
                <a:latin typeface="Times New Roman" pitchFamily="18" charset="0"/>
                <a:cs typeface="Times New Roman" pitchFamily="18" charset="0"/>
              </a:rPr>
              <a:t> do </a:t>
            </a:r>
            <a:r>
              <a:rPr lang="cs-CZ" dirty="0">
                <a:latin typeface="Times New Roman" pitchFamily="18" charset="0"/>
                <a:cs typeface="Times New Roman" pitchFamily="18" charset="0"/>
              </a:rPr>
              <a:t>hnědé až šedohnědé. </a:t>
            </a:r>
          </a:p>
          <a:p>
            <a:r>
              <a:rPr lang="cs-CZ" dirty="0">
                <a:latin typeface="Times New Roman" pitchFamily="18" charset="0"/>
                <a:cs typeface="Times New Roman" pitchFamily="18" charset="0"/>
              </a:rPr>
              <a:t>Rourky </a:t>
            </a:r>
            <a:r>
              <a:rPr lang="cs-CZ" dirty="0" smtClean="0">
                <a:latin typeface="Times New Roman" pitchFamily="18" charset="0"/>
                <a:cs typeface="Times New Roman" pitchFamily="18" charset="0"/>
              </a:rPr>
              <a:t>jsou </a:t>
            </a:r>
            <a:r>
              <a:rPr lang="cs-CZ" dirty="0">
                <a:latin typeface="Times New Roman" pitchFamily="18" charset="0"/>
                <a:cs typeface="Times New Roman" pitchFamily="18" charset="0"/>
              </a:rPr>
              <a:t>za mlada </a:t>
            </a:r>
            <a:r>
              <a:rPr lang="cs-CZ" dirty="0" smtClean="0">
                <a:latin typeface="Times New Roman" pitchFamily="18" charset="0"/>
                <a:cs typeface="Times New Roman" pitchFamily="18" charset="0"/>
              </a:rPr>
              <a:t>bílé</a:t>
            </a:r>
            <a:r>
              <a:rPr lang="cs-CZ" dirty="0">
                <a:latin typeface="Times New Roman" pitchFamily="18" charset="0"/>
                <a:cs typeface="Times New Roman" pitchFamily="18" charset="0"/>
              </a:rPr>
              <a:t>, později okrově nahnědlé nebo našedlé. </a:t>
            </a: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Třeň </a:t>
            </a:r>
            <a:r>
              <a:rPr lang="cs-CZ" dirty="0">
                <a:latin typeface="Times New Roman" pitchFamily="18" charset="0"/>
                <a:cs typeface="Times New Roman" pitchFamily="18" charset="0"/>
              </a:rPr>
              <a:t>má 8-17 cm na výšku a 1-3,5 cm </a:t>
            </a:r>
            <a:r>
              <a:rPr lang="cs-CZ" dirty="0" smtClean="0">
                <a:latin typeface="Times New Roman" pitchFamily="18" charset="0"/>
                <a:cs typeface="Times New Roman" pitchFamily="18" charset="0"/>
              </a:rPr>
              <a:t>              v </a:t>
            </a:r>
            <a:r>
              <a:rPr lang="cs-CZ" dirty="0" smtClean="0">
                <a:latin typeface="Times New Roman" pitchFamily="18" charset="0"/>
                <a:cs typeface="Times New Roman" pitchFamily="18" charset="0"/>
              </a:rPr>
              <a:t>průměru. Základ </a:t>
            </a:r>
            <a:r>
              <a:rPr lang="cs-CZ" dirty="0">
                <a:latin typeface="Times New Roman" pitchFamily="18" charset="0"/>
                <a:cs typeface="Times New Roman" pitchFamily="18" charset="0"/>
              </a:rPr>
              <a:t>bývá bílý, našedlý nebo nahnědlý. Kryjí ho šedé až černé odstávající šupinky. </a:t>
            </a:r>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Je to jedlá houba.</a:t>
            </a:r>
            <a:endParaRPr lang="cs-CZ" dirty="0">
              <a:latin typeface="Times New Roman" pitchFamily="18" charset="0"/>
              <a:cs typeface="Times New Roman" pitchFamily="18" charset="0"/>
            </a:endParaRPr>
          </a:p>
          <a:p>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8085568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296.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6520" t="12687" r="36358" b="8126"/>
          <a:stretch/>
        </p:blipFill>
        <p:spPr bwMode="auto">
          <a:xfrm>
            <a:off x="4892140" y="1124744"/>
            <a:ext cx="3999396" cy="504056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0" y="251356"/>
            <a:ext cx="9144000"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Suchohřib hnědý</a:t>
            </a:r>
            <a:endParaRPr lang="cs-CZ" sz="3600" b="1" dirty="0">
              <a:latin typeface="Times New Roman" pitchFamily="18" charset="0"/>
              <a:cs typeface="Times New Roman" pitchFamily="18" charset="0"/>
            </a:endParaRPr>
          </a:p>
        </p:txBody>
      </p:sp>
      <p:sp>
        <p:nvSpPr>
          <p:cNvPr id="4" name="TextovéPole 3"/>
          <p:cNvSpPr txBox="1"/>
          <p:nvPr/>
        </p:nvSpPr>
        <p:spPr>
          <a:xfrm>
            <a:off x="251520" y="1180806"/>
            <a:ext cx="4176464" cy="5078313"/>
          </a:xfrm>
          <a:prstGeom prst="rect">
            <a:avLst/>
          </a:prstGeom>
          <a:noFill/>
        </p:spPr>
        <p:txBody>
          <a:bodyPr wrap="square" rtlCol="0">
            <a:spAutoFit/>
          </a:bodyPr>
          <a:lstStyle/>
          <a:p>
            <a:r>
              <a:rPr lang="cs-CZ" dirty="0">
                <a:latin typeface="Times New Roman" pitchFamily="18" charset="0"/>
                <a:cs typeface="Times New Roman" pitchFamily="18" charset="0"/>
              </a:rPr>
              <a:t>Suchohřib hnědý roste v jehličnatých lesích. V podhorských oblastech a </a:t>
            </a:r>
            <a:r>
              <a:rPr lang="cs-CZ" dirty="0" smtClean="0">
                <a:latin typeface="Times New Roman" pitchFamily="18" charset="0"/>
                <a:cs typeface="Times New Roman" pitchFamily="18" charset="0"/>
              </a:rPr>
              <a:t>                        v </a:t>
            </a:r>
            <a:r>
              <a:rPr lang="cs-CZ" dirty="0">
                <a:latin typeface="Times New Roman" pitchFamily="18" charset="0"/>
                <a:cs typeface="Times New Roman" pitchFamily="18" charset="0"/>
              </a:rPr>
              <a:t>plodných letech roste doslova masově </a:t>
            </a:r>
            <a:r>
              <a:rPr lang="cs-CZ" dirty="0" smtClean="0">
                <a:latin typeface="Times New Roman" pitchFamily="18" charset="0"/>
                <a:cs typeface="Times New Roman" pitchFamily="18" charset="0"/>
              </a:rPr>
              <a:t>              ve </a:t>
            </a:r>
            <a:r>
              <a:rPr lang="cs-CZ" dirty="0">
                <a:latin typeface="Times New Roman" pitchFamily="18" charset="0"/>
                <a:cs typeface="Times New Roman" pitchFamily="18" charset="0"/>
              </a:rPr>
              <a:t>smrkových a borových lesích.</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Suchohřib </a:t>
            </a:r>
            <a:r>
              <a:rPr lang="cs-CZ" dirty="0">
                <a:latin typeface="Times New Roman" pitchFamily="18" charset="0"/>
                <a:cs typeface="Times New Roman" pitchFamily="18" charset="0"/>
              </a:rPr>
              <a:t>hnědý roste hojně od července až do pozdního podzimu v listopadu.</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Suchohřib </a:t>
            </a:r>
            <a:r>
              <a:rPr lang="cs-CZ" dirty="0">
                <a:latin typeface="Times New Roman" pitchFamily="18" charset="0"/>
                <a:cs typeface="Times New Roman" pitchFamily="18" charset="0"/>
              </a:rPr>
              <a:t>hnědý je velmi oblíben pro svůj hojný výskyt, protože nebývá </a:t>
            </a:r>
            <a:r>
              <a:rPr lang="cs-CZ" dirty="0" smtClean="0">
                <a:latin typeface="Times New Roman" pitchFamily="18" charset="0"/>
                <a:cs typeface="Times New Roman" pitchFamily="18" charset="0"/>
              </a:rPr>
              <a:t>červivý,                </a:t>
            </a:r>
            <a:r>
              <a:rPr lang="cs-CZ" dirty="0">
                <a:latin typeface="Times New Roman" pitchFamily="18" charset="0"/>
                <a:cs typeface="Times New Roman" pitchFamily="18" charset="0"/>
              </a:rPr>
              <a:t>a proto, že jej snad nejde zaměnit za jinou houbu. </a:t>
            </a:r>
            <a:r>
              <a:rPr lang="cs-CZ" dirty="0" smtClean="0">
                <a:latin typeface="Times New Roman" pitchFamily="18" charset="0"/>
                <a:cs typeface="Times New Roman" pitchFamily="18" charset="0"/>
              </a:rPr>
              <a:t>Klobouky </a:t>
            </a:r>
            <a:r>
              <a:rPr lang="cs-CZ" dirty="0">
                <a:latin typeface="Times New Roman" pitchFamily="18" charset="0"/>
                <a:cs typeface="Times New Roman" pitchFamily="18" charset="0"/>
              </a:rPr>
              <a:t>má suchohřib 4-15 cm široké, masité, za vlhka slizké, čokoládově nebo kaštanově hnědé. </a:t>
            </a:r>
            <a:r>
              <a:rPr lang="cs-CZ" dirty="0" smtClean="0">
                <a:latin typeface="Times New Roman" pitchFamily="18" charset="0"/>
                <a:cs typeface="Times New Roman" pitchFamily="18" charset="0"/>
              </a:rPr>
              <a:t>Třeň </a:t>
            </a:r>
            <a:r>
              <a:rPr lang="cs-CZ" dirty="0">
                <a:latin typeface="Times New Roman" pitchFamily="18" charset="0"/>
                <a:cs typeface="Times New Roman" pitchFamily="18" charset="0"/>
              </a:rPr>
              <a:t>je světle hnědavý, válcovitý, kyjovitý, jemně </a:t>
            </a:r>
            <a:r>
              <a:rPr lang="cs-CZ" dirty="0" smtClean="0">
                <a:latin typeface="Times New Roman" pitchFamily="18" charset="0"/>
                <a:cs typeface="Times New Roman" pitchFamily="18" charset="0"/>
              </a:rPr>
              <a:t>vláknitý. Dužnina </a:t>
            </a:r>
            <a:r>
              <a:rPr lang="cs-CZ" dirty="0">
                <a:latin typeface="Times New Roman" pitchFamily="18" charset="0"/>
                <a:cs typeface="Times New Roman" pitchFamily="18" charset="0"/>
              </a:rPr>
              <a:t>je bělavá a slabě modrá.</a:t>
            </a:r>
            <a:br>
              <a:rPr lang="cs-CZ" dirty="0">
                <a:latin typeface="Times New Roman" pitchFamily="18" charset="0"/>
                <a:cs typeface="Times New Roman" pitchFamily="18" charset="0"/>
              </a:rPr>
            </a:b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Je jedlý.</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2914126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37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9552" y="3771038"/>
            <a:ext cx="3672408" cy="2754306"/>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descr="D:\fotky\Příroda\posl.aktualizace 367.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12640" y="3744734"/>
            <a:ext cx="4035419" cy="302656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0" y="260648"/>
            <a:ext cx="9144000"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Hřib smrkový</a:t>
            </a:r>
            <a:endParaRPr lang="cs-CZ" sz="3600" b="1" dirty="0">
              <a:latin typeface="Times New Roman" pitchFamily="18" charset="0"/>
              <a:cs typeface="Times New Roman" pitchFamily="18" charset="0"/>
            </a:endParaRPr>
          </a:p>
        </p:txBody>
      </p:sp>
      <p:sp>
        <p:nvSpPr>
          <p:cNvPr id="6" name="TextovéPole 5"/>
          <p:cNvSpPr txBox="1"/>
          <p:nvPr/>
        </p:nvSpPr>
        <p:spPr>
          <a:xfrm>
            <a:off x="251520" y="914036"/>
            <a:ext cx="8868436" cy="2800767"/>
          </a:xfrm>
          <a:prstGeom prst="rect">
            <a:avLst/>
          </a:prstGeom>
          <a:noFill/>
        </p:spPr>
        <p:txBody>
          <a:bodyPr wrap="square" rtlCol="0">
            <a:spAutoFit/>
          </a:bodyPr>
          <a:lstStyle/>
          <a:p>
            <a:r>
              <a:rPr lang="cs-CZ" sz="1600" dirty="0">
                <a:latin typeface="Times New Roman" pitchFamily="18" charset="0"/>
                <a:cs typeface="Times New Roman" pitchFamily="18" charset="0"/>
              </a:rPr>
              <a:t>Hřib smrkový nevyrůstá pouze pod smrky, nalézt jej můžeme také pod různými listnáči, takže by mu spíše slušel název hřib obecný. Setkat se s ním můžeme nejdříve v červnu, nejčastěji však roste od srpna </a:t>
            </a:r>
            <a:r>
              <a:rPr lang="cs-CZ" sz="1600" dirty="0" smtClean="0">
                <a:latin typeface="Times New Roman" pitchFamily="18" charset="0"/>
                <a:cs typeface="Times New Roman" pitchFamily="18" charset="0"/>
              </a:rPr>
              <a:t>                  do </a:t>
            </a:r>
            <a:r>
              <a:rPr lang="cs-CZ" sz="1600" dirty="0">
                <a:latin typeface="Times New Roman" pitchFamily="18" charset="0"/>
                <a:cs typeface="Times New Roman" pitchFamily="18" charset="0"/>
              </a:rPr>
              <a:t>října a výjimečně se dá nalézt ještě počátkem prosince. Objevuje se místy velmi hojně a je to vyloženě společenský tvor. Málokdy se stane, že vyroste </a:t>
            </a:r>
            <a:r>
              <a:rPr lang="cs-CZ" sz="1600" dirty="0" smtClean="0">
                <a:latin typeface="Times New Roman" pitchFamily="18" charset="0"/>
                <a:cs typeface="Times New Roman" pitchFamily="18" charset="0"/>
              </a:rPr>
              <a:t>osamoceně, obvykle </a:t>
            </a:r>
            <a:r>
              <a:rPr lang="cs-CZ" sz="1600" dirty="0">
                <a:latin typeface="Times New Roman" pitchFamily="18" charset="0"/>
                <a:cs typeface="Times New Roman" pitchFamily="18" charset="0"/>
              </a:rPr>
              <a:t>jej </a:t>
            </a:r>
            <a:r>
              <a:rPr lang="cs-CZ" sz="1600" dirty="0" smtClean="0">
                <a:latin typeface="Times New Roman" pitchFamily="18" charset="0"/>
                <a:cs typeface="Times New Roman" pitchFamily="18" charset="0"/>
              </a:rPr>
              <a:t>zpovzdálí </a:t>
            </a:r>
            <a:r>
              <a:rPr lang="cs-CZ" sz="1600" dirty="0">
                <a:latin typeface="Times New Roman" pitchFamily="18" charset="0"/>
                <a:cs typeface="Times New Roman" pitchFamily="18" charset="0"/>
              </a:rPr>
              <a:t>pozoruje několik jeho sourozenců. </a:t>
            </a:r>
          </a:p>
          <a:p>
            <a:r>
              <a:rPr lang="cs-CZ" sz="1600" dirty="0">
                <a:latin typeface="Times New Roman" pitchFamily="18" charset="0"/>
                <a:cs typeface="Times New Roman" pitchFamily="18" charset="0"/>
              </a:rPr>
              <a:t>Je vcelku snadno poznatelný a i když jej někteří houbaři zaměňují za hřib dubový, dá se poznat podle povrchu klobouku. Hřib smrkový se vyznačuje hladkým kloboukem, který se po dešti krásně leskne, kdežto hřib dubový má klobouk jemně plstnatý a když </a:t>
            </a:r>
            <a:r>
              <a:rPr lang="cs-CZ" sz="1600" dirty="0" smtClean="0">
                <a:latin typeface="Times New Roman" pitchFamily="18" charset="0"/>
                <a:cs typeface="Times New Roman" pitchFamily="18" charset="0"/>
              </a:rPr>
              <a:t>zaprší, </a:t>
            </a:r>
            <a:r>
              <a:rPr lang="cs-CZ" sz="1600" dirty="0">
                <a:latin typeface="Times New Roman" pitchFamily="18" charset="0"/>
                <a:cs typeface="Times New Roman" pitchFamily="18" charset="0"/>
              </a:rPr>
              <a:t>tak se neleskne. </a:t>
            </a:r>
          </a:p>
          <a:p>
            <a:endParaRPr lang="cs-CZ" sz="1600" dirty="0">
              <a:latin typeface="Times New Roman" pitchFamily="18" charset="0"/>
              <a:cs typeface="Times New Roman" pitchFamily="18" charset="0"/>
            </a:endParaRPr>
          </a:p>
          <a:p>
            <a:r>
              <a:rPr lang="cs-CZ" sz="1600" dirty="0">
                <a:latin typeface="Times New Roman" pitchFamily="18" charset="0"/>
                <a:cs typeface="Times New Roman" pitchFamily="18" charset="0"/>
              </a:rPr>
              <a:t>Oba tyto druhy patří mezi pravé bílé hřiby. Jsou to velmi chutné houby, ale bohužel nechutnají pouze nám a s oblibou si na nich pochutnávají také slimáci a červi. </a:t>
            </a:r>
          </a:p>
        </p:txBody>
      </p:sp>
    </p:spTree>
    <p:extLst>
      <p:ext uri="{BB962C8B-B14F-4D97-AF65-F5344CB8AC3E}">
        <p14:creationId xmlns:p14="http://schemas.microsoft.com/office/powerpoint/2010/main" xmlns="" val="10488112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fotky\Příroda\posl.aktualizace 369.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6" y="3319583"/>
            <a:ext cx="2492484" cy="3323312"/>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descr="D:\fotky\Příroda\posl.aktualizace 364.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67944" y="3261351"/>
            <a:ext cx="4464496" cy="3348372"/>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202126" y="836712"/>
            <a:ext cx="8712968" cy="2308324"/>
          </a:xfrm>
          <a:prstGeom prst="rect">
            <a:avLst/>
          </a:prstGeom>
          <a:noFill/>
        </p:spPr>
        <p:txBody>
          <a:bodyPr wrap="square" rtlCol="0">
            <a:spAutoFit/>
          </a:bodyPr>
          <a:lstStyle/>
          <a:p>
            <a:r>
              <a:rPr lang="cs-CZ" dirty="0" smtClean="0">
                <a:latin typeface="Times New Roman" pitchFamily="18" charset="0"/>
                <a:cs typeface="Times New Roman" pitchFamily="18" charset="0"/>
              </a:rPr>
              <a:t>Roste </a:t>
            </a:r>
            <a:r>
              <a:rPr lang="cs-CZ" dirty="0">
                <a:latin typeface="Times New Roman" pitchFamily="18" charset="0"/>
                <a:cs typeface="Times New Roman" pitchFamily="18" charset="0"/>
              </a:rPr>
              <a:t>vždy jen pod </a:t>
            </a:r>
            <a:r>
              <a:rPr lang="cs-CZ" dirty="0" smtClean="0">
                <a:latin typeface="Times New Roman" pitchFamily="18" charset="0"/>
                <a:cs typeface="Times New Roman" pitchFamily="18" charset="0"/>
              </a:rPr>
              <a:t>břízami, velmi podobný je i křemenáč osikový, který roste pod osikami a topoly, s </a:t>
            </a:r>
            <a:r>
              <a:rPr lang="cs-CZ" dirty="0">
                <a:latin typeface="Times New Roman" pitchFamily="18" charset="0"/>
                <a:cs typeface="Times New Roman" pitchFamily="18" charset="0"/>
              </a:rPr>
              <a:t>oblibou </a:t>
            </a:r>
            <a:r>
              <a:rPr lang="cs-CZ" dirty="0" smtClean="0">
                <a:latin typeface="Times New Roman" pitchFamily="18" charset="0"/>
                <a:cs typeface="Times New Roman" pitchFamily="18" charset="0"/>
              </a:rPr>
              <a:t>i při </a:t>
            </a:r>
            <a:r>
              <a:rPr lang="cs-CZ" dirty="0">
                <a:latin typeface="Times New Roman" pitchFamily="18" charset="0"/>
                <a:cs typeface="Times New Roman" pitchFamily="18" charset="0"/>
              </a:rPr>
              <a:t>okrajích lesů. </a:t>
            </a:r>
            <a:br>
              <a:rPr lang="cs-CZ" dirty="0">
                <a:latin typeface="Times New Roman" pitchFamily="18" charset="0"/>
                <a:cs typeface="Times New Roman" pitchFamily="18" charset="0"/>
              </a:rPr>
            </a:br>
            <a:r>
              <a:rPr lang="cs-CZ" dirty="0">
                <a:latin typeface="Times New Roman" pitchFamily="18" charset="0"/>
                <a:cs typeface="Times New Roman" pitchFamily="18" charset="0"/>
              </a:rPr>
              <a:t>Klobouk má oranžově žlutý až </a:t>
            </a:r>
            <a:r>
              <a:rPr lang="cs-CZ" dirty="0" smtClean="0">
                <a:latin typeface="Times New Roman" pitchFamily="18" charset="0"/>
                <a:cs typeface="Times New Roman" pitchFamily="18" charset="0"/>
              </a:rPr>
              <a:t>žlutohnědý, 4 </a:t>
            </a:r>
            <a:r>
              <a:rPr lang="cs-CZ" dirty="0">
                <a:latin typeface="Times New Roman" pitchFamily="18" charset="0"/>
                <a:cs typeface="Times New Roman" pitchFamily="18" charset="0"/>
              </a:rPr>
              <a:t>-20cm </a:t>
            </a:r>
            <a:r>
              <a:rPr lang="cs-CZ" dirty="0" smtClean="0">
                <a:latin typeface="Times New Roman" pitchFamily="18" charset="0"/>
                <a:cs typeface="Times New Roman" pitchFamily="18" charset="0"/>
              </a:rPr>
              <a:t>široký, třeň </a:t>
            </a:r>
            <a:r>
              <a:rPr lang="cs-CZ" dirty="0">
                <a:latin typeface="Times New Roman" pitchFamily="18" charset="0"/>
                <a:cs typeface="Times New Roman" pitchFamily="18" charset="0"/>
              </a:rPr>
              <a:t>je 5 -15 x 1,5 -5cm </a:t>
            </a:r>
            <a:r>
              <a:rPr lang="cs-CZ" dirty="0" smtClean="0">
                <a:latin typeface="Times New Roman" pitchFamily="18" charset="0"/>
                <a:cs typeface="Times New Roman" pitchFamily="18" charset="0"/>
              </a:rPr>
              <a:t>velký, šupinky </a:t>
            </a:r>
            <a:r>
              <a:rPr lang="cs-CZ" dirty="0">
                <a:latin typeface="Times New Roman" pitchFamily="18" charset="0"/>
                <a:cs typeface="Times New Roman" pitchFamily="18" charset="0"/>
              </a:rPr>
              <a:t>na třeni jsou od mládí černé nebo téměř černé. </a:t>
            </a:r>
            <a:br>
              <a:rPr lang="cs-CZ" dirty="0">
                <a:latin typeface="Times New Roman" pitchFamily="18" charset="0"/>
                <a:cs typeface="Times New Roman" pitchFamily="18" charset="0"/>
              </a:rPr>
            </a:br>
            <a:r>
              <a:rPr lang="cs-CZ" dirty="0">
                <a:latin typeface="Times New Roman" pitchFamily="18" charset="0"/>
                <a:cs typeface="Times New Roman" pitchFamily="18" charset="0"/>
              </a:rPr>
              <a:t>Křemenáč je velmi krásný vzhledem i barvou a chuťově je jedním z nejlepších hřibovitých druhů. Nelze ho zaměnit s žádnou jedovatou houbou</a:t>
            </a:r>
            <a:r>
              <a:rPr lang="cs-CZ" dirty="0" smtClean="0">
                <a:latin typeface="Times New Roman" pitchFamily="18" charset="0"/>
                <a:cs typeface="Times New Roman" pitchFamily="18" charset="0"/>
              </a:rPr>
              <a:t>.</a:t>
            </a:r>
            <a:r>
              <a:rPr lang="cs-CZ" dirty="0">
                <a:latin typeface="Times New Roman" pitchFamily="18" charset="0"/>
                <a:cs typeface="Times New Roman" pitchFamily="18" charset="0"/>
              </a:rPr>
              <a:t> Dužina se na řezu zbarvuje nejdříve růžově až šedočerveně a nakonec tmavne, až téměř zčerná. </a:t>
            </a:r>
            <a:br>
              <a:rPr lang="cs-CZ" dirty="0">
                <a:latin typeface="Times New Roman" pitchFamily="18" charset="0"/>
                <a:cs typeface="Times New Roman" pitchFamily="18" charset="0"/>
              </a:rPr>
            </a:br>
            <a:r>
              <a:rPr lang="cs-CZ" dirty="0" smtClean="0">
                <a:latin typeface="Times New Roman" pitchFamily="18" charset="0"/>
                <a:cs typeface="Times New Roman" pitchFamily="18" charset="0"/>
              </a:rPr>
              <a:t>Vyrůstá </a:t>
            </a:r>
            <a:r>
              <a:rPr lang="cs-CZ" dirty="0">
                <a:latin typeface="Times New Roman" pitchFamily="18" charset="0"/>
                <a:cs typeface="Times New Roman" pitchFamily="18" charset="0"/>
              </a:rPr>
              <a:t>většinou ve skupinách a nalezneme jej od května do listopadu. </a:t>
            </a:r>
          </a:p>
        </p:txBody>
      </p:sp>
      <p:sp>
        <p:nvSpPr>
          <p:cNvPr id="5" name="TextovéPole 4"/>
          <p:cNvSpPr txBox="1"/>
          <p:nvPr/>
        </p:nvSpPr>
        <p:spPr>
          <a:xfrm>
            <a:off x="0" y="190381"/>
            <a:ext cx="9117221"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Křemenáč březový</a:t>
            </a:r>
            <a:endParaRPr lang="cs-CZ" sz="3600" b="1" dirty="0">
              <a:latin typeface="Times New Roman" pitchFamily="18" charset="0"/>
              <a:cs typeface="Times New Roman" pitchFamily="18" charset="0"/>
            </a:endParaRPr>
          </a:p>
        </p:txBody>
      </p:sp>
    </p:spTree>
    <p:extLst>
      <p:ext uri="{BB962C8B-B14F-4D97-AF65-F5344CB8AC3E}">
        <p14:creationId xmlns:p14="http://schemas.microsoft.com/office/powerpoint/2010/main" xmlns="" val="16146009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132856"/>
            <a:ext cx="9144000" cy="1446550"/>
          </a:xfrm>
          <a:prstGeom prst="rect">
            <a:avLst/>
          </a:prstGeom>
          <a:noFill/>
        </p:spPr>
        <p:txBody>
          <a:bodyPr wrap="square" rtlCol="0">
            <a:spAutoFit/>
          </a:bodyPr>
          <a:lstStyle/>
          <a:p>
            <a:pPr algn="ctr"/>
            <a:r>
              <a:rPr lang="cs-CZ" sz="8800" b="1" dirty="0" smtClean="0">
                <a:solidFill>
                  <a:schemeClr val="accent6">
                    <a:lumMod val="75000"/>
                  </a:schemeClr>
                </a:solidFill>
                <a:latin typeface="Times New Roman" pitchFamily="18" charset="0"/>
                <a:cs typeface="Times New Roman" pitchFamily="18" charset="0"/>
              </a:rPr>
              <a:t>Ostatní houby</a:t>
            </a:r>
            <a:endParaRPr lang="cs-CZ" sz="8800" b="1" dirty="0">
              <a:solidFill>
                <a:schemeClr val="accent6">
                  <a:lumMod val="75000"/>
                </a:schemeClr>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37643173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0" y="51374"/>
            <a:ext cx="9144000" cy="646331"/>
          </a:xfrm>
          <a:prstGeom prst="rect">
            <a:avLst/>
          </a:prstGeom>
          <a:noFill/>
        </p:spPr>
        <p:txBody>
          <a:bodyPr wrap="square" rtlCol="0">
            <a:spAutoFit/>
          </a:bodyPr>
          <a:lstStyle/>
          <a:p>
            <a:pPr algn="ctr"/>
            <a:r>
              <a:rPr lang="cs-CZ" sz="3600" b="1" dirty="0" smtClean="0">
                <a:latin typeface="Times New Roman" pitchFamily="18" charset="0"/>
                <a:cs typeface="Times New Roman" pitchFamily="18" charset="0"/>
              </a:rPr>
              <a:t>Hadovka smrdutá</a:t>
            </a:r>
            <a:endParaRPr lang="cs-CZ" sz="3600" b="1" dirty="0">
              <a:latin typeface="Times New Roman" pitchFamily="18" charset="0"/>
              <a:cs typeface="Times New Roman" pitchFamily="18" charset="0"/>
            </a:endParaRPr>
          </a:p>
        </p:txBody>
      </p:sp>
      <p:sp>
        <p:nvSpPr>
          <p:cNvPr id="5" name="TextovéPole 4"/>
          <p:cNvSpPr txBox="1"/>
          <p:nvPr/>
        </p:nvSpPr>
        <p:spPr>
          <a:xfrm>
            <a:off x="152610" y="692696"/>
            <a:ext cx="8856984" cy="3139321"/>
          </a:xfrm>
          <a:prstGeom prst="rect">
            <a:avLst/>
          </a:prstGeom>
          <a:noFill/>
        </p:spPr>
        <p:txBody>
          <a:bodyPr wrap="square" rtlCol="0">
            <a:spAutoFit/>
          </a:bodyPr>
          <a:lstStyle/>
          <a:p>
            <a:r>
              <a:rPr lang="cs-CZ" dirty="0">
                <a:latin typeface="Times New Roman" pitchFamily="18" charset="0"/>
                <a:cs typeface="Times New Roman" pitchFamily="18" charset="0"/>
              </a:rPr>
              <a:t>Plodnice jsou v mládí podzemní, vajíčkovité, bílé, 4 - 6 cm vysoké a 3 - 5 cm široké, s bílým „kořínkem“ naspodu. Později vyrůstá z vajíčka bílý, pórovitý, 10 - 18 cm vysoký a 2 - 4 cm široký nosič, který má nahoře žebernatý, tupě špičatý klobouk, pokrytý olivově zeleným, mršinou páchnoucím slizem. </a:t>
            </a:r>
            <a:endParaRPr lang="cs-CZ" dirty="0" smtClean="0">
              <a:latin typeface="Times New Roman" pitchFamily="18" charset="0"/>
              <a:cs typeface="Times New Roman" pitchFamily="18" charset="0"/>
            </a:endParaRP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Hadovka </a:t>
            </a:r>
            <a:r>
              <a:rPr lang="cs-CZ" dirty="0">
                <a:latin typeface="Times New Roman" pitchFamily="18" charset="0"/>
                <a:cs typeface="Times New Roman" pitchFamily="18" charset="0"/>
              </a:rPr>
              <a:t>smrdutá roste většinou velmi hojně od června do listopadu v listnatých, smíšených i jehličnatých lesích, ale také v parcích, zahradách, na okrajích cest, zejména pod buky, habry, lískami, osikami apod</a:t>
            </a:r>
            <a:r>
              <a:rPr lang="cs-CZ" dirty="0" smtClean="0">
                <a:latin typeface="Times New Roman" pitchFamily="18" charset="0"/>
                <a:cs typeface="Times New Roman" pitchFamily="18" charset="0"/>
              </a:rPr>
              <a:t>. </a:t>
            </a:r>
            <a:r>
              <a:rPr lang="cs-CZ" dirty="0">
                <a:latin typeface="Times New Roman" pitchFamily="18" charset="0"/>
                <a:cs typeface="Times New Roman" pitchFamily="18" charset="0"/>
              </a:rPr>
              <a:t>Hadovku smrdutou zná snad každý houbař. Když roste, pak její „vůně“ dokáže zamořit několik desítek čtverečních metrů. </a:t>
            </a:r>
          </a:p>
          <a:p>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Je </a:t>
            </a:r>
            <a:r>
              <a:rPr lang="cs-CZ" dirty="0">
                <a:latin typeface="Times New Roman" pitchFamily="18" charset="0"/>
                <a:cs typeface="Times New Roman" pitchFamily="18" charset="0"/>
              </a:rPr>
              <a:t>nejedlá. Mladé vejčité plodnice jsou </a:t>
            </a:r>
            <a:r>
              <a:rPr lang="cs-CZ" dirty="0" smtClean="0">
                <a:latin typeface="Times New Roman" pitchFamily="18" charset="0"/>
                <a:cs typeface="Times New Roman" pitchFamily="18" charset="0"/>
              </a:rPr>
              <a:t>jedlé.</a:t>
            </a:r>
            <a:endParaRPr lang="cs-CZ" dirty="0">
              <a:latin typeface="Times New Roman" pitchFamily="18" charset="0"/>
              <a:cs typeface="Times New Roman" pitchFamily="18" charset="0"/>
            </a:endParaRPr>
          </a:p>
        </p:txBody>
      </p:sp>
      <p:pic>
        <p:nvPicPr>
          <p:cNvPr id="3" name="Picture 3" descr="D:\fotky\Příroda\posl.aktualizace 293.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508104" y="3220657"/>
            <a:ext cx="2666832" cy="3555775"/>
          </a:xfrm>
          <a:prstGeom prst="rect">
            <a:avLst/>
          </a:prstGeom>
          <a:noFill/>
          <a:extLst>
            <a:ext uri="{909E8E84-426E-40DD-AFC4-6F175D3DCCD1}">
              <a14:hiddenFill xmlns:a14="http://schemas.microsoft.com/office/drawing/2010/main" xmlns="">
                <a:solidFill>
                  <a:srgbClr val="FFFFFF"/>
                </a:solidFill>
              </a14:hiddenFill>
            </a:ext>
          </a:extLst>
        </p:spPr>
      </p:pic>
      <p:pic>
        <p:nvPicPr>
          <p:cNvPr id="2" name="Picture 2" descr="D:\fotky\Příroda\posl.aktualizace 274.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68172" y="4008294"/>
            <a:ext cx="3461231" cy="259592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335889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060847"/>
            <a:ext cx="9144000" cy="2800767"/>
          </a:xfrm>
          <a:prstGeom prst="rect">
            <a:avLst/>
          </a:prstGeom>
          <a:noFill/>
        </p:spPr>
        <p:txBody>
          <a:bodyPr wrap="square" rtlCol="0">
            <a:spAutoFit/>
          </a:bodyPr>
          <a:lstStyle/>
          <a:p>
            <a:pPr algn="ctr"/>
            <a:r>
              <a:rPr lang="cs-CZ" sz="8800" dirty="0" smtClean="0">
                <a:latin typeface="Times New Roman" pitchFamily="18" charset="0"/>
                <a:cs typeface="Times New Roman" pitchFamily="18" charset="0"/>
              </a:rPr>
              <a:t>Malý vědomostní </a:t>
            </a:r>
            <a:r>
              <a:rPr lang="cs-CZ" sz="8800" dirty="0" err="1" smtClean="0">
                <a:latin typeface="Times New Roman" pitchFamily="18" charset="0"/>
                <a:cs typeface="Times New Roman" pitchFamily="18" charset="0"/>
              </a:rPr>
              <a:t>testík</a:t>
            </a:r>
            <a:endParaRPr lang="cs-CZ" sz="8800" dirty="0">
              <a:latin typeface="Times New Roman" pitchFamily="18" charset="0"/>
              <a:cs typeface="Times New Roman" pitchFamily="18" charset="0"/>
            </a:endParaRPr>
          </a:p>
        </p:txBody>
      </p:sp>
    </p:spTree>
    <p:extLst>
      <p:ext uri="{BB962C8B-B14F-4D97-AF65-F5344CB8AC3E}">
        <p14:creationId xmlns:p14="http://schemas.microsoft.com/office/powerpoint/2010/main" xmlns="" val="36202737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D:\fotky\Příroda\posl.aktualizace 293.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29380" t="22651" r="26097" b="20927"/>
          <a:stretch/>
        </p:blipFill>
        <p:spPr bwMode="auto">
          <a:xfrm>
            <a:off x="7226811" y="3671176"/>
            <a:ext cx="1445700"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descr="D:\fotky\Příroda\posl.aktualizace 369.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1300" t="6064" r="19707"/>
          <a:stretch/>
        </p:blipFill>
        <p:spPr bwMode="auto">
          <a:xfrm>
            <a:off x="2715262" y="420402"/>
            <a:ext cx="1345573"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2" descr="D:\fotky\Příroda\posl.aktualizace 372.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38125" t="9507" r="28408" b="13393"/>
          <a:stretch/>
        </p:blipFill>
        <p:spPr bwMode="auto">
          <a:xfrm>
            <a:off x="5268553" y="3671176"/>
            <a:ext cx="1413777"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D:\fotky\Příroda\posl.aktualizace 296.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22749" t="22293" r="43281" b="18443"/>
          <a:stretch/>
        </p:blipFill>
        <p:spPr bwMode="auto">
          <a:xfrm>
            <a:off x="4569414" y="420402"/>
            <a:ext cx="1891810" cy="2475265"/>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2" descr="D:\fotky\Příroda\posl.aktualizace 300.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29639" t="22973" r="23405" b="22353"/>
          <a:stretch/>
        </p:blipFill>
        <p:spPr bwMode="auto">
          <a:xfrm>
            <a:off x="480630" y="3645024"/>
            <a:ext cx="1557793" cy="2418498"/>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2" descr="D:\fotky\Příroda\posl.aktualizace 272.jpg"/>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l="25219" t="13720" r="26041" b="35663"/>
          <a:stretch/>
        </p:blipFill>
        <p:spPr bwMode="auto">
          <a:xfrm>
            <a:off x="480629" y="404664"/>
            <a:ext cx="1786903" cy="2474212"/>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2" descr="D:\fotky\Příroda\posl.aktualizace 263.jpg"/>
          <p:cNvPicPr>
            <a:picLocks noChangeAspect="1" noChangeArrowheads="1"/>
          </p:cNvPicPr>
          <p:nvPr/>
        </p:nvPicPr>
        <p:blipFill rotWithShape="1">
          <a:blip r:embed="rId8" cstate="print">
            <a:extLst>
              <a:ext uri="{28A0092B-C50C-407E-A947-70E740481C1C}">
                <a14:useLocalDpi xmlns:a14="http://schemas.microsoft.com/office/drawing/2010/main" xmlns="" val="0"/>
              </a:ext>
            </a:extLst>
          </a:blip>
          <a:srcRect l="25632" t="15107" r="11228" b="22506"/>
          <a:stretch/>
        </p:blipFill>
        <p:spPr bwMode="auto">
          <a:xfrm>
            <a:off x="2715262" y="3645024"/>
            <a:ext cx="1854152"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2" descr="D:\fotky\Příroda\Muchomůrka červená.jpg"/>
          <p:cNvPicPr>
            <a:picLocks noChangeAspect="1" noChangeArrowheads="1"/>
          </p:cNvPicPr>
          <p:nvPr/>
        </p:nvPicPr>
        <p:blipFill rotWithShape="1">
          <a:blip r:embed="rId9" cstate="print">
            <a:extLst>
              <a:ext uri="{28A0092B-C50C-407E-A947-70E740481C1C}">
                <a14:useLocalDpi xmlns:a14="http://schemas.microsoft.com/office/drawing/2010/main" xmlns="" val="0"/>
              </a:ext>
            </a:extLst>
          </a:blip>
          <a:srcRect l="29126" t="37430" r="31386" b="18937"/>
          <a:stretch/>
        </p:blipFill>
        <p:spPr bwMode="auto">
          <a:xfrm>
            <a:off x="7014468" y="455826"/>
            <a:ext cx="1658043" cy="2442735"/>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ovéPole 10"/>
          <p:cNvSpPr txBox="1"/>
          <p:nvPr/>
        </p:nvSpPr>
        <p:spPr>
          <a:xfrm>
            <a:off x="1224039" y="2922291"/>
            <a:ext cx="300082" cy="276999"/>
          </a:xfrm>
          <a:prstGeom prst="rect">
            <a:avLst/>
          </a:prstGeom>
          <a:noFill/>
        </p:spPr>
        <p:txBody>
          <a:bodyPr wrap="none" rtlCol="0">
            <a:spAutoFit/>
          </a:bodyPr>
          <a:lstStyle/>
          <a:p>
            <a:r>
              <a:rPr lang="cs-CZ" sz="1200" dirty="0" smtClean="0">
                <a:latin typeface="Times New Roman" pitchFamily="18" charset="0"/>
              </a:rPr>
              <a:t>1.</a:t>
            </a:r>
            <a:endParaRPr lang="cs-CZ" sz="1200" dirty="0">
              <a:latin typeface="Times New Roman" pitchFamily="18" charset="0"/>
            </a:endParaRPr>
          </a:p>
        </p:txBody>
      </p:sp>
      <p:sp>
        <p:nvSpPr>
          <p:cNvPr id="12" name="TextovéPole 11"/>
          <p:cNvSpPr txBox="1"/>
          <p:nvPr/>
        </p:nvSpPr>
        <p:spPr>
          <a:xfrm>
            <a:off x="3304623" y="2921420"/>
            <a:ext cx="463872" cy="276999"/>
          </a:xfrm>
          <a:prstGeom prst="rect">
            <a:avLst/>
          </a:prstGeom>
          <a:noFill/>
        </p:spPr>
        <p:txBody>
          <a:bodyPr wrap="square" rtlCol="0">
            <a:spAutoFit/>
          </a:bodyPr>
          <a:lstStyle/>
          <a:p>
            <a:r>
              <a:rPr lang="cs-CZ" sz="1200" dirty="0" smtClean="0">
                <a:latin typeface="Times New Roman" pitchFamily="18" charset="0"/>
                <a:cs typeface="Times New Roman" pitchFamily="18" charset="0"/>
              </a:rPr>
              <a:t>2.</a:t>
            </a:r>
            <a:endParaRPr lang="cs-CZ" sz="1200" dirty="0">
              <a:latin typeface="Times New Roman" pitchFamily="18" charset="0"/>
              <a:cs typeface="Times New Roman" pitchFamily="18" charset="0"/>
            </a:endParaRPr>
          </a:p>
        </p:txBody>
      </p:sp>
      <p:sp>
        <p:nvSpPr>
          <p:cNvPr id="13" name="TextovéPole 12"/>
          <p:cNvSpPr txBox="1"/>
          <p:nvPr/>
        </p:nvSpPr>
        <p:spPr>
          <a:xfrm>
            <a:off x="5365278" y="2924240"/>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3.</a:t>
            </a:r>
            <a:endParaRPr lang="cs-CZ" sz="1200" dirty="0">
              <a:latin typeface="Times New Roman" pitchFamily="18" charset="0"/>
              <a:cs typeface="Times New Roman" pitchFamily="18" charset="0"/>
            </a:endParaRPr>
          </a:p>
        </p:txBody>
      </p:sp>
      <p:sp>
        <p:nvSpPr>
          <p:cNvPr id="14" name="TextovéPole 13"/>
          <p:cNvSpPr txBox="1"/>
          <p:nvPr/>
        </p:nvSpPr>
        <p:spPr>
          <a:xfrm>
            <a:off x="7693448" y="2929268"/>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4.</a:t>
            </a:r>
            <a:endParaRPr lang="cs-CZ" sz="1200" dirty="0">
              <a:latin typeface="Times New Roman" pitchFamily="18" charset="0"/>
              <a:cs typeface="Times New Roman" pitchFamily="18" charset="0"/>
            </a:endParaRPr>
          </a:p>
        </p:txBody>
      </p:sp>
      <p:sp>
        <p:nvSpPr>
          <p:cNvPr id="15" name="TextovéPole 14"/>
          <p:cNvSpPr txBox="1"/>
          <p:nvPr/>
        </p:nvSpPr>
        <p:spPr>
          <a:xfrm>
            <a:off x="1224039" y="6067576"/>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5.</a:t>
            </a:r>
            <a:endParaRPr lang="cs-CZ" sz="1200" dirty="0">
              <a:latin typeface="Times New Roman" pitchFamily="18" charset="0"/>
              <a:cs typeface="Times New Roman" pitchFamily="18" charset="0"/>
            </a:endParaRPr>
          </a:p>
        </p:txBody>
      </p:sp>
      <p:sp>
        <p:nvSpPr>
          <p:cNvPr id="16" name="TextovéPole 15"/>
          <p:cNvSpPr txBox="1"/>
          <p:nvPr/>
        </p:nvSpPr>
        <p:spPr>
          <a:xfrm>
            <a:off x="3492297" y="6113911"/>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6.</a:t>
            </a:r>
            <a:endParaRPr lang="cs-CZ" sz="1200" dirty="0">
              <a:latin typeface="Times New Roman" pitchFamily="18" charset="0"/>
              <a:cs typeface="Times New Roman" pitchFamily="18" charset="0"/>
            </a:endParaRPr>
          </a:p>
        </p:txBody>
      </p:sp>
      <p:sp>
        <p:nvSpPr>
          <p:cNvPr id="17" name="TextovéPole 16"/>
          <p:cNvSpPr txBox="1"/>
          <p:nvPr/>
        </p:nvSpPr>
        <p:spPr>
          <a:xfrm>
            <a:off x="5825400" y="6113911"/>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7.</a:t>
            </a:r>
            <a:endParaRPr lang="cs-CZ" sz="1200" dirty="0">
              <a:latin typeface="Times New Roman" pitchFamily="18" charset="0"/>
              <a:cs typeface="Times New Roman" pitchFamily="18" charset="0"/>
            </a:endParaRPr>
          </a:p>
        </p:txBody>
      </p:sp>
      <p:sp>
        <p:nvSpPr>
          <p:cNvPr id="18" name="TextovéPole 17"/>
          <p:cNvSpPr txBox="1"/>
          <p:nvPr/>
        </p:nvSpPr>
        <p:spPr>
          <a:xfrm>
            <a:off x="7799620" y="6115625"/>
            <a:ext cx="300082"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8.</a:t>
            </a:r>
            <a:endParaRPr lang="cs-CZ" sz="1200" dirty="0">
              <a:latin typeface="Times New Roman" pitchFamily="18" charset="0"/>
              <a:cs typeface="Times New Roman" pitchFamily="18" charset="0"/>
            </a:endParaRPr>
          </a:p>
        </p:txBody>
      </p:sp>
    </p:spTree>
    <p:extLst>
      <p:ext uri="{BB962C8B-B14F-4D97-AF65-F5344CB8AC3E}">
        <p14:creationId xmlns:p14="http://schemas.microsoft.com/office/powerpoint/2010/main" xmlns="" val="29927854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692696"/>
            <a:ext cx="6510885" cy="4801314"/>
          </a:xfrm>
          <a:prstGeom prst="rect">
            <a:avLst/>
          </a:prstGeom>
          <a:noFill/>
        </p:spPr>
        <p:txBody>
          <a:bodyPr wrap="none" rtlCol="0">
            <a:spAutoFit/>
          </a:bodyPr>
          <a:lstStyle/>
          <a:p>
            <a:r>
              <a:rPr lang="cs-CZ" dirty="0" smtClean="0">
                <a:latin typeface="Times New Roman" pitchFamily="18" charset="0"/>
                <a:cs typeface="Times New Roman" pitchFamily="18" charset="0"/>
              </a:rPr>
              <a:t>Otázky se týkají jen předešlého textu!</a:t>
            </a:r>
          </a:p>
          <a:p>
            <a:endParaRPr lang="cs-CZ" dirty="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Vyjmenuj houby s rourkami:</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Vyjmenuj houby s lupeny:</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Vyjmenuj houby, které žijí v symbióze s břízou:</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Vyjmenuj houby, které jsou jedlé jen v mládí:</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Vyjmenuj houby, které jsou jedovaté:</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Jak se jmenují dva hřiby, které se dají lehce zaměnit:</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Která z hub má klobouk oranžový:</a:t>
            </a:r>
          </a:p>
          <a:p>
            <a:pPr marL="342900" indent="-342900">
              <a:buAutoNum type="arabicPeriod"/>
            </a:pPr>
            <a:endParaRPr lang="cs-CZ" dirty="0" smtClean="0">
              <a:latin typeface="Times New Roman" pitchFamily="18" charset="0"/>
              <a:cs typeface="Times New Roman" pitchFamily="18" charset="0"/>
            </a:endParaRPr>
          </a:p>
          <a:p>
            <a:pPr marL="342900" indent="-342900">
              <a:buAutoNum type="arabicPeriod"/>
            </a:pPr>
            <a:r>
              <a:rPr lang="cs-CZ" dirty="0" smtClean="0">
                <a:latin typeface="Times New Roman" pitchFamily="18" charset="0"/>
                <a:cs typeface="Times New Roman" pitchFamily="18" charset="0"/>
              </a:rPr>
              <a:t>S kterou muchomůrkou se dá zaměnit muchomůrka narůžovělá:</a:t>
            </a:r>
          </a:p>
        </p:txBody>
      </p:sp>
    </p:spTree>
    <p:extLst>
      <p:ext uri="{BB962C8B-B14F-4D97-AF65-F5344CB8AC3E}">
        <p14:creationId xmlns:p14="http://schemas.microsoft.com/office/powerpoint/2010/main" xmlns="" val="19954224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2420888"/>
            <a:ext cx="9144000" cy="1446550"/>
          </a:xfrm>
          <a:prstGeom prst="rect">
            <a:avLst/>
          </a:prstGeom>
          <a:noFill/>
        </p:spPr>
        <p:txBody>
          <a:bodyPr wrap="square" rtlCol="0">
            <a:spAutoFit/>
          </a:bodyPr>
          <a:lstStyle/>
          <a:p>
            <a:pPr algn="ctr"/>
            <a:r>
              <a:rPr lang="cs-CZ" sz="8800" dirty="0" smtClean="0">
                <a:latin typeface="Times New Roman" pitchFamily="18" charset="0"/>
                <a:cs typeface="Times New Roman" pitchFamily="18" charset="0"/>
              </a:rPr>
              <a:t>Odpovědi:</a:t>
            </a:r>
            <a:endParaRPr lang="cs-CZ" sz="8800" dirty="0">
              <a:latin typeface="Times New Roman" pitchFamily="18" charset="0"/>
              <a:cs typeface="Times New Roman" pitchFamily="18" charset="0"/>
            </a:endParaRPr>
          </a:p>
        </p:txBody>
      </p:sp>
    </p:spTree>
    <p:extLst>
      <p:ext uri="{BB962C8B-B14F-4D97-AF65-F5344CB8AC3E}">
        <p14:creationId xmlns:p14="http://schemas.microsoft.com/office/powerpoint/2010/main" xmlns="" val="18552932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D:\fotky\Příroda\posl.aktualizace 293.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29380" t="22651" r="26097" b="20927"/>
          <a:stretch/>
        </p:blipFill>
        <p:spPr bwMode="auto">
          <a:xfrm>
            <a:off x="7226811" y="3671176"/>
            <a:ext cx="1445700"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3" name="Picture 2" descr="D:\fotky\Příroda\posl.aktualizace 369.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1300" t="6064" r="19707"/>
          <a:stretch/>
        </p:blipFill>
        <p:spPr bwMode="auto">
          <a:xfrm>
            <a:off x="2715262" y="420402"/>
            <a:ext cx="1345573"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Picture 2" descr="D:\fotky\Příroda\posl.aktualizace 372.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38125" t="9507" r="28408" b="13393"/>
          <a:stretch/>
        </p:blipFill>
        <p:spPr bwMode="auto">
          <a:xfrm>
            <a:off x="5268553" y="3671176"/>
            <a:ext cx="1413777"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D:\fotky\Příroda\posl.aktualizace 296.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22749" t="22293" r="43281" b="18443"/>
          <a:stretch/>
        </p:blipFill>
        <p:spPr bwMode="auto">
          <a:xfrm>
            <a:off x="4569414" y="420402"/>
            <a:ext cx="1891810" cy="2475265"/>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2" descr="D:\fotky\Příroda\posl.aktualizace 300.jpg"/>
          <p:cNvPicPr>
            <a:picLocks noChangeAspect="1" noChangeArrowheads="1"/>
          </p:cNvPicPr>
          <p:nvPr/>
        </p:nvPicPr>
        <p:blipFill rotWithShape="1">
          <a:blip r:embed="rId6" cstate="print">
            <a:extLst>
              <a:ext uri="{28A0092B-C50C-407E-A947-70E740481C1C}">
                <a14:useLocalDpi xmlns:a14="http://schemas.microsoft.com/office/drawing/2010/main" xmlns="" val="0"/>
              </a:ext>
            </a:extLst>
          </a:blip>
          <a:srcRect l="29639" t="22973" r="23405" b="22353"/>
          <a:stretch/>
        </p:blipFill>
        <p:spPr bwMode="auto">
          <a:xfrm>
            <a:off x="480630" y="3645024"/>
            <a:ext cx="1557793" cy="2418498"/>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2" descr="D:\fotky\Příroda\posl.aktualizace 272.jpg"/>
          <p:cNvPicPr>
            <a:picLocks noChangeAspect="1" noChangeArrowheads="1"/>
          </p:cNvPicPr>
          <p:nvPr/>
        </p:nvPicPr>
        <p:blipFill rotWithShape="1">
          <a:blip r:embed="rId7" cstate="print">
            <a:extLst>
              <a:ext uri="{28A0092B-C50C-407E-A947-70E740481C1C}">
                <a14:useLocalDpi xmlns:a14="http://schemas.microsoft.com/office/drawing/2010/main" xmlns="" val="0"/>
              </a:ext>
            </a:extLst>
          </a:blip>
          <a:srcRect l="25219" t="13720" r="26041" b="35663"/>
          <a:stretch/>
        </p:blipFill>
        <p:spPr bwMode="auto">
          <a:xfrm>
            <a:off x="480629" y="404664"/>
            <a:ext cx="1786903" cy="2474212"/>
          </a:xfrm>
          <a:prstGeom prst="rect">
            <a:avLst/>
          </a:prstGeom>
          <a:noFill/>
          <a:extLst>
            <a:ext uri="{909E8E84-426E-40DD-AFC4-6F175D3DCCD1}">
              <a14:hiddenFill xmlns:a14="http://schemas.microsoft.com/office/drawing/2010/main" xmlns="">
                <a:solidFill>
                  <a:srgbClr val="FFFFFF"/>
                </a:solidFill>
              </a14:hiddenFill>
            </a:ext>
          </a:extLst>
        </p:spPr>
      </p:pic>
      <p:pic>
        <p:nvPicPr>
          <p:cNvPr id="8" name="Picture 2" descr="D:\fotky\Příroda\posl.aktualizace 263.jpg"/>
          <p:cNvPicPr>
            <a:picLocks noChangeAspect="1" noChangeArrowheads="1"/>
          </p:cNvPicPr>
          <p:nvPr/>
        </p:nvPicPr>
        <p:blipFill rotWithShape="1">
          <a:blip r:embed="rId8" cstate="print">
            <a:extLst>
              <a:ext uri="{28A0092B-C50C-407E-A947-70E740481C1C}">
                <a14:useLocalDpi xmlns:a14="http://schemas.microsoft.com/office/drawing/2010/main" xmlns="" val="0"/>
              </a:ext>
            </a:extLst>
          </a:blip>
          <a:srcRect l="25632" t="15107" r="11228" b="22506"/>
          <a:stretch/>
        </p:blipFill>
        <p:spPr bwMode="auto">
          <a:xfrm>
            <a:off x="2715262" y="3645024"/>
            <a:ext cx="1854152" cy="2442735"/>
          </a:xfrm>
          <a:prstGeom prst="rect">
            <a:avLst/>
          </a:prstGeom>
          <a:noFill/>
          <a:extLst>
            <a:ext uri="{909E8E84-426E-40DD-AFC4-6F175D3DCCD1}">
              <a14:hiddenFill xmlns:a14="http://schemas.microsoft.com/office/drawing/2010/main" xmlns="">
                <a:solidFill>
                  <a:srgbClr val="FFFFFF"/>
                </a:solidFill>
              </a14:hiddenFill>
            </a:ext>
          </a:extLst>
        </p:spPr>
      </p:pic>
      <p:pic>
        <p:nvPicPr>
          <p:cNvPr id="9" name="Picture 2" descr="D:\fotky\Příroda\Muchomůrka červená.jpg"/>
          <p:cNvPicPr>
            <a:picLocks noChangeAspect="1" noChangeArrowheads="1"/>
          </p:cNvPicPr>
          <p:nvPr/>
        </p:nvPicPr>
        <p:blipFill rotWithShape="1">
          <a:blip r:embed="rId9" cstate="print">
            <a:extLst>
              <a:ext uri="{28A0092B-C50C-407E-A947-70E740481C1C}">
                <a14:useLocalDpi xmlns:a14="http://schemas.microsoft.com/office/drawing/2010/main" xmlns="" val="0"/>
              </a:ext>
            </a:extLst>
          </a:blip>
          <a:srcRect l="29126" t="37430" r="31386" b="18937"/>
          <a:stretch/>
        </p:blipFill>
        <p:spPr bwMode="auto">
          <a:xfrm>
            <a:off x="7014468" y="455826"/>
            <a:ext cx="1658043" cy="2442735"/>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ovéPole 10"/>
          <p:cNvSpPr txBox="1"/>
          <p:nvPr/>
        </p:nvSpPr>
        <p:spPr>
          <a:xfrm>
            <a:off x="678216" y="2930067"/>
            <a:ext cx="1391728" cy="276999"/>
          </a:xfrm>
          <a:prstGeom prst="rect">
            <a:avLst/>
          </a:prstGeom>
          <a:noFill/>
        </p:spPr>
        <p:txBody>
          <a:bodyPr wrap="none" rtlCol="0">
            <a:spAutoFit/>
          </a:bodyPr>
          <a:lstStyle/>
          <a:p>
            <a:r>
              <a:rPr lang="cs-CZ" sz="1200" dirty="0" smtClean="0">
                <a:latin typeface="Times New Roman" pitchFamily="18" charset="0"/>
              </a:rPr>
              <a:t>1. bedla červenající</a:t>
            </a:r>
            <a:endParaRPr lang="cs-CZ" sz="1200" dirty="0">
              <a:latin typeface="Times New Roman" pitchFamily="18" charset="0"/>
            </a:endParaRPr>
          </a:p>
        </p:txBody>
      </p:sp>
      <p:sp>
        <p:nvSpPr>
          <p:cNvPr id="12" name="TextovéPole 11"/>
          <p:cNvSpPr txBox="1"/>
          <p:nvPr/>
        </p:nvSpPr>
        <p:spPr>
          <a:xfrm>
            <a:off x="2652160" y="2935312"/>
            <a:ext cx="1680273" cy="276999"/>
          </a:xfrm>
          <a:prstGeom prst="rect">
            <a:avLst/>
          </a:prstGeom>
          <a:noFill/>
        </p:spPr>
        <p:txBody>
          <a:bodyPr wrap="square" rtlCol="0">
            <a:spAutoFit/>
          </a:bodyPr>
          <a:lstStyle/>
          <a:p>
            <a:r>
              <a:rPr lang="cs-CZ" sz="1200" dirty="0" smtClean="0">
                <a:latin typeface="Times New Roman" pitchFamily="18" charset="0"/>
                <a:cs typeface="Times New Roman" pitchFamily="18" charset="0"/>
              </a:rPr>
              <a:t>2. křemenáč březový</a:t>
            </a:r>
            <a:endParaRPr lang="cs-CZ" sz="1200" dirty="0">
              <a:latin typeface="Times New Roman" pitchFamily="18" charset="0"/>
              <a:cs typeface="Times New Roman" pitchFamily="18" charset="0"/>
            </a:endParaRPr>
          </a:p>
        </p:txBody>
      </p:sp>
      <p:sp>
        <p:nvSpPr>
          <p:cNvPr id="13" name="TextovéPole 12"/>
          <p:cNvSpPr txBox="1"/>
          <p:nvPr/>
        </p:nvSpPr>
        <p:spPr>
          <a:xfrm>
            <a:off x="4834684" y="2930067"/>
            <a:ext cx="1361270"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3. suchohřib hnědý</a:t>
            </a:r>
            <a:endParaRPr lang="cs-CZ" sz="1200" dirty="0">
              <a:latin typeface="Times New Roman" pitchFamily="18" charset="0"/>
              <a:cs typeface="Times New Roman" pitchFamily="18" charset="0"/>
            </a:endParaRPr>
          </a:p>
        </p:txBody>
      </p:sp>
      <p:sp>
        <p:nvSpPr>
          <p:cNvPr id="14" name="TextovéPole 13"/>
          <p:cNvSpPr txBox="1"/>
          <p:nvPr/>
        </p:nvSpPr>
        <p:spPr>
          <a:xfrm>
            <a:off x="6963493" y="2935312"/>
            <a:ext cx="1672253"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4. muchomůrka červená</a:t>
            </a:r>
            <a:endParaRPr lang="cs-CZ" sz="1200" dirty="0">
              <a:latin typeface="Times New Roman" pitchFamily="18" charset="0"/>
              <a:cs typeface="Times New Roman" pitchFamily="18" charset="0"/>
            </a:endParaRPr>
          </a:p>
        </p:txBody>
      </p:sp>
      <p:sp>
        <p:nvSpPr>
          <p:cNvPr id="15" name="TextovéPole 14"/>
          <p:cNvSpPr txBox="1"/>
          <p:nvPr/>
        </p:nvSpPr>
        <p:spPr>
          <a:xfrm>
            <a:off x="680825" y="6088617"/>
            <a:ext cx="1242648"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5. </a:t>
            </a:r>
            <a:r>
              <a:rPr lang="cs-CZ" sz="1200" dirty="0">
                <a:latin typeface="Times New Roman" pitchFamily="18" charset="0"/>
                <a:cs typeface="Times New Roman" pitchFamily="18" charset="0"/>
              </a:rPr>
              <a:t>k</a:t>
            </a:r>
            <a:r>
              <a:rPr lang="cs-CZ" sz="1200" dirty="0" smtClean="0">
                <a:latin typeface="Times New Roman" pitchFamily="18" charset="0"/>
                <a:cs typeface="Times New Roman" pitchFamily="18" charset="0"/>
              </a:rPr>
              <a:t>ozák březový</a:t>
            </a:r>
            <a:endParaRPr lang="cs-CZ" sz="1200" dirty="0">
              <a:latin typeface="Times New Roman" pitchFamily="18" charset="0"/>
              <a:cs typeface="Times New Roman" pitchFamily="18" charset="0"/>
            </a:endParaRPr>
          </a:p>
        </p:txBody>
      </p:sp>
      <p:sp>
        <p:nvSpPr>
          <p:cNvPr id="16" name="TextovéPole 15"/>
          <p:cNvSpPr txBox="1"/>
          <p:nvPr/>
        </p:nvSpPr>
        <p:spPr>
          <a:xfrm>
            <a:off x="2683961" y="6115625"/>
            <a:ext cx="1688283"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6. muchomůrka růžovka</a:t>
            </a:r>
            <a:endParaRPr lang="cs-CZ" sz="1200" dirty="0">
              <a:latin typeface="Times New Roman" pitchFamily="18" charset="0"/>
              <a:cs typeface="Times New Roman" pitchFamily="18" charset="0"/>
            </a:endParaRPr>
          </a:p>
        </p:txBody>
      </p:sp>
      <p:sp>
        <p:nvSpPr>
          <p:cNvPr id="17" name="TextovéPole 16"/>
          <p:cNvSpPr txBox="1"/>
          <p:nvPr/>
        </p:nvSpPr>
        <p:spPr>
          <a:xfrm>
            <a:off x="5404304" y="6115625"/>
            <a:ext cx="1164101"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7. hřib smrkový</a:t>
            </a:r>
            <a:endParaRPr lang="cs-CZ" sz="1200" dirty="0">
              <a:latin typeface="Times New Roman" pitchFamily="18" charset="0"/>
              <a:cs typeface="Times New Roman" pitchFamily="18" charset="0"/>
            </a:endParaRPr>
          </a:p>
        </p:txBody>
      </p:sp>
      <p:sp>
        <p:nvSpPr>
          <p:cNvPr id="18" name="TextovéPole 17"/>
          <p:cNvSpPr txBox="1"/>
          <p:nvPr/>
        </p:nvSpPr>
        <p:spPr>
          <a:xfrm>
            <a:off x="7275975" y="6115625"/>
            <a:ext cx="1396536" cy="276999"/>
          </a:xfrm>
          <a:prstGeom prst="rect">
            <a:avLst/>
          </a:prstGeom>
          <a:noFill/>
        </p:spPr>
        <p:txBody>
          <a:bodyPr wrap="none" rtlCol="0">
            <a:spAutoFit/>
          </a:bodyPr>
          <a:lstStyle/>
          <a:p>
            <a:r>
              <a:rPr lang="cs-CZ" sz="1200" dirty="0" smtClean="0">
                <a:latin typeface="Times New Roman" pitchFamily="18" charset="0"/>
                <a:cs typeface="Times New Roman" pitchFamily="18" charset="0"/>
              </a:rPr>
              <a:t>8. hadovka smrdutá</a:t>
            </a:r>
            <a:endParaRPr lang="cs-CZ" sz="1200" dirty="0">
              <a:latin typeface="Times New Roman" pitchFamily="18" charset="0"/>
              <a:cs typeface="Times New Roman" pitchFamily="18" charset="0"/>
            </a:endParaRPr>
          </a:p>
        </p:txBody>
      </p:sp>
    </p:spTree>
    <p:extLst>
      <p:ext uri="{BB962C8B-B14F-4D97-AF65-F5344CB8AC3E}">
        <p14:creationId xmlns:p14="http://schemas.microsoft.com/office/powerpoint/2010/main" xmlns="" val="38878973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9904" y="723226"/>
            <a:ext cx="9142567" cy="5078313"/>
          </a:xfrm>
          <a:prstGeom prst="rect">
            <a:avLst/>
          </a:prstGeom>
          <a:noFill/>
        </p:spPr>
        <p:txBody>
          <a:bodyPr wrap="none" rtlCol="0">
            <a:spAutoFit/>
          </a:bodyPr>
          <a:lstStyle/>
          <a:p>
            <a:r>
              <a:rPr lang="cs-CZ" dirty="0" smtClean="0">
                <a:latin typeface="Times New Roman" pitchFamily="18" charset="0"/>
                <a:cs typeface="Times New Roman" pitchFamily="18" charset="0"/>
              </a:rPr>
              <a:t>1. </a:t>
            </a:r>
            <a:r>
              <a:rPr lang="cs-CZ" b="1" dirty="0" smtClean="0">
                <a:latin typeface="Times New Roman" pitchFamily="18" charset="0"/>
                <a:cs typeface="Times New Roman" pitchFamily="18" charset="0"/>
              </a:rPr>
              <a:t>Vyjmenuj houby s rourkami</a:t>
            </a:r>
            <a:r>
              <a:rPr lang="cs-CZ" dirty="0" smtClean="0">
                <a:latin typeface="Times New Roman" pitchFamily="18" charset="0"/>
                <a:cs typeface="Times New Roman" pitchFamily="18" charset="0"/>
              </a:rPr>
              <a:t>: křemenáč březový (osikový), kozák březový, suchohřib hnědý,</a:t>
            </a:r>
          </a:p>
          <a:p>
            <a:r>
              <a:rPr lang="cs-CZ" dirty="0" smtClean="0">
                <a:latin typeface="Times New Roman" pitchFamily="18" charset="0"/>
                <a:cs typeface="Times New Roman" pitchFamily="18" charset="0"/>
              </a:rPr>
              <a:t>                                                          hřib smrkový (dubový)</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2. </a:t>
            </a:r>
            <a:r>
              <a:rPr lang="cs-CZ" b="1" dirty="0" smtClean="0">
                <a:latin typeface="Times New Roman" pitchFamily="18" charset="0"/>
                <a:cs typeface="Times New Roman" pitchFamily="18" charset="0"/>
              </a:rPr>
              <a:t>Vyjmenuj houby s lupeny</a:t>
            </a:r>
            <a:r>
              <a:rPr lang="cs-CZ" dirty="0" smtClean="0">
                <a:latin typeface="Times New Roman" pitchFamily="18" charset="0"/>
                <a:cs typeface="Times New Roman" pitchFamily="18" charset="0"/>
              </a:rPr>
              <a:t>: bedla červenající, muchomůrka červená, muchomůrka </a:t>
            </a:r>
          </a:p>
          <a:p>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růžovka (tygrovaná)</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3. </a:t>
            </a:r>
            <a:r>
              <a:rPr lang="cs-CZ" b="1" dirty="0" smtClean="0">
                <a:latin typeface="Times New Roman" pitchFamily="18" charset="0"/>
                <a:cs typeface="Times New Roman" pitchFamily="18" charset="0"/>
              </a:rPr>
              <a:t>Vyjmenuj houby, které žijí v symbióze s břízou</a:t>
            </a:r>
            <a:r>
              <a:rPr lang="cs-CZ" dirty="0" smtClean="0">
                <a:latin typeface="Times New Roman" pitchFamily="18" charset="0"/>
                <a:cs typeface="Times New Roman" pitchFamily="18" charset="0"/>
              </a:rPr>
              <a:t>: kozák březový, křemenáč březový</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4. </a:t>
            </a:r>
            <a:r>
              <a:rPr lang="cs-CZ" b="1" dirty="0" smtClean="0">
                <a:latin typeface="Times New Roman" pitchFamily="18" charset="0"/>
                <a:cs typeface="Times New Roman" pitchFamily="18" charset="0"/>
              </a:rPr>
              <a:t>Vyjmenuj houby, které jsou jedlé jen v mládí</a:t>
            </a:r>
            <a:r>
              <a:rPr lang="cs-CZ" dirty="0" smtClean="0">
                <a:latin typeface="Times New Roman" pitchFamily="18" charset="0"/>
                <a:cs typeface="Times New Roman" pitchFamily="18" charset="0"/>
              </a:rPr>
              <a:t>: hadovka smrdutá</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5. </a:t>
            </a:r>
            <a:r>
              <a:rPr lang="cs-CZ" b="1" dirty="0" smtClean="0">
                <a:latin typeface="Times New Roman" pitchFamily="18" charset="0"/>
                <a:cs typeface="Times New Roman" pitchFamily="18" charset="0"/>
              </a:rPr>
              <a:t>Vyjmenuj houby, které jsou jedovaté</a:t>
            </a:r>
            <a:r>
              <a:rPr lang="cs-CZ" dirty="0" smtClean="0">
                <a:latin typeface="Times New Roman" pitchFamily="18" charset="0"/>
                <a:cs typeface="Times New Roman" pitchFamily="18" charset="0"/>
              </a:rPr>
              <a:t>: muchomůrka červená, muchomůrka tygrovaná</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6. </a:t>
            </a:r>
            <a:r>
              <a:rPr lang="cs-CZ" b="1" dirty="0" smtClean="0">
                <a:latin typeface="Times New Roman" pitchFamily="18" charset="0"/>
                <a:cs typeface="Times New Roman" pitchFamily="18" charset="0"/>
              </a:rPr>
              <a:t>Jak se jmenují dva hřiby, které se dají lehce zaměnit</a:t>
            </a:r>
            <a:r>
              <a:rPr lang="cs-CZ" dirty="0" smtClean="0">
                <a:latin typeface="Times New Roman" pitchFamily="18" charset="0"/>
                <a:cs typeface="Times New Roman" pitchFamily="18" charset="0"/>
              </a:rPr>
              <a:t>: hřib smrkový a hřib dubový</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7. </a:t>
            </a:r>
            <a:r>
              <a:rPr lang="cs-CZ" b="1" dirty="0" smtClean="0">
                <a:latin typeface="Times New Roman" pitchFamily="18" charset="0"/>
                <a:cs typeface="Times New Roman" pitchFamily="18" charset="0"/>
              </a:rPr>
              <a:t>Která z hub má oranžový klobouk</a:t>
            </a:r>
            <a:r>
              <a:rPr lang="cs-CZ" dirty="0" smtClean="0">
                <a:latin typeface="Times New Roman" pitchFamily="18" charset="0"/>
                <a:cs typeface="Times New Roman" pitchFamily="18" charset="0"/>
              </a:rPr>
              <a:t>: křemenáč osikový</a:t>
            </a:r>
          </a:p>
          <a:p>
            <a:pPr marL="342900" indent="-342900">
              <a:buAutoNum type="arabicPeriod"/>
            </a:pPr>
            <a:endParaRPr lang="cs-CZ"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8. </a:t>
            </a:r>
            <a:r>
              <a:rPr lang="cs-CZ" b="1" dirty="0" smtClean="0">
                <a:latin typeface="Times New Roman" pitchFamily="18" charset="0"/>
                <a:cs typeface="Times New Roman" pitchFamily="18" charset="0"/>
              </a:rPr>
              <a:t>S kterou muchomůrkou se dá zaměnit muchomůrka narůžovělá</a:t>
            </a:r>
            <a:r>
              <a:rPr lang="cs-CZ" dirty="0" smtClean="0">
                <a:latin typeface="Times New Roman" pitchFamily="18" charset="0"/>
                <a:cs typeface="Times New Roman" pitchFamily="18" charset="0"/>
              </a:rPr>
              <a:t>: s muchomůrkou </a:t>
            </a:r>
          </a:p>
          <a:p>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tygrovanou</a:t>
            </a:r>
          </a:p>
        </p:txBody>
      </p:sp>
    </p:spTree>
    <p:extLst>
      <p:ext uri="{BB962C8B-B14F-4D97-AF65-F5344CB8AC3E}">
        <p14:creationId xmlns:p14="http://schemas.microsoft.com/office/powerpoint/2010/main" xmlns="" val="26247487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692696"/>
            <a:ext cx="4454809" cy="369332"/>
          </a:xfrm>
          <a:prstGeom prst="rect">
            <a:avLst/>
          </a:prstGeom>
          <a:noFill/>
        </p:spPr>
        <p:txBody>
          <a:bodyPr wrap="none" rtlCol="0">
            <a:spAutoFit/>
          </a:bodyPr>
          <a:lstStyle/>
          <a:p>
            <a:r>
              <a:rPr lang="cs-CZ" dirty="0" smtClean="0"/>
              <a:t>Všechny fotografie jsou dílem autorky DUMU.</a:t>
            </a:r>
            <a:endParaRPr lang="cs-CZ" dirty="0"/>
          </a:p>
        </p:txBody>
      </p:sp>
    </p:spTree>
    <p:extLst>
      <p:ext uri="{BB962C8B-B14F-4D97-AF65-F5344CB8AC3E}">
        <p14:creationId xmlns:p14="http://schemas.microsoft.com/office/powerpoint/2010/main" xmlns="" val="163815492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TotalTime>
  <Words>1167</Words>
  <Application>Microsoft Office PowerPoint</Application>
  <PresentationFormat>Předvádění na obrazovce (4:3)</PresentationFormat>
  <Paragraphs>102</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systému Office</vt:lpstr>
      <vt:lpstr>VY_32_INOVACE_22_Houby s plodnicí</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Kašpárková Ivana</dc:creator>
  <cp:lastModifiedBy>Dum</cp:lastModifiedBy>
  <cp:revision>25</cp:revision>
  <dcterms:created xsi:type="dcterms:W3CDTF">2011-01-26T22:05:56Z</dcterms:created>
  <dcterms:modified xsi:type="dcterms:W3CDTF">2012-05-07T17:56:11Z</dcterms:modified>
</cp:coreProperties>
</file>