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9" r:id="rId2"/>
    <p:sldId id="258" r:id="rId3"/>
    <p:sldId id="270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2" r:id="rId13"/>
    <p:sldId id="273" r:id="rId14"/>
    <p:sldId id="274" r:id="rId15"/>
    <p:sldId id="267" r:id="rId16"/>
    <p:sldId id="271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VY_52_INOVACE_29_Přírodopis 7.ročník_Zástupci jehličnanů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Zástupci jehličnanů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Vytvořeno: únor 2012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FF3621C1-5D89-4169-B9F7-F768AE7D9489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286FB6B1-19E1-4615-953F-467B2C9CB544}" type="parTrans" cxnId="{4AF1EF02-40F3-4822-924E-96D324B3A47A}">
      <dgm:prSet/>
      <dgm:spPr/>
      <dgm:t>
        <a:bodyPr/>
        <a:lstStyle/>
        <a:p>
          <a:endParaRPr lang="cs-CZ"/>
        </a:p>
      </dgm:t>
    </dgm:pt>
    <dgm:pt modelId="{52B735C7-C254-4AD2-B2A0-735976D4EC0D}" type="sibTrans" cxnId="{4AF1EF02-40F3-4822-924E-96D324B3A47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C00F7E6A-B60D-414E-B40A-C4B931C28BAF}" type="pres">
      <dgm:prSet presAssocID="{FF3621C1-5D89-4169-B9F7-F768AE7D9489}" presName="vertSpace5" presStyleLbl="node1" presStyleIdx="3" presStyleCnt="6"/>
      <dgm:spPr/>
    </dgm:pt>
    <dgm:pt modelId="{18D1CD71-A09E-4DC8-AD58-D43BE56A821F}" type="pres">
      <dgm:prSet presAssocID="{FF3621C1-5D89-4169-B9F7-F768AE7D9489}" presName="circle5" presStyleLbl="node1" presStyleIdx="4" presStyleCnt="6"/>
      <dgm:spPr/>
    </dgm:pt>
    <dgm:pt modelId="{3AF1215E-7776-4C24-8064-1417BC451259}" type="pres">
      <dgm:prSet presAssocID="{FF3621C1-5D89-4169-B9F7-F768AE7D9489}" presName="rect5" presStyleLbl="alignAcc1" presStyleIdx="4" presStyleCnt="6" custLinFactNeighborX="-2275" custLinFactNeighborY="4243"/>
      <dgm:spPr/>
      <dgm:t>
        <a:bodyPr/>
        <a:lstStyle/>
        <a:p>
          <a:endParaRPr lang="cs-CZ"/>
        </a:p>
      </dgm:t>
    </dgm:pt>
    <dgm:pt modelId="{1A56D0C6-827E-4224-8020-F6331FAB0C3E}" type="pres">
      <dgm:prSet presAssocID="{4C35D32F-0EAB-4CD7-82EE-45574DC2A586}" presName="vertSpace6" presStyleLbl="node1" presStyleIdx="4" presStyleCnt="6"/>
      <dgm:spPr/>
    </dgm:pt>
    <dgm:pt modelId="{5D1861EB-1465-4B6B-B573-C1854262B277}" type="pres">
      <dgm:prSet presAssocID="{4C35D32F-0EAB-4CD7-82EE-45574DC2A586}" presName="circle6" presStyleLbl="node1" presStyleIdx="5" presStyleCnt="6"/>
      <dgm:spPr/>
    </dgm:pt>
    <dgm:pt modelId="{751E9DD6-38DB-49FF-B3BE-A7F1586C8B05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22F3148-FA5D-45C0-8223-90D71CEF85DC}" type="pres">
      <dgm:prSet presAssocID="{FF3621C1-5D89-4169-B9F7-F768AE7D9489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B29FE0-4261-4AFC-A281-4104E238B479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F5819A3-0820-4B63-8B5C-8353BCFBCBB4}" type="presOf" srcId="{B651F6E3-6281-48DB-9319-2AEAFDAE7572}" destId="{6BB5E863-4638-4E1D-BFDE-399D028AC4ED}" srcOrd="1" destOrd="0" presId="urn:microsoft.com/office/officeart/2005/8/layout/target3"/>
    <dgm:cxn modelId="{4AF1EF02-40F3-4822-924E-96D324B3A47A}" srcId="{757F3AB3-0718-4624-B441-E567A8F0AB56}" destId="{FF3621C1-5D89-4169-B9F7-F768AE7D9489}" srcOrd="4" destOrd="0" parTransId="{286FB6B1-19E1-4615-953F-467B2C9CB544}" sibTransId="{52B735C7-C254-4AD2-B2A0-735976D4EC0D}"/>
    <dgm:cxn modelId="{75304470-CA85-4170-A5D2-BFCFF10866E4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3AC7F68-E767-4BB4-9656-B5D2FEA71D5A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4EE709AD-8D21-451A-B63D-5AAA614C96DF}" type="presOf" srcId="{757F3AB3-0718-4624-B441-E567A8F0AB56}" destId="{333A1088-737F-45CB-B68E-254E46348037}" srcOrd="0" destOrd="0" presId="urn:microsoft.com/office/officeart/2005/8/layout/target3"/>
    <dgm:cxn modelId="{94802323-3CCB-47CE-B0E2-C2325F3B17CA}" type="presOf" srcId="{D8197B8C-B260-4A16-BDF4-0947B075E274}" destId="{25B08C86-7E15-44DC-BE7F-FFB55DD49D12}" srcOrd="0" destOrd="0" presId="urn:microsoft.com/office/officeart/2005/8/layout/target3"/>
    <dgm:cxn modelId="{6851E725-EC8D-4026-8DBE-60865505B67D}" type="presOf" srcId="{FF3621C1-5D89-4169-B9F7-F768AE7D9489}" destId="{522F3148-FA5D-45C0-8223-90D71CEF85DC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405A7D0-929F-42B5-8738-10ADDB1A88B3}" type="presOf" srcId="{4C35D32F-0EAB-4CD7-82EE-45574DC2A586}" destId="{6AB29FE0-4261-4AFC-A281-4104E238B479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4C38598-1220-4CE5-B552-6DBC37C1438F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1E0890B-9640-41F5-8B27-745FE2496337}" type="presOf" srcId="{D1B46980-6531-4606-95E6-44980827E919}" destId="{2BE915AB-18AA-4053-B92C-3BFC9ED204BB}" srcOrd="1" destOrd="0" presId="urn:microsoft.com/office/officeart/2005/8/layout/target3"/>
    <dgm:cxn modelId="{22EE1EE6-0559-430B-9164-06D4E85720C5}" type="presOf" srcId="{4C35D32F-0EAB-4CD7-82EE-45574DC2A586}" destId="{751E9DD6-38DB-49FF-B3BE-A7F1586C8B05}" srcOrd="0" destOrd="0" presId="urn:microsoft.com/office/officeart/2005/8/layout/target3"/>
    <dgm:cxn modelId="{3F95724F-9773-493D-88F7-C4B5158C8644}" type="presOf" srcId="{D1D4F407-5343-4D3F-B5B9-D407B03CAEB4}" destId="{D005CE8C-CC26-4C3E-AC11-E15060ECD759}" srcOrd="0" destOrd="0" presId="urn:microsoft.com/office/officeart/2005/8/layout/target3"/>
    <dgm:cxn modelId="{F238996A-B448-497C-B447-A47CA959508F}" type="presOf" srcId="{FF3621C1-5D89-4169-B9F7-F768AE7D9489}" destId="{3AF1215E-7776-4C24-8064-1417BC451259}" srcOrd="0" destOrd="0" presId="urn:microsoft.com/office/officeart/2005/8/layout/target3"/>
    <dgm:cxn modelId="{927C9BEB-F2DE-430D-A3B3-12FDCBA78530}" type="presOf" srcId="{D8197B8C-B260-4A16-BDF4-0947B075E274}" destId="{5A5FFA88-C948-4069-8E93-59FA12366E83}" srcOrd="1" destOrd="0" presId="urn:microsoft.com/office/officeart/2005/8/layout/target3"/>
    <dgm:cxn modelId="{7B62B050-7E49-4D18-950C-4BCDE035B63C}" type="presParOf" srcId="{333A1088-737F-45CB-B68E-254E46348037}" destId="{F5ABB229-8D3B-4694-996A-96F23CF14429}" srcOrd="0" destOrd="0" presId="urn:microsoft.com/office/officeart/2005/8/layout/target3"/>
    <dgm:cxn modelId="{D33574E6-992E-4E2C-9830-0B3EE6A0A761}" type="presParOf" srcId="{333A1088-737F-45CB-B68E-254E46348037}" destId="{F41139FD-01EE-4571-8B17-4FB00FC51163}" srcOrd="1" destOrd="0" presId="urn:microsoft.com/office/officeart/2005/8/layout/target3"/>
    <dgm:cxn modelId="{715E4D25-8085-4F87-A8CB-55EF2B524CE3}" type="presParOf" srcId="{333A1088-737F-45CB-B68E-254E46348037}" destId="{D005CE8C-CC26-4C3E-AC11-E15060ECD759}" srcOrd="2" destOrd="0" presId="urn:microsoft.com/office/officeart/2005/8/layout/target3"/>
    <dgm:cxn modelId="{1D476242-92FC-4CE6-8AF8-10D76BBB1CCD}" type="presParOf" srcId="{333A1088-737F-45CB-B68E-254E46348037}" destId="{2C702D82-9B77-49B7-9568-BB8EB47C3372}" srcOrd="3" destOrd="0" presId="urn:microsoft.com/office/officeart/2005/8/layout/target3"/>
    <dgm:cxn modelId="{3E713402-C5C3-4DEB-BB94-158E2E806BFC}" type="presParOf" srcId="{333A1088-737F-45CB-B68E-254E46348037}" destId="{A52A0455-90FF-4808-ABD0-F02540D31D5A}" srcOrd="4" destOrd="0" presId="urn:microsoft.com/office/officeart/2005/8/layout/target3"/>
    <dgm:cxn modelId="{B4436010-BC50-4D33-8F2F-53CF485635C2}" type="presParOf" srcId="{333A1088-737F-45CB-B68E-254E46348037}" destId="{6140AFEC-043D-4C43-A2F9-D0F5331DF3A3}" srcOrd="5" destOrd="0" presId="urn:microsoft.com/office/officeart/2005/8/layout/target3"/>
    <dgm:cxn modelId="{A156DAD1-4FEC-4610-BD07-BB10612C622D}" type="presParOf" srcId="{333A1088-737F-45CB-B68E-254E46348037}" destId="{9358AC05-5D7D-4327-9F80-1AD486AEA664}" srcOrd="6" destOrd="0" presId="urn:microsoft.com/office/officeart/2005/8/layout/target3"/>
    <dgm:cxn modelId="{1A83DD1C-1B78-4A8A-8B8E-2EAB37CB1DB1}" type="presParOf" srcId="{333A1088-737F-45CB-B68E-254E46348037}" destId="{313FC574-E1CD-4FB4-B054-0B805CE0447D}" srcOrd="7" destOrd="0" presId="urn:microsoft.com/office/officeart/2005/8/layout/target3"/>
    <dgm:cxn modelId="{9AA8D12D-AC49-4858-9F4B-9992A7FF4FCE}" type="presParOf" srcId="{333A1088-737F-45CB-B68E-254E46348037}" destId="{619D679B-A015-4ECF-8348-D1034C574F40}" srcOrd="8" destOrd="0" presId="urn:microsoft.com/office/officeart/2005/8/layout/target3"/>
    <dgm:cxn modelId="{7BEA5BE8-C367-43C1-89CA-469FD9A178FB}" type="presParOf" srcId="{333A1088-737F-45CB-B68E-254E46348037}" destId="{322283A8-4A27-4CDA-BAE3-F381106A9174}" srcOrd="9" destOrd="0" presId="urn:microsoft.com/office/officeart/2005/8/layout/target3"/>
    <dgm:cxn modelId="{2D64A122-9EA0-4B46-8B4D-D34BF7C47E70}" type="presParOf" srcId="{333A1088-737F-45CB-B68E-254E46348037}" destId="{FFC9F71D-1B4F-4AD9-A4A6-86ADEFC8AF5C}" srcOrd="10" destOrd="0" presId="urn:microsoft.com/office/officeart/2005/8/layout/target3"/>
    <dgm:cxn modelId="{08CC62FA-D534-4987-9ECC-B60C8E068665}" type="presParOf" srcId="{333A1088-737F-45CB-B68E-254E46348037}" destId="{25B08C86-7E15-44DC-BE7F-FFB55DD49D12}" srcOrd="11" destOrd="0" presId="urn:microsoft.com/office/officeart/2005/8/layout/target3"/>
    <dgm:cxn modelId="{0E0B419F-FFAE-4A68-9B4C-456865EA8006}" type="presParOf" srcId="{333A1088-737F-45CB-B68E-254E46348037}" destId="{C00F7E6A-B60D-414E-B40A-C4B931C28BAF}" srcOrd="12" destOrd="0" presId="urn:microsoft.com/office/officeart/2005/8/layout/target3"/>
    <dgm:cxn modelId="{D9726844-59BC-476B-B14D-5D8DA5D7F830}" type="presParOf" srcId="{333A1088-737F-45CB-B68E-254E46348037}" destId="{18D1CD71-A09E-4DC8-AD58-D43BE56A821F}" srcOrd="13" destOrd="0" presId="urn:microsoft.com/office/officeart/2005/8/layout/target3"/>
    <dgm:cxn modelId="{049B13C7-061D-4AE0-AE90-2CF228EB7391}" type="presParOf" srcId="{333A1088-737F-45CB-B68E-254E46348037}" destId="{3AF1215E-7776-4C24-8064-1417BC451259}" srcOrd="14" destOrd="0" presId="urn:microsoft.com/office/officeart/2005/8/layout/target3"/>
    <dgm:cxn modelId="{FFD515C4-755C-423B-A8B9-177A7F814E6D}" type="presParOf" srcId="{333A1088-737F-45CB-B68E-254E46348037}" destId="{1A56D0C6-827E-4224-8020-F6331FAB0C3E}" srcOrd="15" destOrd="0" presId="urn:microsoft.com/office/officeart/2005/8/layout/target3"/>
    <dgm:cxn modelId="{32382648-C84D-4F7A-BB79-B1286F30B19A}" type="presParOf" srcId="{333A1088-737F-45CB-B68E-254E46348037}" destId="{5D1861EB-1465-4B6B-B573-C1854262B277}" srcOrd="16" destOrd="0" presId="urn:microsoft.com/office/officeart/2005/8/layout/target3"/>
    <dgm:cxn modelId="{157A8169-0E73-46F9-AB90-E1679F1235FA}" type="presParOf" srcId="{333A1088-737F-45CB-B68E-254E46348037}" destId="{751E9DD6-38DB-49FF-B3BE-A7F1586C8B05}" srcOrd="17" destOrd="0" presId="urn:microsoft.com/office/officeart/2005/8/layout/target3"/>
    <dgm:cxn modelId="{FAF27ADC-EC32-4F26-B68D-6511B84983A1}" type="presParOf" srcId="{333A1088-737F-45CB-B68E-254E46348037}" destId="{AED2198E-93D5-4001-81B4-73124B309672}" srcOrd="18" destOrd="0" presId="urn:microsoft.com/office/officeart/2005/8/layout/target3"/>
    <dgm:cxn modelId="{DF96EBC3-3AC8-4F15-96CF-78C277746B49}" type="presParOf" srcId="{333A1088-737F-45CB-B68E-254E46348037}" destId="{2BE915AB-18AA-4053-B92C-3BFC9ED204BB}" srcOrd="19" destOrd="0" presId="urn:microsoft.com/office/officeart/2005/8/layout/target3"/>
    <dgm:cxn modelId="{0743A889-0516-40EB-94F3-F5F37E10F6E7}" type="presParOf" srcId="{333A1088-737F-45CB-B68E-254E46348037}" destId="{6BB5E863-4638-4E1D-BFDE-399D028AC4ED}" srcOrd="20" destOrd="0" presId="urn:microsoft.com/office/officeart/2005/8/layout/target3"/>
    <dgm:cxn modelId="{B3DEB7E6-70CA-4482-B744-C8480CE3FC9A}" type="presParOf" srcId="{333A1088-737F-45CB-B68E-254E46348037}" destId="{5A5FFA88-C948-4069-8E93-59FA12366E83}" srcOrd="21" destOrd="0" presId="urn:microsoft.com/office/officeart/2005/8/layout/target3"/>
    <dgm:cxn modelId="{1DD0672C-F87B-400B-B923-67601259C7B9}" type="presParOf" srcId="{333A1088-737F-45CB-B68E-254E46348037}" destId="{522F3148-FA5D-45C0-8223-90D71CEF85DC}" srcOrd="22" destOrd="0" presId="urn:microsoft.com/office/officeart/2005/8/layout/target3"/>
    <dgm:cxn modelId="{07C6AE3C-092F-4944-A9BC-032E0317FC13}" type="presParOf" srcId="{333A1088-737F-45CB-B68E-254E46348037}" destId="{6AB29FE0-4261-4AFC-A281-4104E238B47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Lenka Hrnčířová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VY_52_INOVACE_29_Přírodopis 7.ročník_Zástupci jehličnanů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Zástupci jehličnanů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18D1CD71-A09E-4DC8-AD58-D43BE56A821F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F1215E-7776-4C24-8064-1417BC451259}">
      <dsp:nvSpPr>
        <dsp:cNvPr id="0" name=""/>
        <dsp:cNvSpPr/>
      </dsp:nvSpPr>
      <dsp:spPr>
        <a:xfrm>
          <a:off x="1152124" y="130628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152124" y="1306287"/>
        <a:ext cx="5350878" cy="318465"/>
      </dsp:txXfrm>
    </dsp:sp>
    <dsp:sp modelId="{5D1861EB-1465-4B6B-B573-C1854262B27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1E9DD6-38DB-49FF-B3BE-A7F1586C8B05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únor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26F2A-F9FE-48B5-8107-E3BA28BDB98F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9211E0-5DEB-47DB-B3FD-9874C64EAE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673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58F92E-D3A5-490B-9681-88B369C371FA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56745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88316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9847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14095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990347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88810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3905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756705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522571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8891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05541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21143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24917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903491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12742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211E0-5DEB-47DB-B3FD-9874C64EAEE7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22100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94EDD-8E17-4A7F-AF93-B1A561843F44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E5A51-4EE2-4D42-A604-D0427CCB8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3834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94EDD-8E17-4A7F-AF93-B1A561843F44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E5A51-4EE2-4D42-A604-D0427CCB8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86584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94EDD-8E17-4A7F-AF93-B1A561843F44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E5A51-4EE2-4D42-A604-D0427CCB8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7141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94EDD-8E17-4A7F-AF93-B1A561843F44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E5A51-4EE2-4D42-A604-D0427CCB8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63440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94EDD-8E17-4A7F-AF93-B1A561843F44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E5A51-4EE2-4D42-A604-D0427CCB8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5115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94EDD-8E17-4A7F-AF93-B1A561843F44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E5A51-4EE2-4D42-A604-D0427CCB8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13372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94EDD-8E17-4A7F-AF93-B1A561843F44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E5A51-4EE2-4D42-A604-D0427CCB8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78529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94EDD-8E17-4A7F-AF93-B1A561843F44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E5A51-4EE2-4D42-A604-D0427CCB8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4916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94EDD-8E17-4A7F-AF93-B1A561843F44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E5A51-4EE2-4D42-A604-D0427CCB8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6889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94EDD-8E17-4A7F-AF93-B1A561843F44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E5A51-4EE2-4D42-A604-D0427CCB8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5257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94EDD-8E17-4A7F-AF93-B1A561843F44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4E5A51-4EE2-4D42-A604-D0427CCB8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67131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C94EDD-8E17-4A7F-AF93-B1A561843F44}" type="datetimeFigureOut">
              <a:rPr lang="cs-CZ" smtClean="0"/>
              <a:pPr/>
              <a:t>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E5A51-4EE2-4D42-A604-D0427CCB8A3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556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a/Cis001_kpjas.jp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hyperlink" Target="http://www.guh.cz/edu/bi/biologie_rostliny/html05/foto_032.html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3.jpeg"/><Relationship Id="rId4" Type="http://schemas.openxmlformats.org/officeDocument/2006/relationships/hyperlink" Target="http://www.guh.cz/edu/bi/biologie_rostliny/html05/foto_032.html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9.jpeg"/><Relationship Id="rId4" Type="http://schemas.openxmlformats.org/officeDocument/2006/relationships/hyperlink" Target="//upload.wikimedia.org/wikipedia/commons/2/2a/Cis001_kpjas.jpg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c/c4/Juniperus_communis_communis_Italy.jpg/258px-Juniperus_communis_communis_Italy.jpg" TargetMode="External"/><Relationship Id="rId3" Type="http://schemas.openxmlformats.org/officeDocument/2006/relationships/hyperlink" Target="http://vanocnistromek.eu/images/smrk_ztepily.png" TargetMode="External"/><Relationship Id="rId7" Type="http://schemas.openxmlformats.org/officeDocument/2006/relationships/hyperlink" Target="http://www.mezistromy.cz/userdata/fotografie/stromy_jehlicnate/modrin_opadavy_2.jpg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tromy.inshop.cz/inshop/catalogue/products/pictures/BO%20kle&#269;%2090-110.JPG" TargetMode="External"/><Relationship Id="rId5" Type="http://schemas.openxmlformats.org/officeDocument/2006/relationships/hyperlink" Target="http://www.guh.cz/edu/bi/biologie_rostliny/foto05/foto_030.jpg" TargetMode="External"/><Relationship Id="rId4" Type="http://schemas.openxmlformats.org/officeDocument/2006/relationships/hyperlink" Target="http://www.moravskekvety.cz/obraz/gif%20x500/29-Jedle.gif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reviny-okrasne.cz/foto/jehlicnany/chamo_ss.jpg" TargetMode="External"/><Relationship Id="rId3" Type="http://schemas.openxmlformats.org/officeDocument/2006/relationships/hyperlink" Target="http://cs.wikipedia.org/wiki/Soubor:Cis001_kpjas.jpg" TargetMode="External"/><Relationship Id="rId7" Type="http://schemas.openxmlformats.org/officeDocument/2006/relationships/hyperlink" Target="http://www.uspza.cz/obrazky5/12-borovice_39_big.jpg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uh.cz/edu/bi/biologie_rostliny/html05/foto_031.html" TargetMode="External"/><Relationship Id="rId5" Type="http://schemas.openxmlformats.org/officeDocument/2006/relationships/hyperlink" Target="http://www.biolib.cz/IMG/GAL/103773.jpg" TargetMode="External"/><Relationship Id="rId4" Type="http://schemas.openxmlformats.org/officeDocument/2006/relationships/hyperlink" Target="http://files.ucivo.webnode.cz/system_preview_detail_200007951-d2134d4415-public/borovicovit&#233;%20-%20cedr%20libanonsk&#253;%20p&#367;.jpg" TargetMode="External"/><Relationship Id="rId9" Type="http://schemas.openxmlformats.org/officeDocument/2006/relationships/hyperlink" Target="http://www.uspza.cz/obrazky5/02-cyprisovite_11_small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145136733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030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8140626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Anotace</a:t>
            </a:r>
          </a:p>
          <a:p>
            <a:endParaRPr lang="cs-CZ" sz="2400" dirty="0"/>
          </a:p>
          <a:p>
            <a:r>
              <a:rPr lang="cs-CZ" sz="2400" dirty="0" smtClean="0"/>
              <a:t>Přírodopis, 7. ročník, Zástupci jehličnanů</a:t>
            </a:r>
          </a:p>
          <a:p>
            <a:endParaRPr lang="cs-CZ" sz="2400" dirty="0"/>
          </a:p>
          <a:p>
            <a:r>
              <a:rPr lang="cs-CZ" sz="2400" dirty="0" smtClean="0"/>
              <a:t>Prezentace k výkladu</a:t>
            </a:r>
          </a:p>
          <a:p>
            <a:endParaRPr lang="cs-CZ" sz="2400" dirty="0"/>
          </a:p>
          <a:p>
            <a:r>
              <a:rPr lang="cs-CZ" sz="2400" dirty="0" smtClean="0"/>
              <a:t>1)Smrk ztepilý, jedle bělokorá</a:t>
            </a:r>
          </a:p>
          <a:p>
            <a:r>
              <a:rPr lang="cs-CZ" sz="2400" dirty="0" smtClean="0"/>
              <a:t>2) Borovice lesní, borovice kleč</a:t>
            </a:r>
          </a:p>
          <a:p>
            <a:r>
              <a:rPr lang="cs-CZ" sz="2400" dirty="0" smtClean="0"/>
              <a:t>3) Modřín opadavý, jalovec obecný</a:t>
            </a:r>
          </a:p>
          <a:p>
            <a:r>
              <a:rPr lang="cs-CZ" sz="2400" dirty="0" smtClean="0"/>
              <a:t>4) Tiš červený</a:t>
            </a:r>
          </a:p>
          <a:p>
            <a:r>
              <a:rPr lang="cs-CZ" sz="2400" dirty="0" smtClean="0"/>
              <a:t>5) Okrasné jehličnany – smrk pichlavý, cedr libanonský, borovice</a:t>
            </a:r>
          </a:p>
          <a:p>
            <a:r>
              <a:rPr lang="cs-CZ" sz="2400" dirty="0"/>
              <a:t>č</a:t>
            </a:r>
            <a:r>
              <a:rPr lang="cs-CZ" sz="2400" dirty="0" smtClean="0"/>
              <a:t>erná, limba vejmutovka, </a:t>
            </a:r>
            <a:r>
              <a:rPr lang="cs-CZ" sz="2400" dirty="0" err="1" smtClean="0"/>
              <a:t>cypřišek</a:t>
            </a:r>
            <a:r>
              <a:rPr lang="cs-CZ" sz="2400" dirty="0" smtClean="0"/>
              <a:t> tupolistý, zerav východní</a:t>
            </a:r>
          </a:p>
          <a:p>
            <a:r>
              <a:rPr lang="cs-CZ" sz="2400" dirty="0" smtClean="0"/>
              <a:t>6) SP – práce s textem – následná kontrola</a:t>
            </a:r>
          </a:p>
          <a:p>
            <a:r>
              <a:rPr lang="cs-CZ" sz="2400" dirty="0" smtClean="0"/>
              <a:t>7) Poznávání jehličnanů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38337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7704856" cy="92333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       Zástupci jehličnanů</a:t>
            </a:r>
            <a:endParaRPr lang="cs-CZ" sz="5400" b="1" dirty="0"/>
          </a:p>
        </p:txBody>
      </p:sp>
      <p:pic>
        <p:nvPicPr>
          <p:cNvPr id="1026" name="Picture 2" descr="http://vanocnistromek.eu/images/smrk_ztepil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749" y="2204864"/>
            <a:ext cx="2569451" cy="313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259632" y="5805264"/>
            <a:ext cx="6460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1                                                      2                                                          5</a:t>
            </a:r>
            <a:endParaRPr lang="cs-CZ" dirty="0"/>
          </a:p>
        </p:txBody>
      </p:sp>
      <p:pic>
        <p:nvPicPr>
          <p:cNvPr id="5" name="Picture 4" descr="http://ts1.mm.bing.net/images/thumbnail.aspx?q=5011857934517008&amp;id=e33e9438d31cf393d99d2a919f70d7ac&amp;url=http%3a%2f%2fwww.eprojekty.cz%2fweby%2fdemo%2f_app%2fRepository%2fyy2009%2fmm10%2fdd15%2f346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34322" y="2712231"/>
            <a:ext cx="3163988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moravskekvety.cz/obraz/gif%20x500/29-Jedle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5329" y="3180373"/>
            <a:ext cx="2929285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1371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4668907" cy="6124754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Zástupci   jehličnanů</a:t>
            </a:r>
          </a:p>
          <a:p>
            <a:endParaRPr lang="cs-CZ" sz="2800" b="1" u="sng" dirty="0"/>
          </a:p>
          <a:p>
            <a:r>
              <a:rPr lang="cs-CZ" sz="2800" b="1" u="sng" dirty="0"/>
              <a:t>s</a:t>
            </a:r>
            <a:r>
              <a:rPr lang="cs-CZ" sz="2800" b="1" u="sng" dirty="0" smtClean="0"/>
              <a:t>mrk ztepilý</a:t>
            </a:r>
          </a:p>
          <a:p>
            <a:r>
              <a:rPr lang="cs-CZ" sz="2800" dirty="0" smtClean="0"/>
              <a:t>- šišky visí, nerozpadavé</a:t>
            </a:r>
          </a:p>
          <a:p>
            <a:r>
              <a:rPr lang="cs-CZ" sz="2800" dirty="0" smtClean="0"/>
              <a:t>- jehličí kolem celé větve</a:t>
            </a:r>
          </a:p>
          <a:p>
            <a:r>
              <a:rPr lang="cs-CZ" sz="2800" dirty="0" smtClean="0"/>
              <a:t>- mělké kořeny – vývraty</a:t>
            </a:r>
          </a:p>
          <a:p>
            <a:r>
              <a:rPr lang="cs-CZ" sz="2800" dirty="0" smtClean="0"/>
              <a:t>- citlivý na znečištěné ovzduší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r>
              <a:rPr lang="cs-CZ" sz="2800" b="1" u="sng" dirty="0"/>
              <a:t>j</a:t>
            </a:r>
            <a:r>
              <a:rPr lang="cs-CZ" sz="2800" b="1" u="sng" dirty="0" smtClean="0"/>
              <a:t>edle bělokorá</a:t>
            </a:r>
          </a:p>
          <a:p>
            <a:r>
              <a:rPr lang="cs-CZ" sz="2800" dirty="0" smtClean="0"/>
              <a:t>- šišky vzpřímené, rozpadavé</a:t>
            </a:r>
          </a:p>
          <a:p>
            <a:r>
              <a:rPr lang="cs-CZ" sz="2800" dirty="0" smtClean="0"/>
              <a:t>- jehlice ploché, 2 bílé proužky </a:t>
            </a:r>
          </a:p>
          <a:p>
            <a:r>
              <a:rPr lang="cs-CZ" sz="2800" dirty="0" smtClean="0"/>
              <a:t>na spodní straně</a:t>
            </a:r>
          </a:p>
          <a:p>
            <a:r>
              <a:rPr lang="cs-CZ" sz="2800" dirty="0" smtClean="0"/>
              <a:t>- citlivé na znečištěné ovzduší</a:t>
            </a:r>
          </a:p>
          <a:p>
            <a:r>
              <a:rPr lang="cs-CZ" sz="2800" dirty="0" smtClean="0"/>
              <a:t>- kvalitní dřevo</a:t>
            </a:r>
            <a:endParaRPr lang="cs-CZ" sz="2800" dirty="0"/>
          </a:p>
        </p:txBody>
      </p:sp>
      <p:pic>
        <p:nvPicPr>
          <p:cNvPr id="6" name="Picture 2" descr="http://vanocnistromek.eu/images/smrk_ztepil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70521" y="333564"/>
            <a:ext cx="2569451" cy="3133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724128" y="27809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2050" name="Picture 2" descr="http://www.moravskekvety.cz/obraz/gif%20x500/29-Jedle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90603" y="4005064"/>
            <a:ext cx="2929285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874971" y="566124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9168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3944028" cy="353943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b</a:t>
            </a:r>
            <a:r>
              <a:rPr lang="cs-CZ" sz="2800" b="1" u="sng" dirty="0" smtClean="0"/>
              <a:t>orovice lesní</a:t>
            </a:r>
          </a:p>
          <a:p>
            <a:r>
              <a:rPr lang="cs-CZ" sz="2800" dirty="0" smtClean="0"/>
              <a:t>- jehlice vyrůstají po 2</a:t>
            </a:r>
          </a:p>
          <a:p>
            <a:r>
              <a:rPr lang="cs-CZ" sz="2800" dirty="0" smtClean="0"/>
              <a:t>- chudé písčité půdy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endParaRPr lang="cs-CZ" sz="2800" dirty="0" smtClean="0"/>
          </a:p>
          <a:p>
            <a:pPr marL="457200" indent="-457200">
              <a:buFontTx/>
              <a:buChar char="-"/>
            </a:pPr>
            <a:endParaRPr lang="cs-CZ" sz="2800" dirty="0"/>
          </a:p>
          <a:p>
            <a:r>
              <a:rPr lang="cs-CZ" sz="2800" b="1" u="sng" dirty="0"/>
              <a:t>b</a:t>
            </a:r>
            <a:r>
              <a:rPr lang="cs-CZ" sz="2800" b="1" u="sng" dirty="0" smtClean="0"/>
              <a:t>orovice kleč</a:t>
            </a:r>
          </a:p>
          <a:p>
            <a:r>
              <a:rPr lang="cs-CZ" sz="2800" dirty="0" smtClean="0"/>
              <a:t>- keř v horských oblastech</a:t>
            </a:r>
            <a:endParaRPr lang="cs-CZ" sz="2800" dirty="0"/>
          </a:p>
        </p:txBody>
      </p:sp>
      <p:pic>
        <p:nvPicPr>
          <p:cNvPr id="2052" name="Picture 4" descr="http://ts2.mm.bing.net/images/thumbnail.aspx?q=4931804057895837&amp;id=304c6df87fb6d1b724ac78045e0f2299&amp;url=http%3a%2f%2fwww.stromy.inshop.cz%2finshop%2fcatalogue%2fproducts%2fpictures%2fBO%2520kle%c4%8d%252090-1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47712" y="3356992"/>
            <a:ext cx="21336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guh.cz/edu/bi/biologie_rostliny/foto05/foto_0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8314" y="292666"/>
            <a:ext cx="3572396" cy="2716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44008" y="165099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3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364088" y="54452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9129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7983276" cy="138499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m</a:t>
            </a:r>
            <a:r>
              <a:rPr lang="cs-CZ" sz="2800" b="1" u="sng" dirty="0" smtClean="0"/>
              <a:t>odřín opadavý</a:t>
            </a:r>
          </a:p>
          <a:p>
            <a:r>
              <a:rPr lang="cs-CZ" sz="2800" dirty="0" smtClean="0"/>
              <a:t>- na jaře světle zelené měkké jehličí, na podzim opadá</a:t>
            </a:r>
          </a:p>
          <a:p>
            <a:r>
              <a:rPr lang="cs-CZ" sz="2800" dirty="0" smtClean="0"/>
              <a:t>- kvalitní dřevo - nábytkářství</a:t>
            </a:r>
            <a:endParaRPr lang="cs-CZ" sz="2800" dirty="0"/>
          </a:p>
        </p:txBody>
      </p:sp>
      <p:pic>
        <p:nvPicPr>
          <p:cNvPr id="3076" name="Picture 4" descr="http://ts1.mm.bing.net/images/thumbnail.aspx?q=5011857934517008&amp;id=e33e9438d31cf393d99d2a919f70d7ac&amp;url=http%3a%2f%2fwww.eprojekty.cz%2fweby%2fdemo%2f_app%2fRepository%2fyy2009%2fmm10%2fdd15%2f346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016273"/>
            <a:ext cx="3313256" cy="2186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4581128"/>
            <a:ext cx="5256584" cy="224676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b="1" u="sng" dirty="0"/>
              <a:t>j</a:t>
            </a:r>
            <a:r>
              <a:rPr lang="cs-CZ" sz="2800" b="1" u="sng" dirty="0" smtClean="0"/>
              <a:t>alovec obecný</a:t>
            </a:r>
          </a:p>
          <a:p>
            <a:r>
              <a:rPr lang="cs-CZ" sz="2800" dirty="0" smtClean="0"/>
              <a:t>- nižší strom, pichlavé jehlice</a:t>
            </a:r>
          </a:p>
          <a:p>
            <a:r>
              <a:rPr lang="cs-CZ" sz="2800" dirty="0" smtClean="0"/>
              <a:t>- modré dužnaté samičí šištice –</a:t>
            </a:r>
          </a:p>
          <a:p>
            <a:r>
              <a:rPr lang="cs-CZ" sz="2800" dirty="0"/>
              <a:t>k</a:t>
            </a:r>
            <a:r>
              <a:rPr lang="cs-CZ" sz="2800" dirty="0" smtClean="0"/>
              <a:t>oření při výrobě borovičky</a:t>
            </a:r>
          </a:p>
          <a:p>
            <a:endParaRPr lang="cs-CZ" sz="28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03648" y="310964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4100" name="Picture 4" descr="http://ts1.mm.bing.net/images/thumbnail.aspx?q=4983266425241760&amp;id=f3e0c5588ce0f5a08faba8bbf7695f47&amp;url=http%3a%2f%2fupload.wikimedia.org%2fwikipedia%2fcommons%2fthumb%2fc%2fc4%2fJuniperus_communis_communis_Italy.jpg%2f258px-Juniperus_communis_communis_Ital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645023"/>
            <a:ext cx="2294644" cy="295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084168" y="54452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633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7319632" cy="3108543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/>
              <a:t>t</a:t>
            </a:r>
            <a:r>
              <a:rPr lang="cs-CZ" sz="2800" b="1" u="sng" dirty="0" smtClean="0"/>
              <a:t>is červený</a:t>
            </a:r>
          </a:p>
          <a:p>
            <a:r>
              <a:rPr lang="cs-CZ" sz="2800" dirty="0" smtClean="0"/>
              <a:t>- tmavě zelené měkké jehlice</a:t>
            </a:r>
          </a:p>
          <a:p>
            <a:r>
              <a:rPr lang="cs-CZ" sz="2800" dirty="0" smtClean="0"/>
              <a:t>- semena v červeném </a:t>
            </a:r>
            <a:r>
              <a:rPr lang="cs-CZ" sz="2800" dirty="0" err="1" smtClean="0"/>
              <a:t>míšku</a:t>
            </a:r>
            <a:endParaRPr lang="cs-CZ" sz="2800" dirty="0" smtClean="0"/>
          </a:p>
          <a:p>
            <a:r>
              <a:rPr lang="cs-CZ" sz="2800" dirty="0" smtClean="0"/>
              <a:t>- nemá pryskyřičné kanálky</a:t>
            </a:r>
          </a:p>
          <a:p>
            <a:endParaRPr lang="cs-CZ" sz="2800" dirty="0" smtClean="0"/>
          </a:p>
          <a:p>
            <a:r>
              <a:rPr lang="cs-CZ" sz="2800" dirty="0" smtClean="0">
                <a:solidFill>
                  <a:srgbClr val="FF0000"/>
                </a:solidFill>
              </a:rPr>
              <a:t>! </a:t>
            </a:r>
            <a:r>
              <a:rPr lang="cs-CZ" sz="2800" b="1" dirty="0" smtClean="0">
                <a:solidFill>
                  <a:srgbClr val="FF0000"/>
                </a:solidFill>
              </a:rPr>
              <a:t>celá rostlina jedovatá, kromě červeného </a:t>
            </a:r>
            <a:r>
              <a:rPr lang="cs-CZ" sz="2800" b="1" dirty="0" err="1" smtClean="0">
                <a:solidFill>
                  <a:srgbClr val="FF0000"/>
                </a:solidFill>
              </a:rPr>
              <a:t>míšku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5085184"/>
            <a:ext cx="619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 7</a:t>
            </a:r>
            <a:endParaRPr lang="cs-CZ" dirty="0"/>
          </a:p>
        </p:txBody>
      </p:sp>
      <p:pic>
        <p:nvPicPr>
          <p:cNvPr id="5122" name="Picture 2" descr="Soubor:Cis001 kpja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973706"/>
            <a:ext cx="34563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7674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5201552" cy="440120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Okrasné  jehličnany</a:t>
            </a:r>
          </a:p>
          <a:p>
            <a:endParaRPr lang="cs-CZ" sz="2800" b="1" u="sng" dirty="0"/>
          </a:p>
          <a:p>
            <a:r>
              <a:rPr lang="cs-CZ" sz="2800" b="1" u="sng" dirty="0"/>
              <a:t>s</a:t>
            </a:r>
            <a:r>
              <a:rPr lang="cs-CZ" sz="2800" b="1" u="sng" dirty="0" smtClean="0"/>
              <a:t>mrk pichlavý – stříbrný</a:t>
            </a:r>
          </a:p>
          <a:p>
            <a:r>
              <a:rPr lang="cs-CZ" sz="2800" dirty="0" smtClean="0"/>
              <a:t>- odolnější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endParaRPr lang="cs-CZ" sz="2800" dirty="0" smtClean="0"/>
          </a:p>
          <a:p>
            <a:pPr marL="457200" indent="-457200">
              <a:buFontTx/>
              <a:buChar char="-"/>
            </a:pPr>
            <a:endParaRPr lang="cs-CZ" sz="2800" dirty="0"/>
          </a:p>
          <a:p>
            <a:r>
              <a:rPr lang="cs-CZ" sz="2800" b="1" u="sng" dirty="0"/>
              <a:t>c</a:t>
            </a:r>
            <a:r>
              <a:rPr lang="cs-CZ" sz="2800" b="1" u="sng" dirty="0" smtClean="0"/>
              <a:t>edr libanonský</a:t>
            </a:r>
          </a:p>
          <a:p>
            <a:r>
              <a:rPr lang="cs-CZ" sz="2800" dirty="0" smtClean="0"/>
              <a:t>- v ČR jen v nejteplejších oblastech</a:t>
            </a:r>
          </a:p>
          <a:p>
            <a:r>
              <a:rPr lang="cs-CZ" sz="2800" dirty="0" smtClean="0"/>
              <a:t>- jehlice po 30 až 40</a:t>
            </a:r>
            <a:endParaRPr lang="cs-CZ" sz="2800" dirty="0"/>
          </a:p>
        </p:txBody>
      </p:sp>
      <p:pic>
        <p:nvPicPr>
          <p:cNvPr id="5124" name="Picture 4" descr="http://ts3.mm.bing.net/images/thumbnail.aspx?q=5032349232136566&amp;id=7367d6c437e89c763bd236c1daded322&amp;url=http%3a%2f%2ffiles.ucivo.webnode.cz%2fsystem_preview_detail_200007951-d2134d4415-public%2fborovicovit%c3%a9%2520-%2520cedr%2520libanonsk%c3%bd%2520p%c5%af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77072"/>
            <a:ext cx="2828925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www.biolib.cz/IMG/GAL/57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66410" y="908720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453072" y="1844824"/>
            <a:ext cx="57274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8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3254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149080"/>
            <a:ext cx="844853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b</a:t>
            </a:r>
            <a:r>
              <a:rPr lang="cs-CZ" sz="2800" b="1" dirty="0" smtClean="0">
                <a:solidFill>
                  <a:srgbClr val="FF0000"/>
                </a:solidFill>
              </a:rPr>
              <a:t>orovice černá         bor. limba                 bor. vejmutovka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- jehlice až 15 cm    - až 12 cm                   - až 12 cm   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- po 2                         - po 5                           - po 5</a:t>
            </a:r>
          </a:p>
          <a:p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                                                                       - bílé proužky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7170" name="Picture 2" descr="http://www.biolib.cz/IMG/GAL/1037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5" y="1340768"/>
            <a:ext cx="2649015" cy="212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87624" y="3861048"/>
            <a:ext cx="6282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10                                                   11                                                   12</a:t>
            </a:r>
            <a:endParaRPr lang="cs-CZ" dirty="0"/>
          </a:p>
        </p:txBody>
      </p:sp>
      <p:pic>
        <p:nvPicPr>
          <p:cNvPr id="7172" name="Picture 4" descr="Jehličnany - Borovice limba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23444" y="1340768"/>
            <a:ext cx="2972205" cy="213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uspza.cz/obrazky5/12-borovice_39_bi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4048" y="711600"/>
            <a:ext cx="2092130" cy="278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1014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365104"/>
            <a:ext cx="691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  </a:t>
            </a:r>
            <a:r>
              <a:rPr lang="cs-CZ" sz="2800" dirty="0" err="1" smtClean="0"/>
              <a:t>cypřišek</a:t>
            </a:r>
            <a:r>
              <a:rPr lang="cs-CZ" sz="2800" dirty="0" smtClean="0"/>
              <a:t> tupolistý                    zerav východní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051720" y="3789040"/>
            <a:ext cx="8323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13                                                                            14                                                                     </a:t>
            </a:r>
            <a:endParaRPr lang="cs-CZ" dirty="0"/>
          </a:p>
        </p:txBody>
      </p:sp>
      <p:pic>
        <p:nvPicPr>
          <p:cNvPr id="2050" name="Picture 2" descr="http://www.dreviny-okrasne.cz/foto/jehlicnany/chamo_s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744"/>
            <a:ext cx="3402523" cy="255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uspza.cz/obrazky5/02-cyprisovite_11_smal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7285" y="872547"/>
            <a:ext cx="2103067" cy="2804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9557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260648"/>
            <a:ext cx="5688632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SP</a:t>
            </a:r>
          </a:p>
          <a:p>
            <a:r>
              <a:rPr lang="cs-CZ" sz="2800" dirty="0" smtClean="0"/>
              <a:t>- učebnice </a:t>
            </a:r>
            <a:r>
              <a:rPr lang="cs-CZ" sz="2800" dirty="0" err="1" smtClean="0"/>
              <a:t>Př</a:t>
            </a:r>
            <a:r>
              <a:rPr lang="cs-CZ" sz="2800" dirty="0" smtClean="0"/>
              <a:t> – str. 86, otázka č. 2, 3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556792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Kontrola SP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2204864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2) Smrk – šišky visí, jsou nerozpadavé,</a:t>
            </a:r>
          </a:p>
          <a:p>
            <a:r>
              <a:rPr lang="cs-CZ" sz="2800" b="1" dirty="0"/>
              <a:t>j</a:t>
            </a:r>
            <a:r>
              <a:rPr lang="cs-CZ" sz="2800" b="1" dirty="0" smtClean="0"/>
              <a:t>ehličí bez 2 bílých proužků na spodní straně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3501008"/>
            <a:ext cx="82368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Jedle – šišky vzpřímené, rozpadavé,</a:t>
            </a:r>
          </a:p>
          <a:p>
            <a:r>
              <a:rPr lang="cs-CZ" sz="2800" b="1" dirty="0" smtClean="0"/>
              <a:t> jehličí ploché se 2 bílými proužky na spodní straně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4725144"/>
            <a:ext cx="5781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3) Modřín – měkké jehlice - opadávají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5445224"/>
            <a:ext cx="81369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Tis – nemá pryskyřičné kanálky, semena uložena </a:t>
            </a:r>
            <a:r>
              <a:rPr lang="cs-CZ" sz="2800" b="1" dirty="0" smtClean="0"/>
              <a:t>                v</a:t>
            </a:r>
            <a:r>
              <a:rPr lang="cs-CZ" sz="2800" b="1" dirty="0" smtClean="0"/>
              <a:t> </a:t>
            </a:r>
            <a:r>
              <a:rPr lang="cs-CZ" sz="2800" b="1" dirty="0" smtClean="0"/>
              <a:t>červeném </a:t>
            </a:r>
            <a:r>
              <a:rPr lang="cs-CZ" sz="2800" b="1" dirty="0" smtClean="0"/>
              <a:t>míšku, celá rostlina jedovatá mimo míšku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338895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88640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Poznávání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3" name="Picture 2" descr="http://vanocnistromek.eu/images/smrk_ztepil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5" y="908720"/>
            <a:ext cx="2160240" cy="2634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Jehličnany - Borovice limba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321346"/>
            <a:ext cx="2972205" cy="213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31640" y="3861048"/>
            <a:ext cx="6059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1                                              11                                                      14</a:t>
            </a:r>
            <a:endParaRPr lang="cs-CZ" dirty="0"/>
          </a:p>
        </p:txBody>
      </p:sp>
      <p:pic>
        <p:nvPicPr>
          <p:cNvPr id="6" name="Picture 4" descr="http://www.uspza.cz/obrazky5/02-cyprisovite_11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47870"/>
            <a:ext cx="2103067" cy="2804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7546" y="4365104"/>
            <a:ext cx="2736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smrk ztepilý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03847" y="4365104"/>
            <a:ext cx="27561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b</a:t>
            </a:r>
            <a:r>
              <a:rPr lang="cs-CZ" sz="2800" b="1" dirty="0" smtClean="0">
                <a:solidFill>
                  <a:srgbClr val="FF0000"/>
                </a:solidFill>
              </a:rPr>
              <a:t>orovice limba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796137" y="2225939"/>
            <a:ext cx="32403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  zerav východní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4071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uspza.cz/obrazky5/12-borovice_39_b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7"/>
            <a:ext cx="2092130" cy="278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616" y="3645024"/>
            <a:ext cx="62071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12                                              8                                                           5</a:t>
            </a:r>
            <a:endParaRPr lang="cs-CZ" dirty="0"/>
          </a:p>
        </p:txBody>
      </p:sp>
      <p:pic>
        <p:nvPicPr>
          <p:cNvPr id="4" name="Picture 2" descr="http://www.biolib.cz/IMG/GAL/57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249954"/>
            <a:ext cx="288032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s1.mm.bing.net/images/thumbnail.aspx?q=5011857934517008&amp;id=e33e9438d31cf393d99d2a919f70d7ac&amp;url=http%3a%2f%2fwww.eprojekty.cz%2fweby%2fdemo%2f_app%2fRepository%2fyy2009%2fmm10%2fdd15%2f346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6136" y="1223445"/>
            <a:ext cx="3313256" cy="2186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95536" y="4365104"/>
            <a:ext cx="19481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borovice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vejmutovka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99792" y="4014356"/>
            <a:ext cx="24452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</a:rPr>
              <a:t>smrk pichlavý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04049" y="2204864"/>
            <a:ext cx="41399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</a:t>
            </a: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        modřín opadavý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532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ts2.mm.bing.net/images/thumbnail.aspx?q=4931804057895837&amp;id=304c6df87fb6d1b724ac78045e0f2299&amp;url=http%3a%2f%2fwww.stromy.inshop.cz%2finshop%2fcatalogue%2fproducts%2fpictures%2fBO%2520kle%c4%8d%252090-1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21336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547664" y="4005064"/>
            <a:ext cx="5931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4                                                 7                                                     5</a:t>
            </a:r>
            <a:endParaRPr lang="cs-CZ" dirty="0"/>
          </a:p>
        </p:txBody>
      </p:sp>
      <p:pic>
        <p:nvPicPr>
          <p:cNvPr id="4" name="Picture 2" descr="Soubor:Cis001 kpjas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425960"/>
            <a:ext cx="2736304" cy="205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ts1.mm.bing.net/images/thumbnail.aspx?q=5011857934517008&amp;id=e33e9438d31cf393d99d2a919f70d7ac&amp;url=http%3a%2f%2fwww.eprojekty.cz%2fweby%2fdemo%2f_app%2fRepository%2fyy2009%2fmm10%2fdd15%2f346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080550" y="1251501"/>
            <a:ext cx="2682756" cy="1770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39552" y="4581128"/>
            <a:ext cx="2349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b</a:t>
            </a:r>
            <a:r>
              <a:rPr lang="cs-CZ" sz="2800" b="1" dirty="0" smtClean="0">
                <a:solidFill>
                  <a:srgbClr val="FF0000"/>
                </a:solidFill>
              </a:rPr>
              <a:t>orovice kleč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19872" y="4581128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t</a:t>
            </a:r>
            <a:r>
              <a:rPr lang="cs-CZ" sz="2800" b="1" dirty="0" smtClean="0">
                <a:solidFill>
                  <a:srgbClr val="FF0000"/>
                </a:solidFill>
              </a:rPr>
              <a:t>is červený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148064" y="2452074"/>
            <a:ext cx="36724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>
                <a:solidFill>
                  <a:srgbClr val="FF0000"/>
                </a:solidFill>
              </a:rPr>
              <a:t>           modřín opadavý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416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332656"/>
            <a:ext cx="7776864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Použité zdroje</a:t>
            </a:r>
          </a:p>
          <a:p>
            <a:endParaRPr lang="cs-CZ" sz="2000" dirty="0"/>
          </a:p>
          <a:p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vanocnistromek.eu/images/smrk_ztepily.png</a:t>
            </a:r>
            <a:r>
              <a:rPr lang="cs-CZ" sz="2000" dirty="0" smtClean="0"/>
              <a:t>  č.1</a:t>
            </a:r>
          </a:p>
          <a:p>
            <a:endParaRPr lang="cs-CZ" sz="2000" dirty="0"/>
          </a:p>
          <a:p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www.moravskekvety.cz/obraz/gif%20x500/29-Jedle.gif</a:t>
            </a:r>
            <a:r>
              <a:rPr lang="cs-CZ" sz="2000" dirty="0" smtClean="0"/>
              <a:t>  č.2</a:t>
            </a:r>
          </a:p>
          <a:p>
            <a:endParaRPr lang="cs-CZ" sz="2000" dirty="0"/>
          </a:p>
          <a:p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www.guh.cz/edu/bi/biologie_rostliny/foto05/foto_030.jpg</a:t>
            </a:r>
            <a:r>
              <a:rPr lang="cs-CZ" sz="2000" dirty="0" smtClean="0"/>
              <a:t>  č. 3</a:t>
            </a:r>
          </a:p>
          <a:p>
            <a:endParaRPr lang="cs-CZ" sz="2000" dirty="0"/>
          </a:p>
          <a:p>
            <a:r>
              <a:rPr lang="cs-CZ" sz="2000" dirty="0">
                <a:hlinkClick r:id="rId6"/>
              </a:rPr>
              <a:t>http://</a:t>
            </a:r>
            <a:r>
              <a:rPr lang="cs-CZ" sz="2000" dirty="0" smtClean="0">
                <a:hlinkClick r:id="rId6"/>
              </a:rPr>
              <a:t>www.stromy.inshop.cz/inshop/catalogue/products/pictures/BO%20kleč%2090-110.JPG</a:t>
            </a:r>
            <a:r>
              <a:rPr lang="cs-CZ" sz="2000" dirty="0" smtClean="0"/>
              <a:t>  č. 4</a:t>
            </a:r>
          </a:p>
          <a:p>
            <a:endParaRPr lang="cs-CZ" sz="2000" dirty="0"/>
          </a:p>
          <a:p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www.mezistromy.cz/userdata/fotografie/stromy_jehlicnate/modrin_opadavy_2.jpg</a:t>
            </a:r>
            <a:r>
              <a:rPr lang="cs-CZ" sz="2000" dirty="0" smtClean="0"/>
              <a:t>  č. 5</a:t>
            </a:r>
          </a:p>
          <a:p>
            <a:endParaRPr lang="cs-CZ" sz="2000" dirty="0"/>
          </a:p>
          <a:p>
            <a:r>
              <a:rPr lang="cs-CZ" sz="2000" dirty="0">
                <a:hlinkClick r:id="rId8"/>
              </a:rPr>
              <a:t>http://</a:t>
            </a:r>
            <a:r>
              <a:rPr lang="cs-CZ" sz="2000" dirty="0" smtClean="0">
                <a:hlinkClick r:id="rId8"/>
              </a:rPr>
              <a:t>upload.wikimedia.org/wikipedia/commons/thumb/c/c4/Juniperus_communis_communis_Italy.jpg/258px-Juniperus_communis_communis_Italy.jpg</a:t>
            </a:r>
            <a:r>
              <a:rPr lang="cs-CZ" sz="2000" dirty="0" smtClean="0"/>
              <a:t>     č.6</a:t>
            </a:r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941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60648"/>
            <a:ext cx="84969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cs.wikipedia.org/wiki/Soubor:Cis001_kpjas.jpg</a:t>
            </a:r>
            <a:r>
              <a:rPr lang="cs-CZ" dirty="0" smtClean="0"/>
              <a:t>     č.8</a:t>
            </a:r>
          </a:p>
          <a:p>
            <a:endParaRPr lang="cs-CZ" dirty="0"/>
          </a:p>
          <a:p>
            <a:r>
              <a:rPr lang="cs-CZ" dirty="0">
                <a:hlinkClick r:id="rId4"/>
              </a:rPr>
              <a:t>http://files.ucivo.webnode.cz/system_preview_detail_200007951-d2134d4415-public/borovicovité%20-%</a:t>
            </a:r>
            <a:r>
              <a:rPr lang="cs-CZ" dirty="0" smtClean="0">
                <a:hlinkClick r:id="rId4"/>
              </a:rPr>
              <a:t>20cedr%20libanonský%20pů.jpg</a:t>
            </a:r>
            <a:r>
              <a:rPr lang="cs-CZ" dirty="0" smtClean="0"/>
              <a:t>   č.9</a:t>
            </a:r>
          </a:p>
          <a:p>
            <a:endParaRPr lang="cs-CZ" dirty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www.biolib.cz/IMG/GAL/103773.jpg</a:t>
            </a:r>
            <a:r>
              <a:rPr lang="cs-CZ" dirty="0" smtClean="0"/>
              <a:t>  č. 10</a:t>
            </a:r>
          </a:p>
          <a:p>
            <a:endParaRPr lang="cs-CZ" dirty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www.guh.cz/edu/bi/biologie_rostliny/html05/foto_031.html</a:t>
            </a:r>
            <a:r>
              <a:rPr lang="cs-CZ" dirty="0" smtClean="0"/>
              <a:t>      č.11</a:t>
            </a:r>
          </a:p>
          <a:p>
            <a:endParaRPr lang="cs-CZ" dirty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www.uspza.cz/obrazky5/12-borovice_39_big.jpg</a:t>
            </a:r>
            <a:r>
              <a:rPr lang="cs-CZ" dirty="0" smtClean="0"/>
              <a:t>   č.12</a:t>
            </a:r>
          </a:p>
          <a:p>
            <a:endParaRPr lang="cs-CZ" dirty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www.dreviny-okrasne.cz/foto/jehlicnany/chamo_ss.jpg</a:t>
            </a:r>
            <a:r>
              <a:rPr lang="cs-CZ" dirty="0" smtClean="0"/>
              <a:t>    č. 13 </a:t>
            </a:r>
          </a:p>
          <a:p>
            <a:endParaRPr lang="cs-CZ" dirty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www.uspza.cz/obrazky5/02-cyprisovite_11_small.jpg</a:t>
            </a:r>
            <a:r>
              <a:rPr lang="cs-CZ" dirty="0" smtClean="0"/>
              <a:t>   č. 14</a:t>
            </a:r>
          </a:p>
          <a:p>
            <a:endParaRPr lang="cs-CZ" dirty="0"/>
          </a:p>
          <a:p>
            <a:r>
              <a:rPr lang="cs-CZ" dirty="0"/>
              <a:t>ČABRADOVÁ, Věra; HASCH, František; SEJPKA, Jaroslav a kol. </a:t>
            </a:r>
            <a:r>
              <a:rPr lang="cs-CZ" i="1" dirty="0"/>
              <a:t>Přírodopis 7- učebnice </a:t>
            </a:r>
          </a:p>
          <a:p>
            <a:r>
              <a:rPr lang="cs-CZ" i="1" dirty="0"/>
              <a:t>pro ZŠ a víceletá gymnázia</a:t>
            </a:r>
            <a:r>
              <a:rPr lang="cs-CZ" dirty="0"/>
              <a:t>. Plzeň: Fraus, 2005, ISBN 80-7238-424-4. 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4680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535</Words>
  <Application>Microsoft Office PowerPoint</Application>
  <PresentationFormat>Předvádění na obrazovce (4:3)</PresentationFormat>
  <Paragraphs>181</Paragraphs>
  <Slides>16</Slides>
  <Notes>16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Dum</cp:lastModifiedBy>
  <cp:revision>25</cp:revision>
  <dcterms:created xsi:type="dcterms:W3CDTF">2012-03-18T16:18:25Z</dcterms:created>
  <dcterms:modified xsi:type="dcterms:W3CDTF">2012-05-07T20:26:08Z</dcterms:modified>
</cp:coreProperties>
</file>