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71" r:id="rId3"/>
    <p:sldId id="272" r:id="rId4"/>
    <p:sldId id="262" r:id="rId5"/>
    <p:sldId id="258" r:id="rId6"/>
    <p:sldId id="259" r:id="rId7"/>
    <p:sldId id="260" r:id="rId8"/>
    <p:sldId id="265" r:id="rId9"/>
    <p:sldId id="266" r:id="rId10"/>
    <p:sldId id="261" r:id="rId11"/>
    <p:sldId id="267" r:id="rId12"/>
    <p:sldId id="268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VY_52_INOVACE_31_Přírodopis 7.ročník_Pryskyřníkovité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Pryskyřníkovité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březen </a:t>
          </a:r>
          <a:r>
            <a:rPr lang="cs-CZ" dirty="0" smtClean="0"/>
            <a:t>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47F483-157B-4086-8D4C-BAB52586F342}" type="presOf" srcId="{FF3621C1-5D89-4169-B9F7-F768AE7D9489}" destId="{3AF1215E-7776-4C24-8064-1417BC4512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0348F7-0BDC-4F06-B1B0-DC20C1E4ECA7}" type="presOf" srcId="{D8197B8C-B260-4A16-BDF4-0947B075E274}" destId="{25B08C86-7E15-44DC-BE7F-FFB55DD49D12}" srcOrd="0" destOrd="0" presId="urn:microsoft.com/office/officeart/2005/8/layout/target3"/>
    <dgm:cxn modelId="{6106F7C8-981B-4906-BD1D-A45A719B7D38}" type="presOf" srcId="{D1B46980-6531-4606-95E6-44980827E919}" destId="{2BE915AB-18AA-4053-B92C-3BFC9ED204BB}" srcOrd="1" destOrd="0" presId="urn:microsoft.com/office/officeart/2005/8/layout/target3"/>
    <dgm:cxn modelId="{305AD965-7D7B-44FC-92B5-94AC74AA5F42}" type="presOf" srcId="{757F3AB3-0718-4624-B441-E567A8F0AB56}" destId="{333A1088-737F-45CB-B68E-254E46348037}" srcOrd="0" destOrd="0" presId="urn:microsoft.com/office/officeart/2005/8/layout/target3"/>
    <dgm:cxn modelId="{882BDD47-9CEB-47C4-80FE-CF1D5880B726}" type="presOf" srcId="{D8197B8C-B260-4A16-BDF4-0947B075E274}" destId="{5A5FFA88-C948-4069-8E93-59FA12366E83}" srcOrd="1" destOrd="0" presId="urn:microsoft.com/office/officeart/2005/8/layout/target3"/>
    <dgm:cxn modelId="{462EC654-4E9F-4EDE-B27A-EF68B895E27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88025C5-141F-4AB2-95CD-30E6F4ACA4CF}" type="presOf" srcId="{FF3621C1-5D89-4169-B9F7-F768AE7D9489}" destId="{522F3148-FA5D-45C0-8223-90D71CEF85DC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EC9C5B-FCF5-47D1-8B3F-CE14E33A9CC5}" type="presOf" srcId="{B651F6E3-6281-48DB-9319-2AEAFDAE7572}" destId="{6BB5E863-4638-4E1D-BFDE-399D028AC4ED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282710B-D6A2-44C0-BF73-4AE339746A2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BA8CEA-A983-4803-9767-6B71DB69E626}" type="presOf" srcId="{4C35D32F-0EAB-4CD7-82EE-45574DC2A586}" destId="{6AB29FE0-4261-4AFC-A281-4104E238B479}" srcOrd="1" destOrd="0" presId="urn:microsoft.com/office/officeart/2005/8/layout/target3"/>
    <dgm:cxn modelId="{5B3E0FAA-9D01-4A36-B22A-1E6FDA66B69A}" type="presOf" srcId="{B651F6E3-6281-48DB-9319-2AEAFDAE7572}" destId="{619D679B-A015-4ECF-8348-D1034C574F40}" srcOrd="0" destOrd="0" presId="urn:microsoft.com/office/officeart/2005/8/layout/target3"/>
    <dgm:cxn modelId="{B8920C2B-DAE4-433B-93C0-582434462AD2}" type="presOf" srcId="{4C35D32F-0EAB-4CD7-82EE-45574DC2A586}" destId="{751E9DD6-38DB-49FF-B3BE-A7F1586C8B05}" srcOrd="0" destOrd="0" presId="urn:microsoft.com/office/officeart/2005/8/layout/target3"/>
    <dgm:cxn modelId="{7B6C1AEE-75B2-475F-89B5-05392A997C70}" type="presOf" srcId="{D1D4F407-5343-4D3F-B5B9-D407B03CAEB4}" destId="{AED2198E-93D5-4001-81B4-73124B309672}" srcOrd="1" destOrd="0" presId="urn:microsoft.com/office/officeart/2005/8/layout/target3"/>
    <dgm:cxn modelId="{3966A723-BC40-4FF7-9B2D-73B2996903CE}" type="presParOf" srcId="{333A1088-737F-45CB-B68E-254E46348037}" destId="{F5ABB229-8D3B-4694-996A-96F23CF14429}" srcOrd="0" destOrd="0" presId="urn:microsoft.com/office/officeart/2005/8/layout/target3"/>
    <dgm:cxn modelId="{1D80F34D-A3CA-4B07-9E02-305FB0A68C72}" type="presParOf" srcId="{333A1088-737F-45CB-B68E-254E46348037}" destId="{F41139FD-01EE-4571-8B17-4FB00FC51163}" srcOrd="1" destOrd="0" presId="urn:microsoft.com/office/officeart/2005/8/layout/target3"/>
    <dgm:cxn modelId="{EE20E7A5-B969-4885-BC04-0B549668E409}" type="presParOf" srcId="{333A1088-737F-45CB-B68E-254E46348037}" destId="{D005CE8C-CC26-4C3E-AC11-E15060ECD759}" srcOrd="2" destOrd="0" presId="urn:microsoft.com/office/officeart/2005/8/layout/target3"/>
    <dgm:cxn modelId="{4984D1E3-E724-4FCB-844E-B66734B28FD8}" type="presParOf" srcId="{333A1088-737F-45CB-B68E-254E46348037}" destId="{2C702D82-9B77-49B7-9568-BB8EB47C3372}" srcOrd="3" destOrd="0" presId="urn:microsoft.com/office/officeart/2005/8/layout/target3"/>
    <dgm:cxn modelId="{0F4E4E25-970A-4794-B3D5-F12D77CC0FCD}" type="presParOf" srcId="{333A1088-737F-45CB-B68E-254E46348037}" destId="{A52A0455-90FF-4808-ABD0-F02540D31D5A}" srcOrd="4" destOrd="0" presId="urn:microsoft.com/office/officeart/2005/8/layout/target3"/>
    <dgm:cxn modelId="{8C1F252B-AA07-4A29-A43C-74CCAA2992AA}" type="presParOf" srcId="{333A1088-737F-45CB-B68E-254E46348037}" destId="{6140AFEC-043D-4C43-A2F9-D0F5331DF3A3}" srcOrd="5" destOrd="0" presId="urn:microsoft.com/office/officeart/2005/8/layout/target3"/>
    <dgm:cxn modelId="{990595EC-FB3B-4131-9B32-1EC1A865FAF3}" type="presParOf" srcId="{333A1088-737F-45CB-B68E-254E46348037}" destId="{9358AC05-5D7D-4327-9F80-1AD486AEA664}" srcOrd="6" destOrd="0" presId="urn:microsoft.com/office/officeart/2005/8/layout/target3"/>
    <dgm:cxn modelId="{9FACB2F2-57D1-4190-BAA7-88B0DB390587}" type="presParOf" srcId="{333A1088-737F-45CB-B68E-254E46348037}" destId="{313FC574-E1CD-4FB4-B054-0B805CE0447D}" srcOrd="7" destOrd="0" presId="urn:microsoft.com/office/officeart/2005/8/layout/target3"/>
    <dgm:cxn modelId="{704520BC-884B-4F09-831E-BF2DC47DF150}" type="presParOf" srcId="{333A1088-737F-45CB-B68E-254E46348037}" destId="{619D679B-A015-4ECF-8348-D1034C574F40}" srcOrd="8" destOrd="0" presId="urn:microsoft.com/office/officeart/2005/8/layout/target3"/>
    <dgm:cxn modelId="{1F77FA8A-8481-4F50-9E3A-0416D37482F8}" type="presParOf" srcId="{333A1088-737F-45CB-B68E-254E46348037}" destId="{322283A8-4A27-4CDA-BAE3-F381106A9174}" srcOrd="9" destOrd="0" presId="urn:microsoft.com/office/officeart/2005/8/layout/target3"/>
    <dgm:cxn modelId="{C71120E6-E88E-4DDF-A28D-AB80E7200F5E}" type="presParOf" srcId="{333A1088-737F-45CB-B68E-254E46348037}" destId="{FFC9F71D-1B4F-4AD9-A4A6-86ADEFC8AF5C}" srcOrd="10" destOrd="0" presId="urn:microsoft.com/office/officeart/2005/8/layout/target3"/>
    <dgm:cxn modelId="{B92A0C47-47D7-424C-B945-2A57067240B4}" type="presParOf" srcId="{333A1088-737F-45CB-B68E-254E46348037}" destId="{25B08C86-7E15-44DC-BE7F-FFB55DD49D12}" srcOrd="11" destOrd="0" presId="urn:microsoft.com/office/officeart/2005/8/layout/target3"/>
    <dgm:cxn modelId="{20F86D9A-6D7A-483A-B24F-92A33F05F6C3}" type="presParOf" srcId="{333A1088-737F-45CB-B68E-254E46348037}" destId="{C00F7E6A-B60D-414E-B40A-C4B931C28BAF}" srcOrd="12" destOrd="0" presId="urn:microsoft.com/office/officeart/2005/8/layout/target3"/>
    <dgm:cxn modelId="{A9EFFFEE-2E4A-4073-B2A7-E54F9B82CA29}" type="presParOf" srcId="{333A1088-737F-45CB-B68E-254E46348037}" destId="{18D1CD71-A09E-4DC8-AD58-D43BE56A821F}" srcOrd="13" destOrd="0" presId="urn:microsoft.com/office/officeart/2005/8/layout/target3"/>
    <dgm:cxn modelId="{9C6236CD-D74C-4F9B-A3BA-1CE1C302288D}" type="presParOf" srcId="{333A1088-737F-45CB-B68E-254E46348037}" destId="{3AF1215E-7776-4C24-8064-1417BC451259}" srcOrd="14" destOrd="0" presId="urn:microsoft.com/office/officeart/2005/8/layout/target3"/>
    <dgm:cxn modelId="{B1BF833E-B746-4682-AE85-78E9A828C248}" type="presParOf" srcId="{333A1088-737F-45CB-B68E-254E46348037}" destId="{1A56D0C6-827E-4224-8020-F6331FAB0C3E}" srcOrd="15" destOrd="0" presId="urn:microsoft.com/office/officeart/2005/8/layout/target3"/>
    <dgm:cxn modelId="{D0B84699-560C-4BF2-A61F-AF7E6E66D5EF}" type="presParOf" srcId="{333A1088-737F-45CB-B68E-254E46348037}" destId="{5D1861EB-1465-4B6B-B573-C1854262B277}" srcOrd="16" destOrd="0" presId="urn:microsoft.com/office/officeart/2005/8/layout/target3"/>
    <dgm:cxn modelId="{CE2657A5-0427-4A91-9DF7-91C9026EF246}" type="presParOf" srcId="{333A1088-737F-45CB-B68E-254E46348037}" destId="{751E9DD6-38DB-49FF-B3BE-A7F1586C8B05}" srcOrd="17" destOrd="0" presId="urn:microsoft.com/office/officeart/2005/8/layout/target3"/>
    <dgm:cxn modelId="{A8F24FFB-35C5-4F23-AAEB-A52E14983E47}" type="presParOf" srcId="{333A1088-737F-45CB-B68E-254E46348037}" destId="{AED2198E-93D5-4001-81B4-73124B309672}" srcOrd="18" destOrd="0" presId="urn:microsoft.com/office/officeart/2005/8/layout/target3"/>
    <dgm:cxn modelId="{56FD0D2B-17AE-4794-B251-48A6B6805280}" type="presParOf" srcId="{333A1088-737F-45CB-B68E-254E46348037}" destId="{2BE915AB-18AA-4053-B92C-3BFC9ED204BB}" srcOrd="19" destOrd="0" presId="urn:microsoft.com/office/officeart/2005/8/layout/target3"/>
    <dgm:cxn modelId="{AEAA7550-91B4-43A8-B680-1C9D8C432964}" type="presParOf" srcId="{333A1088-737F-45CB-B68E-254E46348037}" destId="{6BB5E863-4638-4E1D-BFDE-399D028AC4ED}" srcOrd="20" destOrd="0" presId="urn:microsoft.com/office/officeart/2005/8/layout/target3"/>
    <dgm:cxn modelId="{214FA23B-6295-447E-ABE6-ECA47D9F633D}" type="presParOf" srcId="{333A1088-737F-45CB-B68E-254E46348037}" destId="{5A5FFA88-C948-4069-8E93-59FA12366E83}" srcOrd="21" destOrd="0" presId="urn:microsoft.com/office/officeart/2005/8/layout/target3"/>
    <dgm:cxn modelId="{6CB2943C-8415-445E-B919-66A56633FAA2}" type="presParOf" srcId="{333A1088-737F-45CB-B68E-254E46348037}" destId="{522F3148-FA5D-45C0-8223-90D71CEF85DC}" srcOrd="22" destOrd="0" presId="urn:microsoft.com/office/officeart/2005/8/layout/target3"/>
    <dgm:cxn modelId="{D0C7B39D-0098-4002-889A-113D89B1AC78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VY_52_INOVACE_31_Přírodopis 7.ročník_Pryskyřníkovité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Pryskyřníkovité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březen </a:t>
          </a:r>
          <a:r>
            <a:rPr lang="cs-CZ" sz="1400" kern="1200" dirty="0" smtClean="0"/>
            <a:t>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C0A6C4-6705-4C75-B8D2-12A90C22EB4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5669F-D374-4BCF-B038-7EEFEDA28D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11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6894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482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5800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315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4946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769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0643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0371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359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8138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6080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285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D5669F-D374-4BCF-B038-7EEFEDA28D7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46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353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974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994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38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85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57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78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709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15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123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170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828A17-0CAC-43E3-A223-F424A8CE394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9C29F-F276-489C-B0A7-CCBE728FE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001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3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rvp.cz/@api/deki/files/8427/=sasanka06.JPG" TargetMode="External"/><Relationship Id="rId3" Type="http://schemas.openxmlformats.org/officeDocument/2006/relationships/hyperlink" Target="http://www.kvetena.com/fullimages/pryskyrnikovite/prys_prudky2.jpg" TargetMode="External"/><Relationship Id="rId7" Type="http://schemas.openxmlformats.org/officeDocument/2006/relationships/hyperlink" Target="http://www.zamekvranov.cz/fotogalerie/68_14/priroda_prirodni_prostredi_03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aukertova.cz/gallery/gal16_obr1192169922_177.jpg" TargetMode="External"/><Relationship Id="rId11" Type="http://schemas.openxmlformats.org/officeDocument/2006/relationships/hyperlink" Target="http://www.kvetena.com/fullimages/pryskyrnikovite/koniklec_velko0.jpg" TargetMode="External"/><Relationship Id="rId5" Type="http://schemas.openxmlformats.org/officeDocument/2006/relationships/hyperlink" Target="http://www.garten.cz/images_data/3733-ranunculus-acer-pryskyrnik-prudky-1.jpg" TargetMode="External"/><Relationship Id="rId10" Type="http://schemas.openxmlformats.org/officeDocument/2006/relationships/hyperlink" Target="http://www.celysvet.cz/fotky/adonis-jarni-hlavacek-jarni_1.jpg" TargetMode="External"/><Relationship Id="rId4" Type="http://schemas.openxmlformats.org/officeDocument/2006/relationships/hyperlink" Target="http://botanika.wendys.cz/slovnik/pict/o869_3.jpg" TargetMode="External"/><Relationship Id="rId9" Type="http://schemas.openxmlformats.org/officeDocument/2006/relationships/hyperlink" Target="http://www.ivaherbar.wz.cz/rcr/obr/r6a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lesopark.pribram.eu/images/mokrady/blatouch-bahenni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bout-garden.com/images_data/6277-clematis-plamenek-2.jpg" TargetMode="External"/><Relationship Id="rId5" Type="http://schemas.openxmlformats.org/officeDocument/2006/relationships/hyperlink" Target="http://www.zahradaapriroda.cz/wp-content/uploads/2011/12/&#269;eme&#345;ice.jpg" TargetMode="External"/><Relationship Id="rId4" Type="http://schemas.openxmlformats.org/officeDocument/2006/relationships/hyperlink" Target="http://kvetena.com/fullimages/cemericovite/orlicek_obec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7612212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71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508241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  7. ročník     Pryskyřníkovité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Charakteristické znaky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Jednotliví zástupci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Procvičení – kvíz – výběr z možností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Poznávání s kontrolou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r>
              <a:rPr lang="cs-CZ" sz="2400" dirty="0" smtClean="0"/>
              <a:t>Pomůcky – fixy na interaktivní tabuli</a:t>
            </a:r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584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27418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Pryskyřníkovité rostliny</a:t>
            </a:r>
          </a:p>
          <a:p>
            <a:endParaRPr lang="cs-CZ" sz="2800" b="1" u="sng" dirty="0"/>
          </a:p>
          <a:p>
            <a:r>
              <a:rPr lang="cs-CZ" sz="2800" dirty="0" smtClean="0"/>
              <a:t>- vytrvalé byliny, přečkávají díky oddenkům nebo hlízám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 smtClean="0"/>
              <a:t>- v</a:t>
            </a:r>
            <a:r>
              <a:rPr lang="cs-CZ" sz="2800" dirty="0" smtClean="0"/>
              <a:t>ětšinou </a:t>
            </a:r>
            <a:r>
              <a:rPr lang="cs-CZ" sz="2800" dirty="0" smtClean="0"/>
              <a:t>5četné </a:t>
            </a:r>
            <a:r>
              <a:rPr lang="cs-CZ" sz="2800" dirty="0" smtClean="0"/>
              <a:t>květy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 smtClean="0"/>
              <a:t>- v</a:t>
            </a:r>
            <a:r>
              <a:rPr lang="cs-CZ" sz="2800" dirty="0" smtClean="0"/>
              <a:t>ětšinou jedovaté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 smtClean="0"/>
              <a:t>- </a:t>
            </a:r>
            <a:r>
              <a:rPr lang="cs-CZ" sz="2800" dirty="0" smtClean="0"/>
              <a:t>souplodí měchýřků nebo nažek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229200"/>
            <a:ext cx="5366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ouplodí </a:t>
            </a:r>
            <a:r>
              <a:rPr lang="cs-CZ" sz="2800" dirty="0" smtClean="0"/>
              <a:t>měchýřků blatouchu</a:t>
            </a:r>
            <a:endParaRPr lang="cs-CZ" sz="2800" dirty="0"/>
          </a:p>
        </p:txBody>
      </p:sp>
      <p:pic>
        <p:nvPicPr>
          <p:cNvPr id="4" name="Picture 2" descr="http://www.kvetena.com/fullimages/pryskyrnikovite/prys_prudky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699" y="2276872"/>
            <a:ext cx="2830041" cy="262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76456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6" name="Picture 4" descr="http://botanika.wendys.cz/slovnik/pict/o869_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02108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71800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49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ts3.mm.bing.net/images/thumbnail.aspx?q=4645712009036278&amp;id=7b6cd53895bb38b32138ffd679a3ecb6&amp;url=http%3a%2f%2fwww.paukertova.cz%2fstorage%2f200804151602_Ranunculus_repens_k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47216"/>
            <a:ext cx="3240360" cy="322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301208"/>
            <a:ext cx="287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ryskyřník prudký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4797152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pryskyřník plazivý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620688"/>
            <a:ext cx="4333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3                                                                          4</a:t>
            </a:r>
            <a:endParaRPr lang="cs-CZ" dirty="0"/>
          </a:p>
        </p:txBody>
      </p:sp>
      <p:pic>
        <p:nvPicPr>
          <p:cNvPr id="3074" name="Picture 2" descr="http://www.garten.cz/images_data/3733-ranunculus-acer-pryskyrnik-prudky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75" y="1247216"/>
            <a:ext cx="4296839" cy="322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19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800" b="1" dirty="0"/>
              <a:t>v</a:t>
            </a:r>
            <a:r>
              <a:rPr lang="cs-CZ" sz="2800" b="1" dirty="0" smtClean="0"/>
              <a:t>ětšina kvete brzy na jaře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5699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rsej jarní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3284984"/>
            <a:ext cx="15121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asanka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hajní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3429000"/>
            <a:ext cx="3238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jaterník </a:t>
            </a:r>
            <a:r>
              <a:rPr lang="cs-CZ" sz="2800" b="1" dirty="0" err="1" smtClean="0">
                <a:solidFill>
                  <a:srgbClr val="FF0000"/>
                </a:solidFill>
              </a:rPr>
              <a:t>podléžka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www.zamekvranov.cz/fotogalerie/68_14/priroda_prirodni_prostredi_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49180"/>
            <a:ext cx="2613200" cy="191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iki.rvp.cz/@api/deki/files/8427/=sasanka0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89564"/>
            <a:ext cx="2808312" cy="187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331640" y="71186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5                                              6                                                      7      </a:t>
            </a:r>
            <a:endParaRPr lang="cs-CZ" dirty="0"/>
          </a:p>
        </p:txBody>
      </p:sp>
      <p:pic>
        <p:nvPicPr>
          <p:cNvPr id="9" name="Picture 6" descr="http://www.ivaherbar.wz.cz/rcr/obr/r6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289564"/>
            <a:ext cx="2887323" cy="1870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53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212976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hlaváček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smtClean="0">
                <a:solidFill>
                  <a:srgbClr val="FF0000"/>
                </a:solidFill>
              </a:rPr>
              <a:t>jarní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140968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koniklec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velkokvětý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7" y="3140968"/>
            <a:ext cx="23442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blatouch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bahenní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404664"/>
            <a:ext cx="6577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8                                                      9                                                          10</a:t>
            </a:r>
            <a:endParaRPr lang="cs-CZ" dirty="0"/>
          </a:p>
        </p:txBody>
      </p:sp>
      <p:pic>
        <p:nvPicPr>
          <p:cNvPr id="4098" name="Picture 2" descr="http://www.celysvet.cz/fotky/adonis-jarni-hlavacek-jarni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83221"/>
            <a:ext cx="3243581" cy="226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kvetena.com/fullimages/pryskyrnikovite/koniklec_velko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403" y="815859"/>
            <a:ext cx="2397587" cy="233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lesopark.pribram.eu/images/mokrady/blatouch-bahenn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174" y="833494"/>
            <a:ext cx="3421826" cy="228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88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48680"/>
            <a:ext cx="788959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většina zástupců – prudce jedovaté látky, usušením 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yprchají – k výrobě léčiv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/>
              <a:t>o</a:t>
            </a:r>
            <a:r>
              <a:rPr lang="cs-CZ" sz="2800" b="1" dirty="0" smtClean="0"/>
              <a:t>krasné </a:t>
            </a:r>
            <a:r>
              <a:rPr lang="cs-CZ" sz="2800" b="1" dirty="0" smtClean="0"/>
              <a:t>květiny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085184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orlíček </a:t>
            </a:r>
            <a:r>
              <a:rPr lang="cs-CZ" sz="2800" b="1" dirty="0" smtClean="0">
                <a:solidFill>
                  <a:srgbClr val="FF0000"/>
                </a:solidFill>
              </a:rPr>
              <a:t>obecný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5085184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</a:t>
            </a:r>
            <a:endParaRPr lang="cs-CZ" sz="2800" b="1" dirty="0" smtClean="0"/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smtClean="0">
                <a:solidFill>
                  <a:srgbClr val="FF0000"/>
                </a:solidFill>
              </a:rPr>
              <a:t>čemeřice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http://kvetena.com/fullimages/cemericovite/orlicek_obec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14246"/>
            <a:ext cx="1476164" cy="202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zahradaapriroda.cz/wp-content/uploads/2011/12/čemeř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198" y="3385656"/>
            <a:ext cx="2304256" cy="213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2795449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11                                                    12                                                          13                           </a:t>
            </a:r>
            <a:endParaRPr lang="cs-CZ" dirty="0"/>
          </a:p>
        </p:txBody>
      </p:sp>
      <p:pic>
        <p:nvPicPr>
          <p:cNvPr id="5126" name="Picture 6" descr="http://www.about-garden.com/images_data/6277-clematis-plamenek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594" y="3366117"/>
            <a:ext cx="2777862" cy="208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5562237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lamének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velkokvětý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493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595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  - zopakuj charakteristiku pryskyřníkovitých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523726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Podtrhni správnou možnost</a:t>
            </a:r>
          </a:p>
          <a:p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smtClean="0"/>
              <a:t>Pryskyřníkovité jsou převážně: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Jednoleté rostliny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Dvouleté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Trvalky</a:t>
            </a:r>
          </a:p>
          <a:p>
            <a:endParaRPr lang="cs-CZ" sz="2800" b="1" dirty="0"/>
          </a:p>
          <a:p>
            <a:r>
              <a:rPr lang="cs-CZ" sz="2800" b="1" dirty="0" smtClean="0"/>
              <a:t>2) Květy jsou většinou: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5 četné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4 četné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3 četné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3501008"/>
            <a:ext cx="120577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arenR"/>
            </a:pPr>
            <a:r>
              <a:rPr lang="cs-CZ" sz="4000" b="1" dirty="0">
                <a:solidFill>
                  <a:srgbClr val="FF0000"/>
                </a:solidFill>
              </a:rPr>
              <a:t>c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742950" indent="-742950">
              <a:buAutoNum type="arabicParenR"/>
            </a:pPr>
            <a:endParaRPr lang="cs-CZ" sz="4000" b="1" dirty="0">
              <a:solidFill>
                <a:srgbClr val="FF0000"/>
              </a:solidFill>
            </a:endParaRPr>
          </a:p>
          <a:p>
            <a:pPr marL="742950" indent="-742950">
              <a:buAutoNum type="arabicParenR"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742950" indent="-742950">
              <a:buAutoNum type="arabicParenR"/>
            </a:pPr>
            <a:r>
              <a:rPr lang="cs-CZ" sz="4000" b="1" dirty="0">
                <a:solidFill>
                  <a:srgbClr val="FF00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09148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515771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Jsou to převážně: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Byliny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Dřeviny</a:t>
            </a:r>
          </a:p>
          <a:p>
            <a:endParaRPr lang="cs-CZ" sz="2800" b="1" dirty="0"/>
          </a:p>
          <a:p>
            <a:r>
              <a:rPr lang="cs-CZ" sz="2800" b="1" dirty="0" smtClean="0"/>
              <a:t>4) Plodem jsou: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Šešule a bobule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Nažky a měchýřky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Tobolky a tvrdky</a:t>
            </a:r>
          </a:p>
          <a:p>
            <a:pPr marL="514350" indent="-514350">
              <a:buAutoNum type="alphaLcParenR"/>
            </a:pPr>
            <a:endParaRPr lang="cs-CZ" sz="2800" b="1" dirty="0"/>
          </a:p>
          <a:p>
            <a:r>
              <a:rPr lang="cs-CZ" sz="2800" b="1" dirty="0" smtClean="0"/>
              <a:t>5) Brzy na jaře kvetou: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Orlíček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Čemeřice</a:t>
            </a:r>
          </a:p>
          <a:p>
            <a:pPr marL="514350" indent="-514350">
              <a:buAutoNum type="alphaLcParenR"/>
            </a:pPr>
            <a:r>
              <a:rPr lang="cs-CZ" sz="2800" b="1" dirty="0" smtClean="0"/>
              <a:t>Plamének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1268760"/>
            <a:ext cx="92525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3) a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4) b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5) b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92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27584" y="260648"/>
            <a:ext cx="7888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2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3             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733256"/>
            <a:ext cx="6782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5                                      6                                 7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" name="Picture 2" descr="http://kvetena.com/fullimages/cemericovite/orlicek_obec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14" y="836711"/>
            <a:ext cx="1606951" cy="219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ivaherbar.wz.cz/rcr/obr/r6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36764"/>
            <a:ext cx="3240360" cy="209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http://www.about-garden.com/images_data/6277-clematis-plamenek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79625"/>
            <a:ext cx="2777862" cy="208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www.kvetena.com/fullimages/pryskyrnikovite/koniklec_velko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2160240" cy="210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www.zahradaapriroda.cz/wp-content/uploads/2011/12/čemeřic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66444"/>
            <a:ext cx="2160240" cy="200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iki.rvp.cz/@api/deki/files/8427/=sasanka06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773" y="3943256"/>
            <a:ext cx="2808312" cy="187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55576" y="3036517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7                                                11                                                 13 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581767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581767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98242" y="5817679"/>
            <a:ext cx="53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05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garten.cz/images_data/3733-ranunculus-acer-pryskyrnik-prudky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2469409" cy="185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ttp://ts3.mm.bing.net/images/thumbnail.aspx?q=4645712009036278&amp;id=7b6cd53895bb38b32138ffd679a3ecb6&amp;url=http%3a%2f%2fwww.paukertova.cz%2fstorage%2f200804151602_Ranunculus_repens_k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156" y="581844"/>
            <a:ext cx="1872208" cy="186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2708920"/>
            <a:ext cx="5719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3                                               4                                                   5</a:t>
            </a:r>
            <a:endParaRPr lang="cs-CZ" dirty="0"/>
          </a:p>
        </p:txBody>
      </p:sp>
      <p:pic>
        <p:nvPicPr>
          <p:cNvPr id="5" name="Picture 2" descr="http://www.zamekvranov.cz/fotogalerie/68_14/priroda_prirodni_prostredi_0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7613"/>
            <a:ext cx="2566359" cy="1877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elysvet.cz/fotky/adonis-jarni-hlavacek-jarni_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645024"/>
            <a:ext cx="3243581" cy="226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lesopark.pribram.eu/images/mokrady/blatouch-bahenni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582" y="3651879"/>
            <a:ext cx="3421826" cy="228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75656" y="11663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7                                  8                              9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314096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10                                                 11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5" y="6093296"/>
            <a:ext cx="4282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8                                                                  10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84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31000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Výsledky poznávání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3866700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Jaterník </a:t>
            </a:r>
            <a:r>
              <a:rPr lang="cs-CZ" sz="2800" b="1" dirty="0" err="1" smtClean="0"/>
              <a:t>podléžka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Orlíček obecný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Plamének velkokvětý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Koniklec velkokvětý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Sasanka hajní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Čemeřice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Pryskyřník prudký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Pryskyřník plazivý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Orsej jarní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Hlaváček jarní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Blatouch bahenní</a:t>
            </a:r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8748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5"/>
            <a:ext cx="835292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www.kvetena.com/fullimages/pryskyrnikovite/prys_prudky2.jpg</a:t>
            </a:r>
            <a:r>
              <a:rPr lang="cs-CZ" dirty="0" smtClean="0"/>
              <a:t>  č. 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botanika.wendys.cz/slovnik/pict/o869_3.jpg</a:t>
            </a:r>
            <a:r>
              <a:rPr lang="cs-CZ" dirty="0" smtClean="0"/>
              <a:t>    č. 2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www.garten.cz/images_data/3733-ranunculus-acer-pryskyrnik-prudky-1.jpg</a:t>
            </a:r>
            <a:r>
              <a:rPr lang="cs-CZ" dirty="0" smtClean="0"/>
              <a:t> č. 3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www.paukertova.cz/gallery/gal16_obr1192169922_177.jpg</a:t>
            </a:r>
            <a:r>
              <a:rPr lang="cs-CZ" dirty="0" smtClean="0"/>
              <a:t>  č. 4</a:t>
            </a:r>
          </a:p>
          <a:p>
            <a:endParaRPr lang="cs-CZ" dirty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www.zamekvranov.cz/fotogalerie/68_14/priroda_prirodni_prostredi_03.jpg</a:t>
            </a:r>
            <a:r>
              <a:rPr lang="cs-CZ" dirty="0" smtClean="0"/>
              <a:t>  č.  5</a:t>
            </a:r>
          </a:p>
          <a:p>
            <a:endParaRPr lang="cs-CZ" dirty="0"/>
          </a:p>
          <a:p>
            <a:r>
              <a:rPr lang="cs-CZ" dirty="0">
                <a:hlinkClick r:id="rId8"/>
              </a:rPr>
              <a:t>http://wiki.rvp.cz/@api/deki/files/8427/=</a:t>
            </a:r>
            <a:r>
              <a:rPr lang="cs-CZ" dirty="0" smtClean="0">
                <a:hlinkClick r:id="rId8"/>
              </a:rPr>
              <a:t>sasanka06.JPG</a:t>
            </a:r>
            <a:r>
              <a:rPr lang="cs-CZ" dirty="0" smtClean="0"/>
              <a:t>  č. 6</a:t>
            </a:r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www.ivaherbar.wz.cz/rcr/obr/r6a.jpg</a:t>
            </a:r>
            <a:r>
              <a:rPr lang="cs-CZ" dirty="0" smtClean="0"/>
              <a:t>  č. 7</a:t>
            </a:r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www.celysvet.cz/fotky/adonis-jarni-hlavacek-jarni_1.jpg</a:t>
            </a:r>
            <a:r>
              <a:rPr lang="cs-CZ" dirty="0" smtClean="0"/>
              <a:t>    č. 8</a:t>
            </a:r>
          </a:p>
          <a:p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www.kvetena.com/fullimages/pryskyrnikovite/koniklec_velko0.jpg</a:t>
            </a:r>
            <a:r>
              <a:rPr lang="cs-CZ" dirty="0" smtClean="0"/>
              <a:t>   č. 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60648"/>
            <a:ext cx="1611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9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9"/>
            <a:ext cx="813690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lesopark.pribram.eu/images/mokrady/blatouch-bahenni.jpg</a:t>
            </a:r>
            <a:r>
              <a:rPr lang="cs-CZ" dirty="0" smtClean="0"/>
              <a:t>    č. 10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kvetena.com/fullimages/cemericovite/orlicek_obecny.jpg</a:t>
            </a:r>
            <a:r>
              <a:rPr lang="cs-CZ" dirty="0" smtClean="0"/>
              <a:t>     č. 11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www.zahradaapriroda.cz/wp-content/uploads/2011/12/čemeřice.jpg</a:t>
            </a:r>
            <a:r>
              <a:rPr lang="cs-CZ" dirty="0" smtClean="0"/>
              <a:t>   č. 12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www.about-garden.com/images_data/6277-clematis-plamenek-2.jpg</a:t>
            </a:r>
            <a:r>
              <a:rPr lang="cs-CZ" dirty="0" smtClean="0"/>
              <a:t>  č. 13</a:t>
            </a:r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77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392</Words>
  <Application>Microsoft Office PowerPoint</Application>
  <PresentationFormat>Předvádění na obrazovce (4:3)</PresentationFormat>
  <Paragraphs>168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17</cp:revision>
  <dcterms:created xsi:type="dcterms:W3CDTF">2012-04-02T20:14:12Z</dcterms:created>
  <dcterms:modified xsi:type="dcterms:W3CDTF">2012-05-07T23:42:23Z</dcterms:modified>
</cp:coreProperties>
</file>