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3" r:id="rId2"/>
    <p:sldId id="262" r:id="rId3"/>
    <p:sldId id="264" r:id="rId4"/>
    <p:sldId id="266" r:id="rId5"/>
    <p:sldId id="267" r:id="rId6"/>
    <p:sldId id="258" r:id="rId7"/>
    <p:sldId id="259" r:id="rId8"/>
    <p:sldId id="269" r:id="rId9"/>
    <p:sldId id="270" r:id="rId10"/>
    <p:sldId id="265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4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VY_52_INOVACE_32_Přírodopis 7.ročník_Brukvovité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dirty="0" smtClean="0"/>
            <a:t>Brukvovité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březen 2012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74C4A9-2AEB-4B18-81A2-3D97567E06F4}" type="presOf" srcId="{D8197B8C-B260-4A16-BDF4-0947B075E274}" destId="{25B08C86-7E15-44DC-BE7F-FFB55DD49D12}" srcOrd="0" destOrd="0" presId="urn:microsoft.com/office/officeart/2005/8/layout/target3"/>
    <dgm:cxn modelId="{ECD0EA95-9366-4E40-85DB-68185D9C34CC}" type="presOf" srcId="{757F3AB3-0718-4624-B441-E567A8F0AB56}" destId="{333A1088-737F-45CB-B68E-254E46348037}" srcOrd="0" destOrd="0" presId="urn:microsoft.com/office/officeart/2005/8/layout/target3"/>
    <dgm:cxn modelId="{1C776B88-E40F-4A3E-BFC1-4B607992966F}" type="presOf" srcId="{B651F6E3-6281-48DB-9319-2AEAFDAE7572}" destId="{6BB5E863-4638-4E1D-BFDE-399D028AC4ED}" srcOrd="1" destOrd="0" presId="urn:microsoft.com/office/officeart/2005/8/layout/target3"/>
    <dgm:cxn modelId="{50CAC15C-0C96-43FF-9DAA-682F279EE4F5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EF53134-FEB9-4749-8B6C-2043E1BA16F6}" type="presOf" srcId="{FF3621C1-5D89-4169-B9F7-F768AE7D9489}" destId="{3AF1215E-7776-4C24-8064-1417BC451259}" srcOrd="0" destOrd="0" presId="urn:microsoft.com/office/officeart/2005/8/layout/target3"/>
    <dgm:cxn modelId="{D4894605-3775-4A8A-8984-19F7FBB908A2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3E237833-9B26-4F46-9692-B8E62EF77FBA}" type="presOf" srcId="{D1B46980-6531-4606-95E6-44980827E919}" destId="{6140AFEC-043D-4C43-A2F9-D0F5331DF3A3}" srcOrd="0" destOrd="0" presId="urn:microsoft.com/office/officeart/2005/8/layout/target3"/>
    <dgm:cxn modelId="{96A92C1B-95C1-4699-A8FD-712E8A22613C}" type="presOf" srcId="{4C35D32F-0EAB-4CD7-82EE-45574DC2A586}" destId="{751E9DD6-38DB-49FF-B3BE-A7F1586C8B0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1A18583A-4AC3-4D84-BB2B-BC0146E28287}" type="presOf" srcId="{D1D4F407-5343-4D3F-B5B9-D407B03CAEB4}" destId="{AED2198E-93D5-4001-81B4-73124B309672}" srcOrd="1" destOrd="0" presId="urn:microsoft.com/office/officeart/2005/8/layout/target3"/>
    <dgm:cxn modelId="{F99BCE61-CA5F-4EA3-AC62-289DF467750F}" type="presOf" srcId="{D1B46980-6531-4606-95E6-44980827E919}" destId="{2BE915AB-18AA-4053-B92C-3BFC9ED204BB}" srcOrd="1" destOrd="0" presId="urn:microsoft.com/office/officeart/2005/8/layout/target3"/>
    <dgm:cxn modelId="{7C6C3C9E-7148-4CB0-A5AF-0202CA04CF5C}" type="presOf" srcId="{4C35D32F-0EAB-4CD7-82EE-45574DC2A586}" destId="{6AB29FE0-4261-4AFC-A281-4104E238B479}" srcOrd="1" destOrd="0" presId="urn:microsoft.com/office/officeart/2005/8/layout/target3"/>
    <dgm:cxn modelId="{3D90037F-8536-445E-94D5-E55FCA9334F1}" type="presOf" srcId="{FF3621C1-5D89-4169-B9F7-F768AE7D9489}" destId="{522F3148-FA5D-45C0-8223-90D71CEF85DC}" srcOrd="1" destOrd="0" presId="urn:microsoft.com/office/officeart/2005/8/layout/target3"/>
    <dgm:cxn modelId="{7737FA98-D068-45E2-8DE2-C6003F6E6F82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4633D83-F72D-4B95-94E8-B1B838BFEDE1}" type="presParOf" srcId="{333A1088-737F-45CB-B68E-254E46348037}" destId="{F5ABB229-8D3B-4694-996A-96F23CF14429}" srcOrd="0" destOrd="0" presId="urn:microsoft.com/office/officeart/2005/8/layout/target3"/>
    <dgm:cxn modelId="{CB119061-03F6-422F-A1EB-4EF450F4237B}" type="presParOf" srcId="{333A1088-737F-45CB-B68E-254E46348037}" destId="{F41139FD-01EE-4571-8B17-4FB00FC51163}" srcOrd="1" destOrd="0" presId="urn:microsoft.com/office/officeart/2005/8/layout/target3"/>
    <dgm:cxn modelId="{D597AFDF-F613-471B-8ED9-23A2969FA831}" type="presParOf" srcId="{333A1088-737F-45CB-B68E-254E46348037}" destId="{D005CE8C-CC26-4C3E-AC11-E15060ECD759}" srcOrd="2" destOrd="0" presId="urn:microsoft.com/office/officeart/2005/8/layout/target3"/>
    <dgm:cxn modelId="{E747FA92-AF39-4C8A-BA7D-6FA48A42AAA5}" type="presParOf" srcId="{333A1088-737F-45CB-B68E-254E46348037}" destId="{2C702D82-9B77-49B7-9568-BB8EB47C3372}" srcOrd="3" destOrd="0" presId="urn:microsoft.com/office/officeart/2005/8/layout/target3"/>
    <dgm:cxn modelId="{C15CF3FF-355C-4D14-8EBE-1466D3F17F8C}" type="presParOf" srcId="{333A1088-737F-45CB-B68E-254E46348037}" destId="{A52A0455-90FF-4808-ABD0-F02540D31D5A}" srcOrd="4" destOrd="0" presId="urn:microsoft.com/office/officeart/2005/8/layout/target3"/>
    <dgm:cxn modelId="{642A7D50-DFA4-474E-9F59-E9CE8021B9F6}" type="presParOf" srcId="{333A1088-737F-45CB-B68E-254E46348037}" destId="{6140AFEC-043D-4C43-A2F9-D0F5331DF3A3}" srcOrd="5" destOrd="0" presId="urn:microsoft.com/office/officeart/2005/8/layout/target3"/>
    <dgm:cxn modelId="{A7153749-08E5-4258-92E6-9DB891A2860C}" type="presParOf" srcId="{333A1088-737F-45CB-B68E-254E46348037}" destId="{9358AC05-5D7D-4327-9F80-1AD486AEA664}" srcOrd="6" destOrd="0" presId="urn:microsoft.com/office/officeart/2005/8/layout/target3"/>
    <dgm:cxn modelId="{9EDB0D16-8098-4594-BAD8-33EC53658990}" type="presParOf" srcId="{333A1088-737F-45CB-B68E-254E46348037}" destId="{313FC574-E1CD-4FB4-B054-0B805CE0447D}" srcOrd="7" destOrd="0" presId="urn:microsoft.com/office/officeart/2005/8/layout/target3"/>
    <dgm:cxn modelId="{1DBEDF35-EB7A-4287-94F0-CC5A7582EDBC}" type="presParOf" srcId="{333A1088-737F-45CB-B68E-254E46348037}" destId="{619D679B-A015-4ECF-8348-D1034C574F40}" srcOrd="8" destOrd="0" presId="urn:microsoft.com/office/officeart/2005/8/layout/target3"/>
    <dgm:cxn modelId="{65AE48DF-5F98-4D5A-93E9-08366968580E}" type="presParOf" srcId="{333A1088-737F-45CB-B68E-254E46348037}" destId="{322283A8-4A27-4CDA-BAE3-F381106A9174}" srcOrd="9" destOrd="0" presId="urn:microsoft.com/office/officeart/2005/8/layout/target3"/>
    <dgm:cxn modelId="{06C33D50-C3F0-4637-883A-8A39C77E4D2E}" type="presParOf" srcId="{333A1088-737F-45CB-B68E-254E46348037}" destId="{FFC9F71D-1B4F-4AD9-A4A6-86ADEFC8AF5C}" srcOrd="10" destOrd="0" presId="urn:microsoft.com/office/officeart/2005/8/layout/target3"/>
    <dgm:cxn modelId="{F6A02944-9600-4E87-A03A-EBAE01E0D633}" type="presParOf" srcId="{333A1088-737F-45CB-B68E-254E46348037}" destId="{25B08C86-7E15-44DC-BE7F-FFB55DD49D12}" srcOrd="11" destOrd="0" presId="urn:microsoft.com/office/officeart/2005/8/layout/target3"/>
    <dgm:cxn modelId="{C8570840-26FE-4171-820A-BEA9E220162B}" type="presParOf" srcId="{333A1088-737F-45CB-B68E-254E46348037}" destId="{C00F7E6A-B60D-414E-B40A-C4B931C28BAF}" srcOrd="12" destOrd="0" presId="urn:microsoft.com/office/officeart/2005/8/layout/target3"/>
    <dgm:cxn modelId="{A423A4AA-7592-444B-83CA-D94928BCDDA3}" type="presParOf" srcId="{333A1088-737F-45CB-B68E-254E46348037}" destId="{18D1CD71-A09E-4DC8-AD58-D43BE56A821F}" srcOrd="13" destOrd="0" presId="urn:microsoft.com/office/officeart/2005/8/layout/target3"/>
    <dgm:cxn modelId="{E5FE6DB7-BB54-4050-9473-3E7FA864DF3B}" type="presParOf" srcId="{333A1088-737F-45CB-B68E-254E46348037}" destId="{3AF1215E-7776-4C24-8064-1417BC451259}" srcOrd="14" destOrd="0" presId="urn:microsoft.com/office/officeart/2005/8/layout/target3"/>
    <dgm:cxn modelId="{16CE8AFB-0A54-40AC-BFE6-A97FB2D6F000}" type="presParOf" srcId="{333A1088-737F-45CB-B68E-254E46348037}" destId="{1A56D0C6-827E-4224-8020-F6331FAB0C3E}" srcOrd="15" destOrd="0" presId="urn:microsoft.com/office/officeart/2005/8/layout/target3"/>
    <dgm:cxn modelId="{BFA55350-59AE-432C-84D8-EF171496741C}" type="presParOf" srcId="{333A1088-737F-45CB-B68E-254E46348037}" destId="{5D1861EB-1465-4B6B-B573-C1854262B277}" srcOrd="16" destOrd="0" presId="urn:microsoft.com/office/officeart/2005/8/layout/target3"/>
    <dgm:cxn modelId="{04A98128-108C-4A42-BC08-64DA8BD0D6D1}" type="presParOf" srcId="{333A1088-737F-45CB-B68E-254E46348037}" destId="{751E9DD6-38DB-49FF-B3BE-A7F1586C8B05}" srcOrd="17" destOrd="0" presId="urn:microsoft.com/office/officeart/2005/8/layout/target3"/>
    <dgm:cxn modelId="{56745E0F-1264-44B1-9660-FD11673BDD6E}" type="presParOf" srcId="{333A1088-737F-45CB-B68E-254E46348037}" destId="{AED2198E-93D5-4001-81B4-73124B309672}" srcOrd="18" destOrd="0" presId="urn:microsoft.com/office/officeart/2005/8/layout/target3"/>
    <dgm:cxn modelId="{CC88575F-2F61-4D08-90CF-A3D24A4F1F37}" type="presParOf" srcId="{333A1088-737F-45CB-B68E-254E46348037}" destId="{2BE915AB-18AA-4053-B92C-3BFC9ED204BB}" srcOrd="19" destOrd="0" presId="urn:microsoft.com/office/officeart/2005/8/layout/target3"/>
    <dgm:cxn modelId="{FCE8E4DA-FC78-4EF2-B0CA-90FEE0731674}" type="presParOf" srcId="{333A1088-737F-45CB-B68E-254E46348037}" destId="{6BB5E863-4638-4E1D-BFDE-399D028AC4ED}" srcOrd="20" destOrd="0" presId="urn:microsoft.com/office/officeart/2005/8/layout/target3"/>
    <dgm:cxn modelId="{37D481DF-4FEB-465C-952F-A8AF6C1056A7}" type="presParOf" srcId="{333A1088-737F-45CB-B68E-254E46348037}" destId="{5A5FFA88-C948-4069-8E93-59FA12366E83}" srcOrd="21" destOrd="0" presId="urn:microsoft.com/office/officeart/2005/8/layout/target3"/>
    <dgm:cxn modelId="{E4BF85AA-AF3C-4365-A649-140FCDAF6370}" type="presParOf" srcId="{333A1088-737F-45CB-B68E-254E46348037}" destId="{522F3148-FA5D-45C0-8223-90D71CEF85DC}" srcOrd="22" destOrd="0" presId="urn:microsoft.com/office/officeart/2005/8/layout/target3"/>
    <dgm:cxn modelId="{9AAD9A46-0045-4BC7-A238-1B1315F47FBC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VY_52_INOVACE_32_Přírodopis 7.ročník_Brukvovité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Brukvovité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152124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152124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březen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7E8A48-3819-4B3B-AF6A-2E3FBC40BCA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794D35-6934-46FE-B539-D3D7C58FC8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983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794D35-6934-46FE-B539-D3D7C58FC82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8290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794D35-6934-46FE-B539-D3D7C58FC82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289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794D35-6934-46FE-B539-D3D7C58FC82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1525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794D35-6934-46FE-B539-D3D7C58FC82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47747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794D35-6934-46FE-B539-D3D7C58FC82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0681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794D35-6934-46FE-B539-D3D7C58FC82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727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794D35-6934-46FE-B539-D3D7C58FC82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2359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794D35-6934-46FE-B539-D3D7C58FC82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47747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794D35-6934-46FE-B539-D3D7C58FC82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5744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794D35-6934-46FE-B539-D3D7C58FC828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1346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FCA5D-5127-4560-A897-64E0C8F907CD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E690-2FA9-4E5B-925C-6617FB1009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12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FCA5D-5127-4560-A897-64E0C8F907CD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E690-2FA9-4E5B-925C-6617FB1009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311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FCA5D-5127-4560-A897-64E0C8F907CD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E690-2FA9-4E5B-925C-6617FB1009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486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FCA5D-5127-4560-A897-64E0C8F907CD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E690-2FA9-4E5B-925C-6617FB1009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673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FCA5D-5127-4560-A897-64E0C8F907CD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E690-2FA9-4E5B-925C-6617FB1009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901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FCA5D-5127-4560-A897-64E0C8F907CD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E690-2FA9-4E5B-925C-6617FB1009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3420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FCA5D-5127-4560-A897-64E0C8F907CD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E690-2FA9-4E5B-925C-6617FB1009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014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FCA5D-5127-4560-A897-64E0C8F907CD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E690-2FA9-4E5B-925C-6617FB1009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687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FCA5D-5127-4560-A897-64E0C8F907CD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E690-2FA9-4E5B-925C-6617FB1009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398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FCA5D-5127-4560-A897-64E0C8F907CD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E690-2FA9-4E5B-925C-6617FB1009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1502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FCA5D-5127-4560-A897-64E0C8F907CD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E690-2FA9-4E5B-925C-6617FB1009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7663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9FCA5D-5127-4560-A897-64E0C8F907CD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2FE690-2FA9-4E5B-925C-6617FB1009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982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skasibir.cz/foto/f2166.jpg" TargetMode="External"/><Relationship Id="rId3" Type="http://schemas.openxmlformats.org/officeDocument/2006/relationships/hyperlink" Target="http://www.kvetena.com/fullimages/brukvovite/brukev_repka1.jpg" TargetMode="External"/><Relationship Id="rId7" Type="http://schemas.openxmlformats.org/officeDocument/2006/relationships/hyperlink" Target="http://www.biolib.cz/IMG/THN/_89309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nasevyziva.cz/img_data_arch/1/1296128617cla_kren_selsky.jpg" TargetMode="External"/><Relationship Id="rId11" Type="http://schemas.openxmlformats.org/officeDocument/2006/relationships/hyperlink" Target="http://www.smisene.webzdarma.cz/img/brokolice1.gif" TargetMode="External"/><Relationship Id="rId5" Type="http://schemas.openxmlformats.org/officeDocument/2006/relationships/hyperlink" Target="http://files.herbar.webnode.cz/system_preview_small_200000063-bea08bf9a3/kedluben.jpg" TargetMode="External"/><Relationship Id="rId10" Type="http://schemas.openxmlformats.org/officeDocument/2006/relationships/hyperlink" Target="http://www.celysvet.cz/fotky/kokoska-pastusi-tobolka_1.jpg" TargetMode="External"/><Relationship Id="rId4" Type="http://schemas.openxmlformats.org/officeDocument/2006/relationships/hyperlink" Target="http://zivotnafarme.infoblog.cz/data/220px-brassica-oleracea2.jpg" TargetMode="External"/><Relationship Id="rId9" Type="http://schemas.openxmlformats.org/officeDocument/2006/relationships/hyperlink" Target="http://upload.wikimedia.org/wikipedia/commons/thumb/8/84/Thlaspi_arvense2_eF.jpg/200px-Thlaspi_arvense2_eF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ceptyonline.cz/data/pics/encyklopedie-zeleniny/redkvicky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e-herbar.net/main.php?g2_view=core.DownloadItem&amp;g2_itemId=8936&amp;g2_serialNumber=2" TargetMode="External"/><Relationship Id="rId4" Type="http://schemas.openxmlformats.org/officeDocument/2006/relationships/hyperlink" Target="http://files.ozahrade.webnode.cz/system_preview_small_200000044-6805068fec/r&#367;&#382;i&#269;kov&#225;%20kapusta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1147158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526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57162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r>
              <a:rPr lang="cs-CZ" sz="2400" dirty="0" smtClean="0"/>
              <a:t>Přírodopis  7. ročník   Brukvovité</a:t>
            </a:r>
          </a:p>
          <a:p>
            <a:endParaRPr lang="cs-CZ" sz="2400" dirty="0"/>
          </a:p>
          <a:p>
            <a:r>
              <a:rPr lang="cs-CZ" sz="2400" dirty="0" smtClean="0"/>
              <a:t>Prezentace k výkladu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Motivační otázka – Které rostliny patří mezi brukvovité?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Postupné poznávání jednotlivých zástupců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Charakteristické znaky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Jednotliví zástupci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17071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88640"/>
            <a:ext cx="6624736" cy="11079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      Brukvovité</a:t>
            </a:r>
            <a:endParaRPr lang="cs-CZ" sz="6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700808"/>
            <a:ext cx="63656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Které rostliny patří mezi brukvovité?</a:t>
            </a:r>
            <a:endParaRPr lang="cs-CZ" sz="3200" b="1" dirty="0"/>
          </a:p>
        </p:txBody>
      </p:sp>
      <p:pic>
        <p:nvPicPr>
          <p:cNvPr id="1026" name="Picture 2" descr="http://www.kvetena.com/fullimages/brukvovite/brukev_repka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08432"/>
            <a:ext cx="2319338" cy="268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zivotnafarme.infoblog.cz/data/220px-brassica-oleracea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549094"/>
            <a:ext cx="3312368" cy="2604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files.herbar.webnode.cz/system_preview_small_200000063-bea08bf9a3/kedlube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6020" y="2508432"/>
            <a:ext cx="2645388" cy="2645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5194482"/>
            <a:ext cx="6567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1                                                      2                                                     3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5733256"/>
            <a:ext cx="23193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rukev řepka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  olejka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5733256"/>
            <a:ext cx="5616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rukev zelná – vyšlechtěné odrůdy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214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nasevyziva.cz/img_data_arch/1/1296128617cla_kren_selsk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05890"/>
            <a:ext cx="2290565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biolib.cz/IMG/THN/_8930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955901"/>
            <a:ext cx="2880320" cy="2165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07704" y="620688"/>
            <a:ext cx="3592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4                                                            5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 rot="10800000" flipV="1">
            <a:off x="971596" y="3581556"/>
            <a:ext cx="25202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křen selský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04029" y="3166130"/>
            <a:ext cx="44804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hořčice setá - bělohořčice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3639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ceskasibir.cz/foto/f216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836712"/>
            <a:ext cx="2880319" cy="2160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8/84/Thlaspi_arvense2_eF.jpg/200px-Thlaspi_arvense2_eF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848153"/>
            <a:ext cx="1905000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celysvet.cz/fotky/kokoska-pastusi-tobolka_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867584"/>
            <a:ext cx="2924324" cy="2143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404664"/>
            <a:ext cx="5931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6                                                        7                                              8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56992"/>
            <a:ext cx="19442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česnáček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lékařský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31838" y="4221088"/>
            <a:ext cx="24483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penízek rolní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12160" y="3356993"/>
            <a:ext cx="27083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okoška pastuší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tobolka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9072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8424936" cy="440120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cs-CZ" sz="2800" b="1" u="sng" dirty="0" smtClean="0"/>
          </a:p>
          <a:p>
            <a:r>
              <a:rPr lang="cs-CZ" sz="2800" dirty="0" smtClean="0"/>
              <a:t>- květy 4 četné</a:t>
            </a:r>
            <a:r>
              <a:rPr lang="cs-CZ" sz="2800" dirty="0" smtClean="0"/>
              <a:t>, </a:t>
            </a:r>
            <a:r>
              <a:rPr lang="cs-CZ" sz="2800" dirty="0" smtClean="0"/>
              <a:t>často bílé nebo žluté barvy</a:t>
            </a:r>
          </a:p>
          <a:p>
            <a:r>
              <a:rPr lang="cs-CZ" sz="2800" dirty="0" smtClean="0"/>
              <a:t>- hroznovitá </a:t>
            </a:r>
            <a:r>
              <a:rPr lang="cs-CZ" sz="2800" dirty="0" smtClean="0"/>
              <a:t> </a:t>
            </a:r>
            <a:r>
              <a:rPr lang="cs-CZ" sz="2800" dirty="0" smtClean="0"/>
              <a:t>květenství </a:t>
            </a:r>
          </a:p>
          <a:p>
            <a:r>
              <a:rPr lang="cs-CZ" sz="2800" dirty="0" smtClean="0"/>
              <a:t>- plod – šešule, </a:t>
            </a:r>
            <a:r>
              <a:rPr lang="cs-CZ" sz="2800" dirty="0" smtClean="0"/>
              <a:t>šešulka, struk, </a:t>
            </a:r>
            <a:r>
              <a:rPr lang="cs-CZ" sz="2800" dirty="0" smtClean="0"/>
              <a:t>nažka</a:t>
            </a:r>
            <a:endParaRPr lang="cs-CZ" sz="2800" dirty="0" smtClean="0"/>
          </a:p>
          <a:p>
            <a:r>
              <a:rPr lang="cs-CZ" sz="2800" dirty="0" smtClean="0"/>
              <a:t>- charakteristický </a:t>
            </a:r>
            <a:r>
              <a:rPr lang="cs-CZ" sz="2800" dirty="0" smtClean="0"/>
              <a:t>znak </a:t>
            </a:r>
            <a:r>
              <a:rPr lang="cs-CZ" sz="2800" dirty="0" smtClean="0"/>
              <a:t>– obsahují hořčičné  </a:t>
            </a:r>
            <a:r>
              <a:rPr lang="cs-CZ" sz="2800" dirty="0"/>
              <a:t>l</a:t>
            </a:r>
            <a:r>
              <a:rPr lang="cs-CZ" sz="2800" dirty="0" smtClean="0"/>
              <a:t>átky</a:t>
            </a:r>
            <a:endParaRPr lang="cs-CZ" sz="2800" dirty="0" smtClean="0"/>
          </a:p>
          <a:p>
            <a:r>
              <a:rPr lang="cs-CZ" sz="2800" dirty="0"/>
              <a:t>o</a:t>
            </a:r>
            <a:r>
              <a:rPr lang="cs-CZ" sz="2800" dirty="0" smtClean="0"/>
              <a:t>stře </a:t>
            </a:r>
            <a:r>
              <a:rPr lang="cs-CZ" sz="2800" dirty="0" smtClean="0"/>
              <a:t>pálivé chuti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b="1" u="sng" dirty="0"/>
              <a:t>b</a:t>
            </a:r>
            <a:r>
              <a:rPr lang="cs-CZ" sz="2800" b="1" u="sng" dirty="0" smtClean="0"/>
              <a:t>rukev řepka olejka</a:t>
            </a:r>
          </a:p>
          <a:p>
            <a:r>
              <a:rPr lang="cs-CZ" sz="2800" dirty="0" smtClean="0"/>
              <a:t>- o</a:t>
            </a:r>
            <a:r>
              <a:rPr lang="cs-CZ" sz="2800" dirty="0" smtClean="0"/>
              <a:t>lejnatá semena – výroba řepkového oleje</a:t>
            </a:r>
            <a:endParaRPr lang="cs-CZ" sz="2800" dirty="0"/>
          </a:p>
          <a:p>
            <a:endParaRPr lang="cs-CZ" sz="2800" b="1" dirty="0"/>
          </a:p>
        </p:txBody>
      </p:sp>
      <p:pic>
        <p:nvPicPr>
          <p:cNvPr id="4" name="Picture 2" descr="http://www.kvetena.com/fullimages/brukvovite/brukev_repka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998404"/>
            <a:ext cx="2016224" cy="2335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88224" y="58772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8780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8199937" cy="310854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endParaRPr lang="cs-CZ" sz="2800" b="1" u="sng" dirty="0" smtClean="0"/>
          </a:p>
          <a:p>
            <a:r>
              <a:rPr lang="cs-CZ" sz="2800" b="1" u="sng" dirty="0" smtClean="0"/>
              <a:t>brukev </a:t>
            </a:r>
            <a:r>
              <a:rPr lang="cs-CZ" sz="2800" b="1" u="sng" dirty="0" smtClean="0"/>
              <a:t>zelná</a:t>
            </a:r>
          </a:p>
          <a:p>
            <a:r>
              <a:rPr lang="cs-CZ" sz="2800" dirty="0" smtClean="0"/>
              <a:t>- jejím </a:t>
            </a:r>
            <a:r>
              <a:rPr lang="cs-CZ" sz="2800" dirty="0" smtClean="0"/>
              <a:t>šlechtěním vznikly odrůdy </a:t>
            </a:r>
            <a:r>
              <a:rPr lang="cs-CZ" sz="2800" dirty="0" smtClean="0"/>
              <a:t>– zelí hlávkové,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apusta hlávková, kapusta růžičková, </a:t>
            </a:r>
            <a:r>
              <a:rPr lang="cs-CZ" sz="2800" dirty="0" smtClean="0"/>
              <a:t>květák</a:t>
            </a:r>
            <a:r>
              <a:rPr lang="cs-CZ" sz="2800" dirty="0" smtClean="0"/>
              <a:t>, </a:t>
            </a:r>
            <a:r>
              <a:rPr lang="cs-CZ" sz="2800" dirty="0" smtClean="0"/>
              <a:t>brokolice, </a:t>
            </a:r>
          </a:p>
          <a:p>
            <a:r>
              <a:rPr lang="cs-CZ" sz="2800" dirty="0" smtClean="0"/>
              <a:t>ředkev setá, kedluben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b="1" u="sng" dirty="0"/>
          </a:p>
        </p:txBody>
      </p:sp>
      <p:pic>
        <p:nvPicPr>
          <p:cNvPr id="4098" name="Picture 2" descr="http://www.smisene.webzdarma.cz/img/brokolice1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51596"/>
            <a:ext cx="2016224" cy="2125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receptyonline.cz/data/pics/encyklopedie-zeleniny/redkvick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398" y="4042375"/>
            <a:ext cx="3240360" cy="1998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files.ozahrade.webnode.cz/system_preview_small_200000044-6805068fec/růžičková%20kapusta.jpe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826351"/>
            <a:ext cx="1998850" cy="199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19672" y="5877272"/>
            <a:ext cx="5953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9                                              10                                                  11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1" y="6040964"/>
            <a:ext cx="8892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brokolice      ředkev setá – ředkvička     kapusta růžičková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184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www.biolib.cz/IMG/THN/_8930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32656"/>
            <a:ext cx="2880320" cy="2165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1196752"/>
            <a:ext cx="4041427" cy="95410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h</a:t>
            </a:r>
            <a:r>
              <a:rPr lang="cs-CZ" sz="2800" b="1" u="sng" dirty="0" smtClean="0"/>
              <a:t>ořčice setá – bělohořčice</a:t>
            </a:r>
          </a:p>
          <a:p>
            <a:r>
              <a:rPr lang="cs-CZ" sz="2800" dirty="0" smtClean="0"/>
              <a:t>- k výrobě stolní hořčice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88224" y="27089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7960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ceskasibir.cz/foto/f216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53" y="848153"/>
            <a:ext cx="2880319" cy="2160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8/84/Thlaspi_arvense2_eF.jpg/200px-Thlaspi_arvense2_eF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848153"/>
            <a:ext cx="1905000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celysvet.cz/fotky/kokoska-pastusi-tobolka_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867584"/>
            <a:ext cx="2924324" cy="2143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404664"/>
            <a:ext cx="5931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6                                                        7                                              8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56992"/>
            <a:ext cx="19442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česnáček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lékařský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31838" y="4221088"/>
            <a:ext cx="24483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penízek rolní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12160" y="3356993"/>
            <a:ext cx="27083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okoška pastuší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tobolka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0"/>
            <a:ext cx="36857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                  Plevele</a:t>
            </a:r>
            <a:endParaRPr lang="cs-CZ" sz="2800" b="1" dirty="0"/>
          </a:p>
        </p:txBody>
      </p:sp>
      <p:pic>
        <p:nvPicPr>
          <p:cNvPr id="6146" name="Picture 2" descr="http://www.e-herbar.net/main.php?g2_view=core.DownloadItem&amp;g2_itemId=8936&amp;g2_serialNumber=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53" y="4581128"/>
            <a:ext cx="2612767" cy="195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4221089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12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38" y="5877272"/>
            <a:ext cx="2592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ř</a:t>
            </a:r>
            <a:r>
              <a:rPr lang="cs-CZ" sz="2800" b="1" dirty="0" smtClean="0">
                <a:solidFill>
                  <a:srgbClr val="FF0000"/>
                </a:solidFill>
              </a:rPr>
              <a:t>eřišnice luční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8157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904914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</a:t>
            </a:r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www.kvetena.com/fullimages/brukvovite/brukev_repka1.jpg</a:t>
            </a:r>
            <a:r>
              <a:rPr lang="cs-CZ" dirty="0" smtClean="0"/>
              <a:t>     č.1</a:t>
            </a:r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zivotnafarme.infoblog.cz/data/220px-brassica-oleracea2.jpg</a:t>
            </a:r>
            <a:r>
              <a:rPr lang="cs-CZ" dirty="0" smtClean="0"/>
              <a:t>   č. 2</a:t>
            </a:r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files.herbar.webnode.cz/system_preview_small_200000063-bea08bf9a3/kedluben.jpg</a:t>
            </a:r>
            <a:endParaRPr lang="cs-CZ" dirty="0" smtClean="0"/>
          </a:p>
          <a:p>
            <a:r>
              <a:rPr lang="cs-CZ" dirty="0"/>
              <a:t>č</a:t>
            </a:r>
            <a:r>
              <a:rPr lang="cs-CZ" dirty="0" smtClean="0"/>
              <a:t>. 3</a:t>
            </a:r>
          </a:p>
          <a:p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www.nasevyziva.cz/img_data_arch/1/1296128617cla_kren_selsky.jpg</a:t>
            </a:r>
            <a:r>
              <a:rPr lang="cs-CZ" dirty="0" smtClean="0"/>
              <a:t>  č. 4</a:t>
            </a:r>
          </a:p>
          <a:p>
            <a:endParaRPr lang="cs-CZ" dirty="0"/>
          </a:p>
          <a:p>
            <a:r>
              <a:rPr lang="cs-CZ" dirty="0">
                <a:hlinkClick r:id="rId7"/>
              </a:rPr>
              <a:t>http://www.biolib.cz/IMG/THN/_</a:t>
            </a:r>
            <a:r>
              <a:rPr lang="cs-CZ" dirty="0" smtClean="0">
                <a:hlinkClick r:id="rId7"/>
              </a:rPr>
              <a:t>89309.jpg</a:t>
            </a:r>
            <a:r>
              <a:rPr lang="cs-CZ" dirty="0" smtClean="0"/>
              <a:t>   č. 5</a:t>
            </a:r>
          </a:p>
          <a:p>
            <a:endParaRPr lang="cs-CZ" dirty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www.ceskasibir.cz/foto/f2166.jpg</a:t>
            </a:r>
            <a:r>
              <a:rPr lang="cs-CZ" dirty="0" smtClean="0"/>
              <a:t>  č. 6</a:t>
            </a:r>
          </a:p>
          <a:p>
            <a:endParaRPr lang="cs-CZ" dirty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upload.wikimedia.org/wikipedia/commons/thumb/8/84/Thlaspi_arvense2_eF.jpg/200px-Thlaspi_arvense2_eF.jpg</a:t>
            </a:r>
            <a:r>
              <a:rPr lang="cs-CZ" dirty="0" smtClean="0"/>
              <a:t>  č. 7</a:t>
            </a:r>
          </a:p>
          <a:p>
            <a:endParaRPr lang="cs-CZ" dirty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www.celysvet.cz/fotky/kokoska-pastusi-tobolka_1.jpg</a:t>
            </a:r>
            <a:r>
              <a:rPr lang="cs-CZ" dirty="0" smtClean="0"/>
              <a:t>  č. 8</a:t>
            </a:r>
          </a:p>
          <a:p>
            <a:endParaRPr lang="cs-CZ" dirty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www.smisene.webzdarma.cz/img/brokolice1.gif</a:t>
            </a:r>
            <a:r>
              <a:rPr lang="cs-CZ" dirty="0" smtClean="0"/>
              <a:t> č. 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8232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7"/>
            <a:ext cx="849694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www.receptyonline.cz/data/pics/encyklopedie-zeleniny/redkvicky.jpg</a:t>
            </a:r>
            <a:r>
              <a:rPr lang="cs-CZ" dirty="0" smtClean="0"/>
              <a:t>  č. 10</a:t>
            </a:r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files.ozahrade.webnode.cz/system_preview_small_200000044-6805068fec/růžičková%20kapusta.jpeg</a:t>
            </a:r>
            <a:r>
              <a:rPr lang="cs-CZ" dirty="0" smtClean="0"/>
              <a:t>    č. 11</a:t>
            </a:r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www.e-herbar.net/main.php?g2_view=core.DownloadItem&amp;g2_itemId=8936&amp;g2_serialNumber=2</a:t>
            </a:r>
            <a:r>
              <a:rPr lang="cs-CZ" dirty="0" smtClean="0"/>
              <a:t>  č. 12</a:t>
            </a:r>
          </a:p>
          <a:p>
            <a:endParaRPr lang="cs-CZ" dirty="0"/>
          </a:p>
          <a:p>
            <a:r>
              <a:rPr lang="cs-CZ" dirty="0"/>
              <a:t>ČABRADOVÁ, Věra; HASCH, František; SEJPKA, Jaroslav a kol. </a:t>
            </a:r>
            <a:r>
              <a:rPr lang="cs-CZ" i="1" dirty="0"/>
              <a:t>Přírodopis 7- učebnice </a:t>
            </a:r>
          </a:p>
          <a:p>
            <a:r>
              <a:rPr lang="cs-CZ" i="1" dirty="0"/>
              <a:t>pro ZŠ a víceletá gymnázia</a:t>
            </a:r>
            <a:r>
              <a:rPr lang="cs-CZ" dirty="0"/>
              <a:t>. Plzeň: Fraus, 2005, ISBN 80-7238-424-4.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20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315</Words>
  <Application>Microsoft Office PowerPoint</Application>
  <PresentationFormat>Předvádění na obrazovce (4:3)</PresentationFormat>
  <Paragraphs>99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13</cp:revision>
  <dcterms:created xsi:type="dcterms:W3CDTF">2012-04-09T19:50:55Z</dcterms:created>
  <dcterms:modified xsi:type="dcterms:W3CDTF">2012-05-08T07:51:49Z</dcterms:modified>
</cp:coreProperties>
</file>