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0574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3418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7082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5400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4978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6035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8115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080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8275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7510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9617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2700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smtClean="0"/>
              <a:t>Vy_32_INOVACE_71_Balady a romance I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xmlns="" val="4257990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Balady a romance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Balada</a:t>
            </a:r>
            <a:r>
              <a:rPr lang="cs-CZ" dirty="0" smtClean="0"/>
              <a:t> – lyrickoepická báseň se smutným dějem a často tragickým koncem</a:t>
            </a:r>
          </a:p>
          <a:p>
            <a:r>
              <a:rPr lang="cs-CZ" u="sng" dirty="0" smtClean="0">
                <a:solidFill>
                  <a:srgbClr val="00B0F0"/>
                </a:solidFill>
              </a:rPr>
              <a:t>Lidová balada </a:t>
            </a:r>
            <a:r>
              <a:rPr lang="cs-CZ" dirty="0" smtClean="0"/>
              <a:t>– vychází z kruté životní zkušenosti, měla varovat a poučit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jednoduchý text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sloka o dvou verších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refrén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mnoho dialogů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264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Balady a romance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Dialog </a:t>
            </a:r>
            <a:r>
              <a:rPr lang="cs-CZ" dirty="0" smtClean="0"/>
              <a:t>– promluva dvou a více osob</a:t>
            </a:r>
          </a:p>
          <a:p>
            <a:r>
              <a:rPr lang="cs-CZ" u="sng" dirty="0" smtClean="0"/>
              <a:t>Monolog</a:t>
            </a:r>
            <a:r>
              <a:rPr lang="cs-CZ" dirty="0" smtClean="0"/>
              <a:t> – promluva jedné osoby ( vypravěč, divadlo)</a:t>
            </a:r>
          </a:p>
          <a:p>
            <a:r>
              <a:rPr lang="cs-CZ" u="sng" dirty="0" smtClean="0"/>
              <a:t>Refrén</a:t>
            </a:r>
            <a:r>
              <a:rPr lang="cs-CZ" dirty="0" smtClean="0"/>
              <a:t> – pravidelné opakování veršů na konci každé sloky</a:t>
            </a:r>
            <a:endParaRPr lang="cs-CZ" dirty="0"/>
          </a:p>
        </p:txBody>
      </p:sp>
      <p:pic>
        <p:nvPicPr>
          <p:cNvPr id="1026" name="Picture 2" descr="C:\Users\zye\AppData\Local\Microsoft\Windows\Temporary Internet Files\Content.IE5\3WXDQCWM\MC900285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149080"/>
            <a:ext cx="2295366" cy="2293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6496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Umělá balada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0070C0"/>
                </a:solidFill>
              </a:rPr>
              <a:t>Karel Jaromír Erben – Kytice</a:t>
            </a:r>
          </a:p>
          <a:p>
            <a:pPr>
              <a:buFontTx/>
              <a:buChar char="-"/>
            </a:pPr>
            <a:r>
              <a:rPr lang="cs-CZ" dirty="0" smtClean="0"/>
              <a:t>Nejznámější </a:t>
            </a:r>
            <a:r>
              <a:rPr lang="cs-CZ" u="sng" dirty="0" smtClean="0"/>
              <a:t>sbírka balad</a:t>
            </a:r>
          </a:p>
          <a:p>
            <a:pPr>
              <a:buFontTx/>
              <a:buChar char="-"/>
            </a:pPr>
            <a:r>
              <a:rPr lang="cs-CZ" dirty="0" smtClean="0"/>
              <a:t>Nazvaná podle první básně Kytice</a:t>
            </a:r>
          </a:p>
          <a:p>
            <a:pPr>
              <a:buFontTx/>
              <a:buChar char="-"/>
            </a:pPr>
            <a:r>
              <a:rPr lang="cs-CZ" dirty="0" smtClean="0"/>
              <a:t>Ve sbírce jsou tyto </a:t>
            </a:r>
            <a:r>
              <a:rPr lang="cs-CZ" u="sng" dirty="0" smtClean="0"/>
              <a:t>balady</a:t>
            </a:r>
            <a:r>
              <a:rPr lang="cs-CZ" dirty="0" smtClean="0"/>
              <a:t> : Vodník, Polednice, Svatební košile, Štědrý den, Poklad…</a:t>
            </a:r>
          </a:p>
          <a:p>
            <a:pPr>
              <a:buFontTx/>
              <a:buChar char="-"/>
            </a:pPr>
            <a:r>
              <a:rPr lang="cs-CZ" dirty="0" smtClean="0"/>
              <a:t>Dále je zde </a:t>
            </a:r>
            <a:r>
              <a:rPr lang="cs-CZ" u="sng" dirty="0" smtClean="0"/>
              <a:t>báje</a:t>
            </a:r>
            <a:r>
              <a:rPr lang="cs-CZ" dirty="0" smtClean="0"/>
              <a:t> – Kytice ( o původu mateřídoušky) a </a:t>
            </a:r>
            <a:r>
              <a:rPr lang="cs-CZ" u="sng" dirty="0" smtClean="0"/>
              <a:t>pohádka</a:t>
            </a:r>
            <a:r>
              <a:rPr lang="cs-CZ" dirty="0" smtClean="0"/>
              <a:t> Zlatý kolovrat </a:t>
            </a:r>
            <a:r>
              <a:rPr lang="cs-CZ" dirty="0" smtClean="0"/>
              <a:t>(šťastný </a:t>
            </a:r>
            <a:r>
              <a:rPr lang="cs-CZ" dirty="0" smtClean="0"/>
              <a:t>konec )</a:t>
            </a:r>
            <a:endParaRPr lang="cs-CZ" dirty="0"/>
          </a:p>
        </p:txBody>
      </p:sp>
      <p:pic>
        <p:nvPicPr>
          <p:cNvPr id="2051" name="Picture 3" descr="C:\Users\zye\AppData\Local\Microsoft\Windows\Temporary Internet Files\Content.IE5\W9C6WXJV\MC9004124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7291" y="1124745"/>
            <a:ext cx="193313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36792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Umělá balada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>
                <a:solidFill>
                  <a:srgbClr val="7030A0"/>
                </a:solidFill>
              </a:rPr>
              <a:t>Pojmy:</a:t>
            </a:r>
          </a:p>
          <a:p>
            <a:r>
              <a:rPr lang="cs-CZ" u="sng" dirty="0" smtClean="0"/>
              <a:t>Melodram</a:t>
            </a:r>
            <a:r>
              <a:rPr lang="cs-CZ" dirty="0" smtClean="0"/>
              <a:t> - text doprovázený hudbou            (Vodník – slova </a:t>
            </a:r>
            <a:r>
              <a:rPr lang="cs-CZ" dirty="0" err="1" smtClean="0"/>
              <a:t>K.J.Erben</a:t>
            </a:r>
            <a:r>
              <a:rPr lang="cs-CZ" dirty="0" smtClean="0"/>
              <a:t>, hudba Zdeněk Fibich)</a:t>
            </a:r>
          </a:p>
          <a:p>
            <a:r>
              <a:rPr lang="cs-CZ" u="sng" dirty="0" smtClean="0"/>
              <a:t>Parodie</a:t>
            </a:r>
            <a:r>
              <a:rPr lang="cs-CZ" dirty="0" smtClean="0"/>
              <a:t> – žertovné nebo zesměšňující napodobení literárního díla ( Polednice – Jiří Suchý )</a:t>
            </a:r>
          </a:p>
          <a:p>
            <a:r>
              <a:rPr lang="cs-CZ" u="sng" dirty="0" smtClean="0"/>
              <a:t>Klasika</a:t>
            </a:r>
            <a:r>
              <a:rPr lang="cs-CZ" dirty="0" smtClean="0"/>
              <a:t> – díla s trvalou uměleckou hodnotou ( Kytice, Babička, Staré pověst české…)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5998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Romance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Romance</a:t>
            </a:r>
            <a:r>
              <a:rPr lang="cs-CZ" dirty="0" smtClean="0"/>
              <a:t> – lyrickoepická báseň se zajímavým, šťastně zakončeným příběhem</a:t>
            </a:r>
          </a:p>
          <a:p>
            <a:r>
              <a:rPr lang="cs-CZ" u="sng" dirty="0" smtClean="0"/>
              <a:t>Jan Neruda </a:t>
            </a:r>
            <a:r>
              <a:rPr lang="cs-CZ" dirty="0" smtClean="0"/>
              <a:t>– Balady a romance ( ukázka Balada česká – je to vlastně romance )</a:t>
            </a:r>
            <a:endParaRPr lang="cs-CZ" dirty="0"/>
          </a:p>
        </p:txBody>
      </p:sp>
      <p:pic>
        <p:nvPicPr>
          <p:cNvPr id="3074" name="Picture 2" descr="C:\Users\zye\AppData\Local\Microsoft\Windows\Temporary Internet Files\Content.IE5\3WXDQCWM\MC9001493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288972"/>
            <a:ext cx="2770180" cy="297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90840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Pramen:</a:t>
            </a:r>
          </a:p>
          <a:p>
            <a:r>
              <a:rPr lang="cs-CZ"/>
              <a:t>www.ofice.microsoft.com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312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216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Vy_32_INOVACE_71_Balady a romance I</vt:lpstr>
      <vt:lpstr>Balady a romance</vt:lpstr>
      <vt:lpstr>Balady a romance</vt:lpstr>
      <vt:lpstr>Umělá balada</vt:lpstr>
      <vt:lpstr>Umělá balada</vt:lpstr>
      <vt:lpstr>Romance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Vaše jméno</cp:lastModifiedBy>
  <cp:revision>11</cp:revision>
  <dcterms:created xsi:type="dcterms:W3CDTF">2011-03-22T16:34:22Z</dcterms:created>
  <dcterms:modified xsi:type="dcterms:W3CDTF">2012-05-13T14:19:57Z</dcterms:modified>
</cp:coreProperties>
</file>