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5" d="100"/>
          <a:sy n="45" d="100"/>
        </p:scale>
        <p:origin x="-123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7ABD86-3BE8-4BC1-96AC-B1BFD4098E82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866111-03A5-464B-A542-F35C4CF8961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4057456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7ABD86-3BE8-4BC1-96AC-B1BFD4098E82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866111-03A5-464B-A542-F35C4CF8961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634188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7ABD86-3BE8-4BC1-96AC-B1BFD4098E82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866111-03A5-464B-A542-F35C4CF8961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9708279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7ABD86-3BE8-4BC1-96AC-B1BFD4098E82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866111-03A5-464B-A542-F35C4CF8961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254009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7ABD86-3BE8-4BC1-96AC-B1BFD4098E82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866111-03A5-464B-A542-F35C4CF8961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849781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7ABD86-3BE8-4BC1-96AC-B1BFD4098E82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866111-03A5-464B-A542-F35C4CF8961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560354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7ABD86-3BE8-4BC1-96AC-B1BFD4098E82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866111-03A5-464B-A542-F35C4CF8961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881158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7ABD86-3BE8-4BC1-96AC-B1BFD4098E82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866111-03A5-464B-A542-F35C4CF8961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80803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7ABD86-3BE8-4BC1-96AC-B1BFD4098E82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866111-03A5-464B-A542-F35C4CF8961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882757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7ABD86-3BE8-4BC1-96AC-B1BFD4098E82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866111-03A5-464B-A542-F35C4CF8961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075102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7ABD86-3BE8-4BC1-96AC-B1BFD4098E82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866111-03A5-464B-A542-F35C4CF8961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896179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E7ABD86-3BE8-4BC1-96AC-B1BFD4098E82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B866111-03A5-464B-A542-F35C4CF8961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527008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>
              <a:defRPr/>
            </a:pPr>
            <a:r>
              <a:rPr lang="cs-CZ" sz="3200" b="1" smtClean="0"/>
              <a:t>Vy_32_INOVACE_74_</a:t>
            </a:r>
            <a:r>
              <a:rPr lang="cs-CZ" sz="3200" b="1" smtClean="0">
                <a:latin typeface="+mn-lt"/>
              </a:rPr>
              <a:t>Balady a romance II</a:t>
            </a:r>
            <a:endParaRPr lang="cs-CZ" sz="3200" dirty="0" smtClean="0">
              <a:latin typeface="+mn-lt"/>
            </a:endParaRP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3851275" y="1498600"/>
            <a:ext cx="122555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defRPr/>
            </a:pPr>
            <a:r>
              <a:rPr lang="cs-CZ" dirty="0" smtClean="0">
                <a:latin typeface="+mn-lt"/>
              </a:rPr>
              <a:t>Využití ICT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684213" y="620713"/>
            <a:ext cx="1493837" cy="2159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800" dirty="0">
                <a:latin typeface="+mn-lt"/>
              </a:rPr>
              <a:t>Identifikátor školy: 600 150 569</a:t>
            </a:r>
          </a:p>
        </p:txBody>
      </p:sp>
    </p:spTree>
    <p:extLst>
      <p:ext uri="{BB962C8B-B14F-4D97-AF65-F5344CB8AC3E}">
        <p14:creationId xmlns:p14="http://schemas.microsoft.com/office/powerpoint/2010/main" xmlns="" val="4257990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  <a:ln>
            <a:solidFill>
              <a:srgbClr val="FFC000"/>
            </a:solidFill>
          </a:ln>
        </p:spPr>
        <p:txBody>
          <a:bodyPr/>
          <a:lstStyle/>
          <a:p>
            <a:r>
              <a:rPr lang="cs-CZ" dirty="0" smtClean="0"/>
              <a:t>Balady a romance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u="sng" dirty="0" smtClean="0">
                <a:solidFill>
                  <a:srgbClr val="FF0000"/>
                </a:solidFill>
              </a:rPr>
              <a:t>Balada</a:t>
            </a:r>
            <a:r>
              <a:rPr lang="cs-CZ" dirty="0" smtClean="0"/>
              <a:t> – lyrickoepická báseň se smutným dějem a často tragickým koncem</a:t>
            </a:r>
          </a:p>
          <a:p>
            <a:r>
              <a:rPr lang="cs-CZ" u="sng" dirty="0" smtClean="0">
                <a:solidFill>
                  <a:srgbClr val="00B0F0"/>
                </a:solidFill>
              </a:rPr>
              <a:t>Lidová balada </a:t>
            </a:r>
            <a:r>
              <a:rPr lang="cs-CZ" dirty="0" smtClean="0"/>
              <a:t>– vychází z kruté životní zkušenosti, měla varovat a poučit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- jednoduchý text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- sloka o dvou verších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- refrén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- mnoho dialogů</a:t>
            </a:r>
            <a:endParaRPr lang="cs-CZ" dirty="0"/>
          </a:p>
        </p:txBody>
      </p:sp>
      <p:pic>
        <p:nvPicPr>
          <p:cNvPr id="3074" name="Picture 2" descr="C:\Users\zye\AppData\Local\Microsoft\Windows\Temporary Internet Files\Content.IE5\0LT0PML9\MC90030090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60032" y="4077072"/>
            <a:ext cx="3592520" cy="20882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8126444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  <a:ln>
            <a:solidFill>
              <a:srgbClr val="FFC000"/>
            </a:solidFill>
          </a:ln>
        </p:spPr>
        <p:txBody>
          <a:bodyPr/>
          <a:lstStyle/>
          <a:p>
            <a:r>
              <a:rPr lang="cs-CZ" dirty="0" smtClean="0"/>
              <a:t>Balady a romance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u="sng" dirty="0" smtClean="0"/>
              <a:t>Dialog </a:t>
            </a:r>
            <a:r>
              <a:rPr lang="cs-CZ" dirty="0" smtClean="0"/>
              <a:t>– promluva dvou a více osob</a:t>
            </a:r>
          </a:p>
          <a:p>
            <a:r>
              <a:rPr lang="cs-CZ" u="sng" dirty="0" smtClean="0"/>
              <a:t>Monolog</a:t>
            </a:r>
            <a:r>
              <a:rPr lang="cs-CZ" dirty="0" smtClean="0"/>
              <a:t> – promluva jedné osoby ( vypravěč, divadlo)</a:t>
            </a:r>
          </a:p>
          <a:p>
            <a:r>
              <a:rPr lang="cs-CZ" u="sng" dirty="0" smtClean="0"/>
              <a:t>Refrén</a:t>
            </a:r>
            <a:r>
              <a:rPr lang="cs-CZ" dirty="0" smtClean="0"/>
              <a:t> – pravidelné opakování veršů na konci každé sloky</a:t>
            </a:r>
            <a:endParaRPr lang="cs-CZ" dirty="0"/>
          </a:p>
        </p:txBody>
      </p:sp>
      <p:pic>
        <p:nvPicPr>
          <p:cNvPr id="1026" name="Picture 2" descr="C:\Users\zye\AppData\Local\Microsoft\Windows\Temporary Internet Files\Content.IE5\3WXDQCWM\MC90028546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64088" y="4149080"/>
            <a:ext cx="2295366" cy="22930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0364968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0000"/>
          </a:solidFill>
          <a:ln>
            <a:solidFill>
              <a:srgbClr val="C00000"/>
            </a:solidFill>
          </a:ln>
        </p:spPr>
        <p:txBody>
          <a:bodyPr/>
          <a:lstStyle/>
          <a:p>
            <a:r>
              <a:rPr lang="cs-CZ" dirty="0" smtClean="0"/>
              <a:t>Umělá balada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u="sng" dirty="0" smtClean="0">
                <a:solidFill>
                  <a:srgbClr val="0070C0"/>
                </a:solidFill>
              </a:rPr>
              <a:t>Karel Jaromír Erben – Kytice</a:t>
            </a:r>
          </a:p>
          <a:p>
            <a:pPr>
              <a:buFontTx/>
              <a:buChar char="-"/>
            </a:pPr>
            <a:r>
              <a:rPr lang="cs-CZ" dirty="0" smtClean="0"/>
              <a:t>Nejznámější </a:t>
            </a:r>
            <a:r>
              <a:rPr lang="cs-CZ" u="sng" dirty="0" smtClean="0"/>
              <a:t>sbírka balad</a:t>
            </a:r>
          </a:p>
          <a:p>
            <a:pPr>
              <a:buFontTx/>
              <a:buChar char="-"/>
            </a:pPr>
            <a:r>
              <a:rPr lang="cs-CZ" dirty="0" smtClean="0"/>
              <a:t>Nazvaná podle první básně Kytice</a:t>
            </a:r>
          </a:p>
          <a:p>
            <a:pPr>
              <a:buFontTx/>
              <a:buChar char="-"/>
            </a:pPr>
            <a:r>
              <a:rPr lang="cs-CZ" dirty="0" smtClean="0"/>
              <a:t>Ve sbírce jsou tyto </a:t>
            </a:r>
            <a:r>
              <a:rPr lang="cs-CZ" u="sng" dirty="0" smtClean="0"/>
              <a:t>balady</a:t>
            </a:r>
            <a:r>
              <a:rPr lang="cs-CZ" dirty="0" smtClean="0"/>
              <a:t> : Vodník, Polednice, Svatební košile, Štědrý den, Poklad…</a:t>
            </a:r>
          </a:p>
          <a:p>
            <a:pPr>
              <a:buFontTx/>
              <a:buChar char="-"/>
            </a:pPr>
            <a:r>
              <a:rPr lang="cs-CZ" dirty="0" smtClean="0"/>
              <a:t>Dále je zde </a:t>
            </a:r>
            <a:r>
              <a:rPr lang="cs-CZ" u="sng" dirty="0" smtClean="0"/>
              <a:t>báje</a:t>
            </a:r>
            <a:r>
              <a:rPr lang="cs-CZ" dirty="0" smtClean="0"/>
              <a:t> – Kytice ( o původu mateřídoušky) a </a:t>
            </a:r>
            <a:r>
              <a:rPr lang="cs-CZ" u="sng" dirty="0" smtClean="0"/>
              <a:t>pohádka</a:t>
            </a:r>
            <a:r>
              <a:rPr lang="cs-CZ" dirty="0" smtClean="0"/>
              <a:t> Zlatý </a:t>
            </a:r>
            <a:r>
              <a:rPr lang="cs-CZ" smtClean="0"/>
              <a:t>kolovrat </a:t>
            </a:r>
            <a:r>
              <a:rPr lang="cs-CZ" smtClean="0"/>
              <a:t>(šťastný </a:t>
            </a:r>
            <a:r>
              <a:rPr lang="cs-CZ" dirty="0" smtClean="0"/>
              <a:t>konec )</a:t>
            </a:r>
            <a:endParaRPr lang="cs-CZ" dirty="0"/>
          </a:p>
        </p:txBody>
      </p:sp>
      <p:pic>
        <p:nvPicPr>
          <p:cNvPr id="2051" name="Picture 3" descr="C:\Users\zye\AppData\Local\Microsoft\Windows\Temporary Internet Files\Content.IE5\W9C6WXJV\MC90041242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47291" y="1124745"/>
            <a:ext cx="1933130" cy="2304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9367923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0000"/>
          </a:solidFill>
          <a:ln>
            <a:solidFill>
              <a:srgbClr val="C00000"/>
            </a:solidFill>
          </a:ln>
        </p:spPr>
        <p:txBody>
          <a:bodyPr/>
          <a:lstStyle/>
          <a:p>
            <a:r>
              <a:rPr lang="cs-CZ" dirty="0" smtClean="0"/>
              <a:t>Umělá balada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u="sng" dirty="0" smtClean="0">
                <a:solidFill>
                  <a:srgbClr val="7030A0"/>
                </a:solidFill>
              </a:rPr>
              <a:t>Pojmy:</a:t>
            </a:r>
          </a:p>
          <a:p>
            <a:r>
              <a:rPr lang="cs-CZ" u="sng" dirty="0" smtClean="0"/>
              <a:t>Melodram</a:t>
            </a:r>
            <a:r>
              <a:rPr lang="cs-CZ" dirty="0" smtClean="0"/>
              <a:t> - text doprovázený hudbou            (Vodník – slova </a:t>
            </a:r>
            <a:r>
              <a:rPr lang="cs-CZ" dirty="0" err="1" smtClean="0"/>
              <a:t>K.J.Erben</a:t>
            </a:r>
            <a:r>
              <a:rPr lang="cs-CZ" dirty="0" smtClean="0"/>
              <a:t>, hudba Zdeněk Fibich)</a:t>
            </a:r>
          </a:p>
          <a:p>
            <a:r>
              <a:rPr lang="cs-CZ" u="sng" dirty="0" smtClean="0"/>
              <a:t>Parodie</a:t>
            </a:r>
            <a:r>
              <a:rPr lang="cs-CZ" dirty="0" smtClean="0"/>
              <a:t> – žertovné nebo zesměšňující napodobení literárního díla ( Polednice – Jiří Suchý </a:t>
            </a:r>
            <a:r>
              <a:rPr lang="cs-CZ" dirty="0" smtClean="0"/>
              <a:t>)</a:t>
            </a:r>
            <a:endParaRPr lang="cs-CZ" dirty="0" smtClean="0"/>
          </a:p>
          <a:p>
            <a:r>
              <a:rPr lang="cs-CZ" u="sng" dirty="0" smtClean="0"/>
              <a:t>Klasika</a:t>
            </a:r>
            <a:r>
              <a:rPr lang="cs-CZ" dirty="0" smtClean="0"/>
              <a:t> – díla s trvalou </a:t>
            </a:r>
            <a:r>
              <a:rPr lang="cs-CZ" dirty="0" smtClean="0"/>
              <a:t>uměleckou hodnotou ( Kytice, Babička, Staré pověsti české</a:t>
            </a:r>
            <a:r>
              <a:rPr lang="cs-CZ" dirty="0" smtClean="0"/>
              <a:t>…)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659981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5"/>
          </a:solidFill>
          <a:ln>
            <a:solidFill>
              <a:schemeClr val="accent5">
                <a:lumMod val="75000"/>
              </a:schemeClr>
            </a:solidFill>
          </a:ln>
        </p:spPr>
        <p:txBody>
          <a:bodyPr/>
          <a:lstStyle/>
          <a:p>
            <a:r>
              <a:rPr lang="cs-CZ" dirty="0" smtClean="0"/>
              <a:t>Romance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u="sng" dirty="0" smtClean="0"/>
              <a:t>Romance</a:t>
            </a:r>
            <a:r>
              <a:rPr lang="cs-CZ" dirty="0" smtClean="0"/>
              <a:t> – lyrickoepická báseň se zajímavým, šťastně zakončeným příběhem</a:t>
            </a:r>
          </a:p>
          <a:p>
            <a:r>
              <a:rPr lang="cs-CZ" u="sng" dirty="0" smtClean="0"/>
              <a:t>Jan Neruda </a:t>
            </a:r>
            <a:r>
              <a:rPr lang="cs-CZ" dirty="0" smtClean="0"/>
              <a:t>– Balady a romance ( ukázka Balada česká – je to vlastně romance )</a:t>
            </a:r>
            <a:endParaRPr lang="cs-CZ" dirty="0"/>
          </a:p>
        </p:txBody>
      </p:sp>
      <p:pic>
        <p:nvPicPr>
          <p:cNvPr id="3074" name="Picture 2" descr="C:\Users\zye\AppData\Local\Microsoft\Windows\Temporary Internet Files\Content.IE5\3WXDQCWM\MC90014932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87824" y="3288972"/>
            <a:ext cx="2770180" cy="297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4908405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  <a:ln>
            <a:solidFill>
              <a:srgbClr val="FFC000"/>
            </a:solidFill>
          </a:ln>
        </p:spPr>
        <p:txBody>
          <a:bodyPr/>
          <a:lstStyle/>
          <a:p>
            <a:r>
              <a:rPr lang="cs-CZ" dirty="0" smtClean="0"/>
              <a:t>Sociální balada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u="sng" dirty="0" smtClean="0"/>
              <a:t>Sociální balada </a:t>
            </a:r>
            <a:r>
              <a:rPr lang="cs-CZ" dirty="0" smtClean="0"/>
              <a:t>– umělá, zobrazuje tíživou sociální situaci ( bída, neštěstí, národnostní útisk )</a:t>
            </a:r>
          </a:p>
          <a:p>
            <a:r>
              <a:rPr lang="cs-CZ" u="sng" dirty="0" smtClean="0">
                <a:solidFill>
                  <a:srgbClr val="00B0F0"/>
                </a:solidFill>
              </a:rPr>
              <a:t>PETR BEZRUČ </a:t>
            </a:r>
            <a:r>
              <a:rPr lang="cs-CZ" dirty="0" smtClean="0"/>
              <a:t>( 1867 – 1958 )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- vlastním jménem Vladimír Vašek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- narodil se v Opavě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- </a:t>
            </a:r>
            <a:r>
              <a:rPr lang="cs-CZ" u="sng" dirty="0" smtClean="0"/>
              <a:t>dílo</a:t>
            </a:r>
            <a:r>
              <a:rPr lang="cs-CZ" dirty="0" smtClean="0"/>
              <a:t> : Slezské písně – sociální balady ( Maryčka </a:t>
            </a:r>
          </a:p>
          <a:p>
            <a:pPr marL="0" indent="0">
              <a:buNone/>
            </a:pPr>
            <a:r>
              <a:rPr lang="cs-CZ" dirty="0"/>
              <a:t>  </a:t>
            </a:r>
            <a:r>
              <a:rPr lang="cs-CZ" dirty="0" smtClean="0"/>
              <a:t>            </a:t>
            </a:r>
            <a:r>
              <a:rPr lang="cs-CZ" dirty="0" err="1" smtClean="0"/>
              <a:t>Magdonova</a:t>
            </a:r>
            <a:r>
              <a:rPr lang="cs-CZ" dirty="0" smtClean="0"/>
              <a:t>, Ostrava )</a:t>
            </a:r>
          </a:p>
          <a:p>
            <a:r>
              <a:rPr lang="cs-CZ" u="sng" dirty="0" smtClean="0"/>
              <a:t>Pseudonym</a:t>
            </a:r>
            <a:r>
              <a:rPr lang="cs-CZ" dirty="0" smtClean="0"/>
              <a:t> – autor píše pod jiným jménem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476463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  <a:ln>
            <a:solidFill>
              <a:srgbClr val="FFC000"/>
            </a:solidFill>
          </a:ln>
        </p:spPr>
        <p:txBody>
          <a:bodyPr/>
          <a:lstStyle/>
          <a:p>
            <a:r>
              <a:rPr lang="cs-CZ" dirty="0" smtClean="0"/>
              <a:t>Sociální balada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u="sng" dirty="0" smtClean="0">
                <a:solidFill>
                  <a:srgbClr val="00B0F0"/>
                </a:solidFill>
              </a:rPr>
              <a:t>JIŘÍ WOLKER </a:t>
            </a:r>
            <a:r>
              <a:rPr lang="cs-CZ" dirty="0" smtClean="0"/>
              <a:t>( 1900 – 1924)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- narodil se v Prostějově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- představitel proletářské poezie, autor moderních pohádek ( O milionáři, který ukradl slunce, O kominíkovi )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- </a:t>
            </a:r>
            <a:r>
              <a:rPr lang="cs-CZ" u="sng" dirty="0" smtClean="0"/>
              <a:t>dílo</a:t>
            </a:r>
            <a:r>
              <a:rPr lang="cs-CZ" dirty="0" smtClean="0"/>
              <a:t> : Host do domu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Těžká hodina – sociální balady ( Balada o námořníkovi, Balada o očích topičových…)</a:t>
            </a:r>
            <a:endParaRPr lang="cs-CZ" dirty="0"/>
          </a:p>
        </p:txBody>
      </p:sp>
      <p:pic>
        <p:nvPicPr>
          <p:cNvPr id="1026" name="Picture 2" descr="C:\Users\zye\AppData\Local\Microsoft\Windows\Temporary Internet Files\Content.IE5\3WXDQCWM\MC900434736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60232" y="1340768"/>
            <a:ext cx="2285714" cy="2285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3504528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txBody>
          <a:bodyPr/>
          <a:lstStyle/>
          <a:p>
            <a:r>
              <a:rPr lang="cs-CZ" dirty="0" smtClean="0"/>
              <a:t>Jiří Wolker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Jiří Wolker zemřel ve 24 letech na tuberkulózu. Když umíral, napsal si sám nápis na hrob.(Také například Jaroslav Vrchlický)</a:t>
            </a:r>
          </a:p>
          <a:p>
            <a:r>
              <a:rPr lang="cs-CZ" u="sng" dirty="0" smtClean="0"/>
              <a:t>Epitaf</a:t>
            </a:r>
            <a:r>
              <a:rPr lang="cs-CZ" dirty="0" smtClean="0"/>
              <a:t> = nápis na hrob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„</a:t>
            </a:r>
            <a:r>
              <a:rPr lang="cs-CZ" i="1" dirty="0" smtClean="0"/>
              <a:t>Zde leží Jiří Wolker, básník,                            jenž miloval svět a pro spravedlnost jeho šel se bít. Dříve než </a:t>
            </a:r>
            <a:r>
              <a:rPr lang="cs-CZ" i="1" dirty="0" err="1" smtClean="0"/>
              <a:t>moh</a:t>
            </a:r>
            <a:r>
              <a:rPr lang="cs-CZ" i="1" dirty="0" smtClean="0"/>
              <a:t> srdce k boji vytasit, zemřel mlád dvacet čtyři let.“</a:t>
            </a:r>
            <a:endParaRPr lang="cs-CZ" dirty="0"/>
          </a:p>
        </p:txBody>
      </p:sp>
      <p:pic>
        <p:nvPicPr>
          <p:cNvPr id="2051" name="Picture 3" descr="C:\Users\zye\AppData\Local\Microsoft\Windows\Temporary Internet Files\Content.IE5\0LT0PML9\MC90014961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12085" y="2492896"/>
            <a:ext cx="1512244" cy="2025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58271185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Pramen:</a:t>
            </a:r>
          </a:p>
          <a:p>
            <a:r>
              <a:rPr lang="cs-CZ"/>
              <a:t>www.ofice.microsoft.com</a:t>
            </a:r>
          </a:p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862515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97</TotalTime>
  <Words>399</Words>
  <Application>Microsoft Office PowerPoint</Application>
  <PresentationFormat>Předvádění na obrazovce (4:3)</PresentationFormat>
  <Paragraphs>49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Vy_32_INOVACE_74_Balady a romance II</vt:lpstr>
      <vt:lpstr>Balady a romance</vt:lpstr>
      <vt:lpstr>Balady a romance</vt:lpstr>
      <vt:lpstr>Umělá balada</vt:lpstr>
      <vt:lpstr>Umělá balada</vt:lpstr>
      <vt:lpstr>Romance</vt:lpstr>
      <vt:lpstr>Sociální balada</vt:lpstr>
      <vt:lpstr>Sociální balada</vt:lpstr>
      <vt:lpstr>Jiří Wolker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a číslo učebního materiálu</dc:title>
  <dc:creator>Zykmundová Ema</dc:creator>
  <cp:lastModifiedBy>Vaše jméno</cp:lastModifiedBy>
  <cp:revision>19</cp:revision>
  <dcterms:created xsi:type="dcterms:W3CDTF">2011-03-22T16:34:22Z</dcterms:created>
  <dcterms:modified xsi:type="dcterms:W3CDTF">2012-05-13T14:27:54Z</dcterms:modified>
</cp:coreProperties>
</file>