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99"/>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66FF615-60F7-4746-BA7E-C70C2B379CC7}" type="datetimeFigureOut">
              <a:rPr lang="cs-CZ" smtClean="0"/>
              <a:t>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3184147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6FF615-60F7-4746-BA7E-C70C2B379CC7}" type="datetimeFigureOut">
              <a:rPr lang="cs-CZ" smtClean="0"/>
              <a:t>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2776980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66FF615-60F7-4746-BA7E-C70C2B379CC7}" type="datetimeFigureOut">
              <a:rPr lang="cs-CZ" smtClean="0"/>
              <a:t>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2715640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66FF615-60F7-4746-BA7E-C70C2B379CC7}" type="datetimeFigureOut">
              <a:rPr lang="cs-CZ" smtClean="0"/>
              <a:t>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1760203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66FF615-60F7-4746-BA7E-C70C2B379CC7}" type="datetimeFigureOut">
              <a:rPr lang="cs-CZ" smtClean="0"/>
              <a:t>8.5.2012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1406390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66FF615-60F7-4746-BA7E-C70C2B379CC7}" type="datetimeFigureOut">
              <a:rPr lang="cs-CZ" smtClean="0"/>
              <a:t>8.5.2012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395354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66FF615-60F7-4746-BA7E-C70C2B379CC7}" type="datetimeFigureOut">
              <a:rPr lang="cs-CZ" smtClean="0"/>
              <a:t>8.5.2012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3967164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6FF615-60F7-4746-BA7E-C70C2B379CC7}" type="datetimeFigureOut">
              <a:rPr lang="cs-CZ" smtClean="0"/>
              <a:t>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471014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6FF615-60F7-4746-BA7E-C70C2B379CC7}" type="datetimeFigureOut">
              <a:rPr lang="cs-CZ" smtClean="0"/>
              <a:t>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46903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6FF615-60F7-4746-BA7E-C70C2B379CC7}" type="datetimeFigureOut">
              <a:rPr lang="cs-CZ" smtClean="0"/>
              <a:t>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1981569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6FF615-60F7-4746-BA7E-C70C2B379CC7}" type="datetimeFigureOut">
              <a:rPr lang="cs-CZ" smtClean="0"/>
              <a:t>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0C0D957-772F-4843-A5A2-AA82500E286F}" type="slidenum">
              <a:rPr lang="cs-CZ" smtClean="0"/>
              <a:t>‹#›</a:t>
            </a:fld>
            <a:endParaRPr lang="cs-CZ"/>
          </a:p>
        </p:txBody>
      </p:sp>
    </p:spTree>
    <p:extLst>
      <p:ext uri="{BB962C8B-B14F-4D97-AF65-F5344CB8AC3E}">
        <p14:creationId xmlns:p14="http://schemas.microsoft.com/office/powerpoint/2010/main" val="843905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FF615-60F7-4746-BA7E-C70C2B379CC7}" type="datetimeFigureOut">
              <a:rPr lang="cs-CZ" smtClean="0"/>
              <a:t>8.5.2012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C0D957-772F-4843-A5A2-AA82500E286F}" type="slidenum">
              <a:rPr lang="cs-CZ" smtClean="0"/>
              <a:t>‹#›</a:t>
            </a:fld>
            <a:endParaRPr lang="cs-CZ"/>
          </a:p>
        </p:txBody>
      </p:sp>
    </p:spTree>
    <p:extLst>
      <p:ext uri="{BB962C8B-B14F-4D97-AF65-F5344CB8AC3E}">
        <p14:creationId xmlns:p14="http://schemas.microsoft.com/office/powerpoint/2010/main" val="3926065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p:txBody>
          <a:bodyPr/>
          <a:lstStyle/>
          <a:p>
            <a:pPr>
              <a:defRPr/>
            </a:pPr>
            <a:r>
              <a:rPr lang="cs-CZ" sz="3200" b="1" smtClean="0"/>
              <a:t>Vy_32_INOVACE_78_</a:t>
            </a:r>
            <a:r>
              <a:rPr lang="cs-CZ" sz="3200" b="1" smtClean="0">
                <a:latin typeface="+mn-lt"/>
              </a:rPr>
              <a:t>Přísudek 6.třída</a:t>
            </a:r>
            <a:endParaRPr lang="cs-CZ" sz="3200" dirty="0" smtClean="0">
              <a:latin typeface="+mn-lt"/>
            </a:endParaRPr>
          </a:p>
        </p:txBody>
      </p:sp>
      <p:pic>
        <p:nvPicPr>
          <p:cNvPr id="205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TextovéPole 2"/>
          <p:cNvSpPr txBox="1">
            <a:spLocks noChangeArrowheads="1"/>
          </p:cNvSpPr>
          <p:nvPr/>
        </p:nvSpPr>
        <p:spPr bwMode="auto">
          <a:xfrm>
            <a:off x="3851275" y="1498600"/>
            <a:ext cx="1225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r>
              <a:rPr lang="cs-CZ" dirty="0" smtClean="0">
                <a:latin typeface="+mn-lt"/>
              </a:rPr>
              <a:t>Využití ICT</a:t>
            </a:r>
          </a:p>
        </p:txBody>
      </p:sp>
      <p:sp>
        <p:nvSpPr>
          <p:cNvPr id="2" name="TextovéPole 1"/>
          <p:cNvSpPr txBox="1"/>
          <p:nvPr/>
        </p:nvSpPr>
        <p:spPr>
          <a:xfrm>
            <a:off x="684213" y="620713"/>
            <a:ext cx="1493837" cy="215900"/>
          </a:xfrm>
          <a:prstGeom prst="rect">
            <a:avLst/>
          </a:prstGeom>
          <a:noFill/>
        </p:spPr>
        <p:txBody>
          <a:bodyPr wrap="none">
            <a:spAutoFit/>
          </a:bodyPr>
          <a:lstStyle/>
          <a:p>
            <a:pPr>
              <a:defRPr/>
            </a:pPr>
            <a:r>
              <a:rPr lang="cs-CZ" sz="800" dirty="0">
                <a:latin typeface="+mn-lt"/>
              </a:rPr>
              <a:t>Identifikátor školy: 600 150 569</a:t>
            </a:r>
          </a:p>
        </p:txBody>
      </p:sp>
    </p:spTree>
    <p:extLst>
      <p:ext uri="{BB962C8B-B14F-4D97-AF65-F5344CB8AC3E}">
        <p14:creationId xmlns:p14="http://schemas.microsoft.com/office/powerpoint/2010/main" val="9124591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solidFill>
            <a:srgbClr val="FFFF00"/>
          </a:solidFill>
          <a:ln>
            <a:solidFill>
              <a:srgbClr val="FFC000"/>
            </a:solidFill>
          </a:ln>
        </p:spPr>
        <p:txBody>
          <a:bodyPr/>
          <a:lstStyle/>
          <a:p>
            <a:r>
              <a:rPr lang="cs-CZ" dirty="0" smtClean="0"/>
              <a:t>SKLADBA</a:t>
            </a:r>
            <a:endParaRPr lang="cs-CZ" dirty="0"/>
          </a:p>
        </p:txBody>
      </p:sp>
      <p:sp>
        <p:nvSpPr>
          <p:cNvPr id="3" name="Podnadpis 2"/>
          <p:cNvSpPr>
            <a:spLocks noGrp="1"/>
          </p:cNvSpPr>
          <p:nvPr>
            <p:ph type="subTitle" idx="1"/>
          </p:nvPr>
        </p:nvSpPr>
        <p:spPr>
          <a:solidFill>
            <a:srgbClr val="00FF99"/>
          </a:solidFill>
        </p:spPr>
        <p:txBody>
          <a:bodyPr/>
          <a:lstStyle/>
          <a:p>
            <a:r>
              <a:rPr lang="cs-CZ" dirty="0" smtClean="0">
                <a:solidFill>
                  <a:srgbClr val="FF0000"/>
                </a:solidFill>
              </a:rPr>
              <a:t>Základní větné členy</a:t>
            </a:r>
            <a:endParaRPr lang="cs-CZ" dirty="0">
              <a:solidFill>
                <a:srgbClr val="FF0000"/>
              </a:solidFill>
            </a:endParaRPr>
          </a:p>
        </p:txBody>
      </p:sp>
    </p:spTree>
    <p:extLst>
      <p:ext uri="{BB962C8B-B14F-4D97-AF65-F5344CB8AC3E}">
        <p14:creationId xmlns:p14="http://schemas.microsoft.com/office/powerpoint/2010/main" val="2490161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33CC"/>
          </a:solidFill>
        </p:spPr>
        <p:txBody>
          <a:bodyPr/>
          <a:lstStyle/>
          <a:p>
            <a:r>
              <a:rPr lang="cs-CZ" dirty="0" smtClean="0"/>
              <a:t>Přísudek</a:t>
            </a:r>
            <a:endParaRPr lang="cs-CZ" dirty="0"/>
          </a:p>
        </p:txBody>
      </p:sp>
      <p:sp>
        <p:nvSpPr>
          <p:cNvPr id="3" name="Zástupný symbol pro obsah 2"/>
          <p:cNvSpPr>
            <a:spLocks noGrp="1"/>
          </p:cNvSpPr>
          <p:nvPr>
            <p:ph idx="1"/>
          </p:nvPr>
        </p:nvSpPr>
        <p:spPr/>
        <p:txBody>
          <a:bodyPr/>
          <a:lstStyle/>
          <a:p>
            <a:r>
              <a:rPr lang="cs-CZ" u="sng" dirty="0" smtClean="0">
                <a:solidFill>
                  <a:srgbClr val="7030A0"/>
                </a:solidFill>
              </a:rPr>
              <a:t>Přísudek</a:t>
            </a:r>
            <a:r>
              <a:rPr lang="cs-CZ" dirty="0" smtClean="0"/>
              <a:t> – </a:t>
            </a:r>
            <a:r>
              <a:rPr lang="cs-CZ" dirty="0" err="1" smtClean="0"/>
              <a:t>Př</a:t>
            </a:r>
            <a:r>
              <a:rPr lang="cs-CZ" dirty="0" smtClean="0"/>
              <a:t> -  větný člen, který něco vypovídá o nějaké skutečnosti, vyjádřené zpravidla podmětem</a:t>
            </a:r>
          </a:p>
          <a:p>
            <a:r>
              <a:rPr lang="cs-CZ" u="sng" dirty="0" smtClean="0"/>
              <a:t>Ptáme se </a:t>
            </a:r>
            <a:r>
              <a:rPr lang="cs-CZ" dirty="0" smtClean="0"/>
              <a:t>: Co se vypovídá o podmětu ?</a:t>
            </a:r>
          </a:p>
          <a:p>
            <a:r>
              <a:rPr lang="cs-CZ" dirty="0" smtClean="0"/>
              <a:t>Děti </a:t>
            </a:r>
            <a:r>
              <a:rPr lang="cs-CZ" i="1" dirty="0" smtClean="0">
                <a:solidFill>
                  <a:srgbClr val="FF0000"/>
                </a:solidFill>
              </a:rPr>
              <a:t>stavěly </a:t>
            </a:r>
            <a:r>
              <a:rPr lang="cs-CZ" dirty="0" smtClean="0"/>
              <a:t>sněhuláky. U boudy </a:t>
            </a:r>
            <a:r>
              <a:rPr lang="cs-CZ" i="1" dirty="0" smtClean="0">
                <a:solidFill>
                  <a:srgbClr val="FF0000"/>
                </a:solidFill>
              </a:rPr>
              <a:t>ležel</a:t>
            </a:r>
            <a:r>
              <a:rPr lang="cs-CZ" dirty="0" smtClean="0"/>
              <a:t> pes. Do kina </a:t>
            </a:r>
            <a:r>
              <a:rPr lang="cs-CZ" i="1" dirty="0" smtClean="0">
                <a:solidFill>
                  <a:srgbClr val="FF0000"/>
                </a:solidFill>
              </a:rPr>
              <a:t>jsme šli </a:t>
            </a:r>
            <a:r>
              <a:rPr lang="cs-CZ" dirty="0" smtClean="0"/>
              <a:t>s kamarády. Nikdo </a:t>
            </a:r>
            <a:r>
              <a:rPr lang="cs-CZ" i="1" dirty="0" smtClean="0">
                <a:solidFill>
                  <a:srgbClr val="FF0000"/>
                </a:solidFill>
              </a:rPr>
              <a:t>si</a:t>
            </a:r>
            <a:r>
              <a:rPr lang="cs-CZ" dirty="0" smtClean="0"/>
              <a:t> ho ani </a:t>
            </a:r>
            <a:r>
              <a:rPr lang="cs-CZ" i="1" dirty="0" smtClean="0">
                <a:solidFill>
                  <a:srgbClr val="FF0000"/>
                </a:solidFill>
              </a:rPr>
              <a:t>nevšiml</a:t>
            </a:r>
            <a:r>
              <a:rPr lang="cs-CZ" dirty="0" smtClean="0"/>
              <a:t>.</a:t>
            </a:r>
            <a:endParaRPr lang="cs-CZ" dirty="0"/>
          </a:p>
        </p:txBody>
      </p:sp>
      <p:pic>
        <p:nvPicPr>
          <p:cNvPr id="1026" name="Picture 2" descr="C:\Users\zye\AppData\Local\Microsoft\Windows\Temporary Internet Files\Content.IE5\3WXDQCWM\MC9001832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4725144"/>
            <a:ext cx="1826057" cy="1784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034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33CC"/>
          </a:solidFill>
        </p:spPr>
        <p:txBody>
          <a:bodyPr/>
          <a:lstStyle/>
          <a:p>
            <a:r>
              <a:rPr lang="cs-CZ" dirty="0" smtClean="0"/>
              <a:t>Druhy přísudku</a:t>
            </a:r>
            <a:endParaRPr lang="cs-CZ" dirty="0"/>
          </a:p>
        </p:txBody>
      </p:sp>
      <p:sp>
        <p:nvSpPr>
          <p:cNvPr id="3" name="Zástupný symbol pro obsah 2"/>
          <p:cNvSpPr>
            <a:spLocks noGrp="1"/>
          </p:cNvSpPr>
          <p:nvPr>
            <p:ph idx="1"/>
          </p:nvPr>
        </p:nvSpPr>
        <p:spPr/>
        <p:txBody>
          <a:bodyPr/>
          <a:lstStyle/>
          <a:p>
            <a:r>
              <a:rPr lang="cs-CZ" u="sng" dirty="0" smtClean="0"/>
              <a:t>Přísudek slovesný </a:t>
            </a:r>
            <a:r>
              <a:rPr lang="cs-CZ" dirty="0" smtClean="0"/>
              <a:t>– je tvořen slovesem v určitém tvaru</a:t>
            </a:r>
          </a:p>
          <a:p>
            <a:r>
              <a:rPr lang="cs-CZ" u="sng" dirty="0" smtClean="0"/>
              <a:t>Vyhledej ve větách přísudek </a:t>
            </a:r>
            <a:r>
              <a:rPr lang="cs-CZ" dirty="0" smtClean="0"/>
              <a:t>:</a:t>
            </a:r>
          </a:p>
          <a:p>
            <a:r>
              <a:rPr lang="cs-CZ" dirty="0" smtClean="0"/>
              <a:t>Nic jsem mu nepřinesl. Tak už mi to prozraď. Malým koťátkům svítí oči ve tmě. Pročpak se zlobíš? A ty bys mi to skutečně dal? Večer se budu dívat na televizní seriál. Rozesmáli jsme se na celé kolo. Odpoledne jsem byl doma.</a:t>
            </a:r>
            <a:endParaRPr lang="cs-CZ" dirty="0"/>
          </a:p>
        </p:txBody>
      </p:sp>
    </p:spTree>
    <p:extLst>
      <p:ext uri="{BB962C8B-B14F-4D97-AF65-F5344CB8AC3E}">
        <p14:creationId xmlns:p14="http://schemas.microsoft.com/office/powerpoint/2010/main" val="1967163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FF99"/>
          </a:solidFill>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Nic </a:t>
            </a:r>
            <a:r>
              <a:rPr lang="cs-CZ" i="1" dirty="0" smtClean="0">
                <a:solidFill>
                  <a:srgbClr val="FF0000"/>
                </a:solidFill>
              </a:rPr>
              <a:t>jsem</a:t>
            </a:r>
            <a:r>
              <a:rPr lang="cs-CZ" dirty="0" smtClean="0"/>
              <a:t> mu </a:t>
            </a:r>
            <a:r>
              <a:rPr lang="cs-CZ" i="1" dirty="0" smtClean="0">
                <a:solidFill>
                  <a:srgbClr val="FF0000"/>
                </a:solidFill>
              </a:rPr>
              <a:t>nepřinesl</a:t>
            </a:r>
            <a:r>
              <a:rPr lang="cs-CZ" dirty="0" smtClean="0"/>
              <a:t>. Tak už mi to </a:t>
            </a:r>
            <a:r>
              <a:rPr lang="cs-CZ" i="1" dirty="0" smtClean="0">
                <a:solidFill>
                  <a:srgbClr val="FF0000"/>
                </a:solidFill>
              </a:rPr>
              <a:t>prozraď</a:t>
            </a:r>
            <a:r>
              <a:rPr lang="cs-CZ" dirty="0" smtClean="0"/>
              <a:t>. Malým koťátkům </a:t>
            </a:r>
            <a:r>
              <a:rPr lang="cs-CZ" i="1" dirty="0" smtClean="0">
                <a:solidFill>
                  <a:srgbClr val="FF0000"/>
                </a:solidFill>
              </a:rPr>
              <a:t>svítí</a:t>
            </a:r>
            <a:r>
              <a:rPr lang="cs-CZ" dirty="0" smtClean="0"/>
              <a:t> oči ve tmě. Pročpak </a:t>
            </a:r>
            <a:r>
              <a:rPr lang="cs-CZ" i="1" dirty="0" smtClean="0">
                <a:solidFill>
                  <a:srgbClr val="FF0000"/>
                </a:solidFill>
              </a:rPr>
              <a:t>se zlobíš</a:t>
            </a:r>
            <a:r>
              <a:rPr lang="cs-CZ" dirty="0" smtClean="0"/>
              <a:t>? A ty </a:t>
            </a:r>
            <a:r>
              <a:rPr lang="cs-CZ" i="1" dirty="0" smtClean="0">
                <a:solidFill>
                  <a:srgbClr val="FF0000"/>
                </a:solidFill>
              </a:rPr>
              <a:t>bys</a:t>
            </a:r>
            <a:r>
              <a:rPr lang="cs-CZ" dirty="0" smtClean="0"/>
              <a:t> mi to skutečně </a:t>
            </a:r>
            <a:r>
              <a:rPr lang="cs-CZ" i="1" dirty="0" smtClean="0">
                <a:solidFill>
                  <a:srgbClr val="FF0000"/>
                </a:solidFill>
              </a:rPr>
              <a:t>dal</a:t>
            </a:r>
            <a:r>
              <a:rPr lang="cs-CZ" dirty="0" smtClean="0"/>
              <a:t>? Večer </a:t>
            </a:r>
            <a:r>
              <a:rPr lang="cs-CZ" i="1" dirty="0" smtClean="0">
                <a:solidFill>
                  <a:srgbClr val="FF0000"/>
                </a:solidFill>
              </a:rPr>
              <a:t>se</a:t>
            </a:r>
            <a:r>
              <a:rPr lang="cs-CZ" dirty="0" smtClean="0"/>
              <a:t> </a:t>
            </a:r>
            <a:r>
              <a:rPr lang="cs-CZ" i="1" dirty="0" smtClean="0">
                <a:solidFill>
                  <a:srgbClr val="FF0000"/>
                </a:solidFill>
              </a:rPr>
              <a:t>budu dívat </a:t>
            </a:r>
            <a:r>
              <a:rPr lang="cs-CZ" dirty="0" smtClean="0"/>
              <a:t>na televizní seriál. </a:t>
            </a:r>
            <a:r>
              <a:rPr lang="cs-CZ" i="1" dirty="0" smtClean="0">
                <a:solidFill>
                  <a:srgbClr val="FF0000"/>
                </a:solidFill>
              </a:rPr>
              <a:t>Rozesmáli jsme se</a:t>
            </a:r>
            <a:r>
              <a:rPr lang="cs-CZ" dirty="0" smtClean="0"/>
              <a:t> na celé kolo. Odpoledne </a:t>
            </a:r>
            <a:r>
              <a:rPr lang="cs-CZ" i="1" dirty="0" smtClean="0">
                <a:solidFill>
                  <a:srgbClr val="FF0000"/>
                </a:solidFill>
              </a:rPr>
              <a:t>jsem byl </a:t>
            </a:r>
            <a:r>
              <a:rPr lang="cs-CZ" dirty="0" smtClean="0"/>
              <a:t>doma.</a:t>
            </a:r>
          </a:p>
          <a:p>
            <a:endParaRPr lang="cs-CZ" dirty="0"/>
          </a:p>
        </p:txBody>
      </p:sp>
      <p:pic>
        <p:nvPicPr>
          <p:cNvPr id="2050" name="Picture 2" descr="C:\Users\zye\AppData\Local\Microsoft\Windows\Temporary Internet Files\Content.IE5\EPN5U4RQ\MP90042231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72861" y="4221088"/>
            <a:ext cx="3247611" cy="2570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362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33CC"/>
          </a:solidFill>
        </p:spPr>
        <p:txBody>
          <a:bodyPr/>
          <a:lstStyle/>
          <a:p>
            <a:r>
              <a:rPr lang="cs-CZ" dirty="0" smtClean="0"/>
              <a:t>Druhy přísudku</a:t>
            </a:r>
            <a:endParaRPr lang="cs-CZ" dirty="0"/>
          </a:p>
        </p:txBody>
      </p:sp>
      <p:sp>
        <p:nvSpPr>
          <p:cNvPr id="3" name="Zástupný symbol pro obsah 2"/>
          <p:cNvSpPr>
            <a:spLocks noGrp="1"/>
          </p:cNvSpPr>
          <p:nvPr>
            <p:ph idx="1"/>
          </p:nvPr>
        </p:nvSpPr>
        <p:spPr/>
        <p:txBody>
          <a:bodyPr/>
          <a:lstStyle/>
          <a:p>
            <a:r>
              <a:rPr lang="cs-CZ" u="sng" dirty="0" smtClean="0"/>
              <a:t>Přísudek jmenný se sponou </a:t>
            </a:r>
            <a:r>
              <a:rPr lang="cs-CZ" dirty="0" smtClean="0"/>
              <a:t>– je vyjádřen podstatným nebo přídavným jménem a sponovým slovesem</a:t>
            </a:r>
          </a:p>
          <a:p>
            <a:r>
              <a:rPr lang="cs-CZ" u="sng" dirty="0" smtClean="0"/>
              <a:t>Sponové sloveso</a:t>
            </a:r>
            <a:r>
              <a:rPr lang="cs-CZ" dirty="0" smtClean="0"/>
              <a:t> – nemá plný význam, je to sloveso </a:t>
            </a:r>
            <a:r>
              <a:rPr lang="cs-CZ" dirty="0" smtClean="0">
                <a:solidFill>
                  <a:srgbClr val="FF0000"/>
                </a:solidFill>
              </a:rPr>
              <a:t>být, bývat</a:t>
            </a:r>
            <a:r>
              <a:rPr lang="cs-CZ" dirty="0" smtClean="0"/>
              <a:t> a </a:t>
            </a:r>
            <a:r>
              <a:rPr lang="cs-CZ" dirty="0" smtClean="0">
                <a:solidFill>
                  <a:srgbClr val="FF0000"/>
                </a:solidFill>
              </a:rPr>
              <a:t>stát, stávat se </a:t>
            </a:r>
            <a:r>
              <a:rPr lang="cs-CZ" dirty="0" smtClean="0"/>
              <a:t>ve všech tvarech – jsem, byl, bude, stal se, stane se…</a:t>
            </a:r>
          </a:p>
          <a:p>
            <a:r>
              <a:rPr lang="cs-CZ" dirty="0" smtClean="0"/>
              <a:t>Petr </a:t>
            </a:r>
            <a:r>
              <a:rPr lang="cs-CZ" i="1" dirty="0" smtClean="0">
                <a:solidFill>
                  <a:srgbClr val="FF0000"/>
                </a:solidFill>
              </a:rPr>
              <a:t>je</a:t>
            </a:r>
            <a:r>
              <a:rPr lang="cs-CZ" dirty="0" smtClean="0"/>
              <a:t> můj </a:t>
            </a:r>
            <a:r>
              <a:rPr lang="cs-CZ" i="1" dirty="0" smtClean="0">
                <a:solidFill>
                  <a:srgbClr val="FF0000"/>
                </a:solidFill>
              </a:rPr>
              <a:t>spolužák</a:t>
            </a:r>
            <a:r>
              <a:rPr lang="cs-CZ" dirty="0" smtClean="0"/>
              <a:t>. Ten film </a:t>
            </a:r>
            <a:r>
              <a:rPr lang="cs-CZ" i="1" dirty="0" smtClean="0">
                <a:solidFill>
                  <a:srgbClr val="FF0000"/>
                </a:solidFill>
              </a:rPr>
              <a:t>není zajímavý</a:t>
            </a:r>
            <a:r>
              <a:rPr lang="cs-CZ" dirty="0" smtClean="0"/>
              <a:t>. Bratr </a:t>
            </a:r>
            <a:r>
              <a:rPr lang="cs-CZ" i="1" dirty="0" smtClean="0">
                <a:solidFill>
                  <a:srgbClr val="FF0000"/>
                </a:solidFill>
              </a:rPr>
              <a:t>se stal vítězem </a:t>
            </a:r>
            <a:r>
              <a:rPr lang="cs-CZ" dirty="0" smtClean="0"/>
              <a:t>závodu. </a:t>
            </a:r>
          </a:p>
          <a:p>
            <a:endParaRPr lang="cs-CZ" dirty="0"/>
          </a:p>
        </p:txBody>
      </p:sp>
    </p:spTree>
    <p:extLst>
      <p:ext uri="{BB962C8B-B14F-4D97-AF65-F5344CB8AC3E}">
        <p14:creationId xmlns:p14="http://schemas.microsoft.com/office/powerpoint/2010/main" val="1042783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Přísudek jmenný se sponou</a:t>
            </a:r>
            <a:endParaRPr lang="cs-CZ" dirty="0"/>
          </a:p>
        </p:txBody>
      </p:sp>
      <p:sp>
        <p:nvSpPr>
          <p:cNvPr id="3" name="Zástupný symbol pro obsah 2"/>
          <p:cNvSpPr>
            <a:spLocks noGrp="1"/>
          </p:cNvSpPr>
          <p:nvPr>
            <p:ph idx="1"/>
          </p:nvPr>
        </p:nvSpPr>
        <p:spPr/>
        <p:txBody>
          <a:bodyPr/>
          <a:lstStyle/>
          <a:p>
            <a:r>
              <a:rPr lang="cs-CZ" dirty="0" smtClean="0"/>
              <a:t>Slovesa být, bývat, stát se, stávat se mohou mít někdy i plný význam, pak se jedná o přísudek slovesný</a:t>
            </a:r>
          </a:p>
          <a:p>
            <a:r>
              <a:rPr lang="cs-CZ" dirty="0" smtClean="0"/>
              <a:t>Přece je (= existuje) na světě spravedlnost. V létě bývám (= pobývám) u tety. Co se stalo ? (=přihodilo)</a:t>
            </a:r>
            <a:endParaRPr lang="cs-CZ" dirty="0"/>
          </a:p>
        </p:txBody>
      </p:sp>
    </p:spTree>
    <p:extLst>
      <p:ext uri="{BB962C8B-B14F-4D97-AF65-F5344CB8AC3E}">
        <p14:creationId xmlns:p14="http://schemas.microsoft.com/office/powerpoint/2010/main" val="281882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lstStyle/>
          <a:p>
            <a:r>
              <a:rPr lang="cs-CZ" dirty="0" smtClean="0"/>
              <a:t>Podtrhni ve větách přísudky</a:t>
            </a:r>
            <a:endParaRPr lang="cs-CZ" dirty="0"/>
          </a:p>
        </p:txBody>
      </p:sp>
      <p:sp>
        <p:nvSpPr>
          <p:cNvPr id="3" name="Zástupný symbol pro obsah 2"/>
          <p:cNvSpPr>
            <a:spLocks noGrp="1"/>
          </p:cNvSpPr>
          <p:nvPr>
            <p:ph idx="1"/>
          </p:nvPr>
        </p:nvSpPr>
        <p:spPr/>
        <p:txBody>
          <a:bodyPr/>
          <a:lstStyle/>
          <a:p>
            <a:r>
              <a:rPr lang="cs-CZ" dirty="0" smtClean="0"/>
              <a:t>Roman byl kvůli neúspěchu jejich družstva nešťastný. Pavel se na nás díval celý nešťastný. Můj bratr se stal řidičem. Budeš zítra doma? Petr je stále velice nepořádný. Příští rok se budu učit francouzsky. Moje maminka je učitelkou v mateřské školce. Co se vám stalo? Den ode dne se stával nemluvnějším.</a:t>
            </a:r>
            <a:endParaRPr lang="cs-CZ" dirty="0"/>
          </a:p>
        </p:txBody>
      </p:sp>
    </p:spTree>
    <p:extLst>
      <p:ext uri="{BB962C8B-B14F-4D97-AF65-F5344CB8AC3E}">
        <p14:creationId xmlns:p14="http://schemas.microsoft.com/office/powerpoint/2010/main" val="1946898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FF99"/>
          </a:solidFill>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Roman </a:t>
            </a:r>
            <a:r>
              <a:rPr lang="cs-CZ" u="sng" dirty="0" smtClean="0"/>
              <a:t>byl</a:t>
            </a:r>
            <a:r>
              <a:rPr lang="cs-CZ" dirty="0" smtClean="0"/>
              <a:t> kvůli neúspěchu jejich družstva </a:t>
            </a:r>
            <a:r>
              <a:rPr lang="cs-CZ" u="sng" dirty="0" smtClean="0"/>
              <a:t>nešťastný</a:t>
            </a:r>
            <a:r>
              <a:rPr lang="cs-CZ" dirty="0" smtClean="0"/>
              <a:t>. Pavel </a:t>
            </a:r>
            <a:r>
              <a:rPr lang="cs-CZ" u="sng" dirty="0" smtClean="0"/>
              <a:t>se</a:t>
            </a:r>
            <a:r>
              <a:rPr lang="cs-CZ" dirty="0" smtClean="0"/>
              <a:t> na nás </a:t>
            </a:r>
            <a:r>
              <a:rPr lang="cs-CZ" u="sng" dirty="0" smtClean="0"/>
              <a:t>díval</a:t>
            </a:r>
            <a:r>
              <a:rPr lang="cs-CZ" dirty="0" smtClean="0"/>
              <a:t> celý nešťastný. Můj bratr </a:t>
            </a:r>
            <a:r>
              <a:rPr lang="cs-CZ" u="sng" dirty="0" smtClean="0"/>
              <a:t>se stal řidičem</a:t>
            </a:r>
            <a:r>
              <a:rPr lang="cs-CZ" dirty="0" smtClean="0"/>
              <a:t>. </a:t>
            </a:r>
            <a:r>
              <a:rPr lang="cs-CZ" u="sng" dirty="0" smtClean="0"/>
              <a:t>Budeš</a:t>
            </a:r>
            <a:r>
              <a:rPr lang="cs-CZ" dirty="0" smtClean="0"/>
              <a:t> zítra doma? Petr </a:t>
            </a:r>
            <a:r>
              <a:rPr lang="cs-CZ" u="sng" dirty="0" smtClean="0"/>
              <a:t>je</a:t>
            </a:r>
            <a:r>
              <a:rPr lang="cs-CZ" dirty="0" smtClean="0"/>
              <a:t> stále velice </a:t>
            </a:r>
            <a:r>
              <a:rPr lang="cs-CZ" u="sng" dirty="0" smtClean="0"/>
              <a:t>nepořádný</a:t>
            </a:r>
            <a:r>
              <a:rPr lang="cs-CZ" dirty="0" smtClean="0"/>
              <a:t>. Příští rok </a:t>
            </a:r>
            <a:r>
              <a:rPr lang="cs-CZ" u="sng" dirty="0" smtClean="0"/>
              <a:t>se budu učit </a:t>
            </a:r>
            <a:r>
              <a:rPr lang="cs-CZ" dirty="0" smtClean="0"/>
              <a:t>francouzsky. Moje maminka </a:t>
            </a:r>
            <a:r>
              <a:rPr lang="cs-CZ" u="sng" dirty="0" smtClean="0"/>
              <a:t>je učitelkou</a:t>
            </a:r>
            <a:r>
              <a:rPr lang="cs-CZ" dirty="0" smtClean="0"/>
              <a:t> v mateřské školce. Co </a:t>
            </a:r>
            <a:r>
              <a:rPr lang="cs-CZ" u="sng" dirty="0" smtClean="0"/>
              <a:t>se</a:t>
            </a:r>
            <a:r>
              <a:rPr lang="cs-CZ" dirty="0" smtClean="0"/>
              <a:t> vám </a:t>
            </a:r>
            <a:r>
              <a:rPr lang="cs-CZ" u="sng" dirty="0" smtClean="0"/>
              <a:t>stalo</a:t>
            </a:r>
            <a:r>
              <a:rPr lang="cs-CZ" dirty="0" smtClean="0"/>
              <a:t>? Den ode dne </a:t>
            </a:r>
            <a:r>
              <a:rPr lang="cs-CZ" u="sng" dirty="0" smtClean="0"/>
              <a:t>se stával nemluvnějším</a:t>
            </a:r>
            <a:r>
              <a:rPr lang="cs-CZ" dirty="0" smtClean="0"/>
              <a:t>.</a:t>
            </a:r>
          </a:p>
          <a:p>
            <a:endParaRPr lang="cs-CZ" dirty="0"/>
          </a:p>
        </p:txBody>
      </p:sp>
    </p:spTree>
    <p:extLst>
      <p:ext uri="{BB962C8B-B14F-4D97-AF65-F5344CB8AC3E}">
        <p14:creationId xmlns:p14="http://schemas.microsoft.com/office/powerpoint/2010/main" val="2134260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Pramen</a:t>
            </a:r>
            <a:endParaRPr lang="cs-CZ" dirty="0"/>
          </a:p>
        </p:txBody>
      </p:sp>
      <p:sp>
        <p:nvSpPr>
          <p:cNvPr id="3" name="Zástupný symbol pro obsah 2"/>
          <p:cNvSpPr>
            <a:spLocks noGrp="1"/>
          </p:cNvSpPr>
          <p:nvPr>
            <p:ph idx="1"/>
          </p:nvPr>
        </p:nvSpPr>
        <p:spPr/>
        <p:txBody>
          <a:bodyPr/>
          <a:lstStyle/>
          <a:p>
            <a:r>
              <a:rPr lang="cs-CZ" dirty="0" err="1"/>
              <a:t>Styblík,Vlastimil</a:t>
            </a:r>
            <a:r>
              <a:rPr lang="cs-CZ" dirty="0"/>
              <a:t> a kol. Český jazyk pro 6. ročník základní školy a pro odpovídající ročník víceletých gymnázií, SPN, Praha 1997, s. </a:t>
            </a:r>
            <a:r>
              <a:rPr lang="cs-CZ" smtClean="0"/>
              <a:t>100-101</a:t>
            </a:r>
            <a:endParaRPr lang="cs-CZ" dirty="0" smtClean="0"/>
          </a:p>
          <a:p>
            <a:r>
              <a:rPr lang="cs-CZ" dirty="0" smtClean="0"/>
              <a:t>www.ofice.microsoft.com</a:t>
            </a:r>
            <a:endParaRPr lang="cs-CZ" dirty="0"/>
          </a:p>
          <a:p>
            <a:endParaRPr lang="cs-CZ" dirty="0"/>
          </a:p>
        </p:txBody>
      </p:sp>
    </p:spTree>
    <p:extLst>
      <p:ext uri="{BB962C8B-B14F-4D97-AF65-F5344CB8AC3E}">
        <p14:creationId xmlns:p14="http://schemas.microsoft.com/office/powerpoint/2010/main" val="12334305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450</Words>
  <Application>Microsoft Office PowerPoint</Application>
  <PresentationFormat>Předvádění na obrazovce (4:3)</PresentationFormat>
  <Paragraphs>29</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Vy_32_INOVACE_78_Přísudek 6.třída</vt:lpstr>
      <vt:lpstr>SKLADBA</vt:lpstr>
      <vt:lpstr>Přísudek</vt:lpstr>
      <vt:lpstr>Druhy přísudku</vt:lpstr>
      <vt:lpstr>Řešení</vt:lpstr>
      <vt:lpstr>Druhy přísudku</vt:lpstr>
      <vt:lpstr>Přísudek jmenný se sponou</vt:lpstr>
      <vt:lpstr>Podtrhni ve větách přísudky</vt:lpstr>
      <vt:lpstr>Řešení</vt:lpstr>
      <vt:lpstr>Pramen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a číslo učebního materiálu</dc:title>
  <dc:creator>Zykmundová Ema</dc:creator>
  <cp:lastModifiedBy>Zykmundová Ema</cp:lastModifiedBy>
  <cp:revision>14</cp:revision>
  <dcterms:created xsi:type="dcterms:W3CDTF">2011-04-03T14:35:00Z</dcterms:created>
  <dcterms:modified xsi:type="dcterms:W3CDTF">2012-05-08T08:25:09Z</dcterms:modified>
</cp:coreProperties>
</file>