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67" r:id="rId2"/>
    <p:sldId id="268" r:id="rId3"/>
    <p:sldId id="257" r:id="rId4"/>
    <p:sldId id="258" r:id="rId5"/>
    <p:sldId id="262" r:id="rId6"/>
    <p:sldId id="259" r:id="rId7"/>
    <p:sldId id="261" r:id="rId8"/>
    <p:sldId id="263" r:id="rId9"/>
    <p:sldId id="264" r:id="rId10"/>
    <p:sldId id="270" r:id="rId11"/>
    <p:sldId id="271" r:id="rId12"/>
    <p:sldId id="272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0E9E91-BCD1-4C26-8EA6-EF979AF5DF78}" type="datetimeFigureOut">
              <a:rPr lang="cs-CZ" smtClean="0"/>
              <a:pPr/>
              <a:t>14.1.2012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065FF3-E6D2-41FA-8A43-8F893C4432F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70500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65FF3-E6D2-41FA-8A43-8F893C4432FA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65FF3-E6D2-41FA-8A43-8F893C4432FA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65FF3-E6D2-41FA-8A43-8F893C4432FA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36E9C-001B-42BD-BE57-2877AC855D20}" type="datetimeFigureOut">
              <a:rPr lang="cs-CZ" smtClean="0"/>
              <a:pPr/>
              <a:t>14.1.2012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E43F-A37E-46EF-9733-31DA6384019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36E9C-001B-42BD-BE57-2877AC855D20}" type="datetimeFigureOut">
              <a:rPr lang="cs-CZ" smtClean="0"/>
              <a:pPr/>
              <a:t>14.1.2012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E43F-A37E-46EF-9733-31DA6384019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36E9C-001B-42BD-BE57-2877AC855D20}" type="datetimeFigureOut">
              <a:rPr lang="cs-CZ" smtClean="0"/>
              <a:pPr/>
              <a:t>14.1.2012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E43F-A37E-46EF-9733-31DA6384019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36E9C-001B-42BD-BE57-2877AC855D20}" type="datetimeFigureOut">
              <a:rPr lang="cs-CZ" smtClean="0"/>
              <a:pPr/>
              <a:t>14.1.2012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E43F-A37E-46EF-9733-31DA6384019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36E9C-001B-42BD-BE57-2877AC855D20}" type="datetimeFigureOut">
              <a:rPr lang="cs-CZ" smtClean="0"/>
              <a:pPr/>
              <a:t>14.1.2012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E43F-A37E-46EF-9733-31DA6384019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36E9C-001B-42BD-BE57-2877AC855D20}" type="datetimeFigureOut">
              <a:rPr lang="cs-CZ" smtClean="0"/>
              <a:pPr/>
              <a:t>14.1.2012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E43F-A37E-46EF-9733-31DA6384019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36E9C-001B-42BD-BE57-2877AC855D20}" type="datetimeFigureOut">
              <a:rPr lang="cs-CZ" smtClean="0"/>
              <a:pPr/>
              <a:t>14.1.2012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E43F-A37E-46EF-9733-31DA6384019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36E9C-001B-42BD-BE57-2877AC855D20}" type="datetimeFigureOut">
              <a:rPr lang="cs-CZ" smtClean="0"/>
              <a:pPr/>
              <a:t>14.1.2012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E43F-A37E-46EF-9733-31DA6384019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36E9C-001B-42BD-BE57-2877AC855D20}" type="datetimeFigureOut">
              <a:rPr lang="cs-CZ" smtClean="0"/>
              <a:pPr/>
              <a:t>14.1.2012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0E7E43F-A37E-46EF-9733-31DA63840197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36E9C-001B-42BD-BE57-2877AC855D20}" type="datetimeFigureOut">
              <a:rPr lang="cs-CZ" smtClean="0"/>
              <a:pPr/>
              <a:t>14.1.2012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E43F-A37E-46EF-9733-31DA6384019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36E9C-001B-42BD-BE57-2877AC855D20}" type="datetimeFigureOut">
              <a:rPr lang="cs-CZ" smtClean="0"/>
              <a:pPr/>
              <a:t>14.1.2012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E43F-A37E-46EF-9733-31DA6384019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0036E9C-001B-42BD-BE57-2877AC855D20}" type="datetimeFigureOut">
              <a:rPr lang="cs-CZ" smtClean="0"/>
              <a:pPr/>
              <a:t>14.1.2012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0E7E43F-A37E-46EF-9733-31DA63840197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-pocasi.cz/clanky/teorie/?strana=3" TargetMode="External"/><Relationship Id="rId7" Type="http://schemas.openxmlformats.org/officeDocument/2006/relationships/hyperlink" Target="http://cs.wikipedia.org/wiki/Soubor:Prag_-_Rathausuhr_Monatsarbeiten.jpg" TargetMode="External"/><Relationship Id="rId2" Type="http://schemas.openxmlformats.org/officeDocument/2006/relationships/hyperlink" Target="http://cs.wikipedia.org/wiki/Soubor:The_Earth_seen_from_Apollo_17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Roman-calendar.png" TargetMode="External"/><Relationship Id="rId5" Type="http://schemas.openxmlformats.org/officeDocument/2006/relationships/hyperlink" Target="http://cs.wikipedia.org/wiki/Soubor:Aztec_Sun_Stone_Replica_cropped.jpg" TargetMode="External"/><Relationship Id="rId4" Type="http://schemas.openxmlformats.org/officeDocument/2006/relationships/hyperlink" Target="http://planety.astro.cz/zeme/1940-stridani-rocnich-obdob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29064" y="2285992"/>
            <a:ext cx="8143464" cy="1643074"/>
          </a:xfrm>
        </p:spPr>
        <p:txBody>
          <a:bodyPr/>
          <a:lstStyle/>
          <a:p>
            <a:pPr algn="ctr">
              <a:defRPr/>
            </a:pPr>
            <a:r>
              <a:rPr lang="cs-CZ" sz="3200" b="0" dirty="0" smtClean="0">
                <a:solidFill>
                  <a:schemeClr val="bg1"/>
                </a:solidFill>
                <a:effectLst/>
              </a:rPr>
              <a:t>VY_52_INOVACE_Z.6.7-8</a:t>
            </a:r>
            <a:endParaRPr lang="cs-CZ" sz="3200" b="0" dirty="0" smtClean="0">
              <a:solidFill>
                <a:schemeClr val="bg1"/>
              </a:solidFill>
              <a:effectLst/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Šablona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71473" y="285728"/>
            <a:ext cx="8358246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Anotace: žák se doví zákonitosti o střídání ročních období , pohybech Země </a:t>
            </a:r>
          </a:p>
          <a:p>
            <a:r>
              <a:rPr lang="cs-CZ" sz="2000" dirty="0" smtClean="0"/>
              <a:t>Autor: Mgr. Hana </a:t>
            </a:r>
            <a:r>
              <a:rPr lang="cs-CZ" sz="2000" dirty="0" err="1" smtClean="0"/>
              <a:t>Hilscherová</a:t>
            </a:r>
            <a:r>
              <a:rPr lang="cs-CZ" sz="2000" dirty="0" smtClean="0"/>
              <a:t> 	</a:t>
            </a:r>
          </a:p>
          <a:p>
            <a:r>
              <a:rPr lang="cs-CZ" sz="2000" dirty="0" smtClean="0"/>
              <a:t>Jazyk: Čeština</a:t>
            </a:r>
          </a:p>
          <a:p>
            <a:r>
              <a:rPr lang="cs-CZ" sz="2000" dirty="0" smtClean="0"/>
              <a:t>Očekávaný výstup: zhodnotí postavení Země ve vesmíru a srovnává podstatné vlastnosti Země s ostatními tělesy sluneční soustavy</a:t>
            </a:r>
          </a:p>
          <a:p>
            <a:r>
              <a:rPr lang="cs-CZ" sz="2000" dirty="0" smtClean="0"/>
              <a:t>Speciální vzdělávací potřeby: žádné </a:t>
            </a:r>
          </a:p>
          <a:p>
            <a:r>
              <a:rPr lang="cs-CZ" sz="2000" dirty="0" smtClean="0"/>
              <a:t>Klíčová slova:rovnodennost, slunovrat, polární noc, polární den</a:t>
            </a:r>
          </a:p>
          <a:p>
            <a:r>
              <a:rPr lang="cs-CZ" sz="2000" dirty="0" smtClean="0"/>
              <a:t>Druh učebního materiálu:výkladová prezentace </a:t>
            </a:r>
          </a:p>
          <a:p>
            <a:r>
              <a:rPr lang="cs-CZ" sz="2000" dirty="0" smtClean="0"/>
              <a:t>Druh </a:t>
            </a:r>
            <a:r>
              <a:rPr lang="cs-CZ" sz="2000" dirty="0" err="1" smtClean="0"/>
              <a:t>interaktivity</a:t>
            </a:r>
            <a:r>
              <a:rPr lang="cs-CZ" sz="2000" dirty="0" smtClean="0"/>
              <a:t>: výklad</a:t>
            </a:r>
          </a:p>
          <a:p>
            <a:r>
              <a:rPr lang="cs-CZ" sz="2000" dirty="0" smtClean="0"/>
              <a:t>Cílová skupina: Žák</a:t>
            </a:r>
          </a:p>
          <a:p>
            <a:r>
              <a:rPr lang="cs-CZ" sz="2000" dirty="0" smtClean="0"/>
              <a:t>Stupeň a typ vzdělávání: základní vzdělávání – druhý stupeň</a:t>
            </a:r>
          </a:p>
          <a:p>
            <a:r>
              <a:rPr lang="cs-CZ" sz="2000" dirty="0" smtClean="0"/>
              <a:t>Typická věková skupina: 12 - 15 let</a:t>
            </a:r>
          </a:p>
          <a:p>
            <a:r>
              <a:rPr lang="cs-CZ" sz="2000" dirty="0" smtClean="0"/>
              <a:t>Celková velikost: </a:t>
            </a:r>
            <a:r>
              <a:rPr lang="cs-CZ" sz="2000" dirty="0" smtClean="0"/>
              <a:t>751 </a:t>
            </a:r>
            <a:r>
              <a:rPr lang="cs-CZ" sz="2000" dirty="0" smtClean="0"/>
              <a:t>KB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836712"/>
            <a:ext cx="7776864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atin typeface="Arial" pitchFamily="34" charset="0"/>
                <a:cs typeface="Arial" pitchFamily="34" charset="0"/>
              </a:rPr>
              <a:t>Pohyby Země</a:t>
            </a:r>
          </a:p>
          <a:p>
            <a:pPr algn="ctr"/>
            <a:r>
              <a:rPr lang="cs-CZ" sz="3200" b="1" dirty="0" smtClean="0">
                <a:latin typeface="Arial" pitchFamily="34" charset="0"/>
                <a:cs typeface="Arial" pitchFamily="34" charset="0"/>
              </a:rPr>
              <a:t>Střídání dne a noci</a:t>
            </a:r>
          </a:p>
          <a:p>
            <a:pPr algn="ctr"/>
            <a:r>
              <a:rPr lang="cs-CZ" sz="3200" b="1" dirty="0" smtClean="0">
                <a:latin typeface="Arial" pitchFamily="34" charset="0"/>
                <a:cs typeface="Arial" pitchFamily="34" charset="0"/>
              </a:rPr>
              <a:t>Střídání čtyř ročních období</a:t>
            </a:r>
          </a:p>
          <a:p>
            <a:pPr algn="ctr"/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pPr algn="ctr"/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pPr algn="ctr"/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pPr algn="ctr"/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382" y="2636912"/>
            <a:ext cx="4153236" cy="3361148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57158" y="6143644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Obr.1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85028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92696"/>
            <a:ext cx="7848872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atin typeface="Footlight MT Light" pitchFamily="18" charset="0"/>
              </a:rPr>
              <a:t>,,A přece se točí ,, - Galileo Galilei</a:t>
            </a:r>
          </a:p>
          <a:p>
            <a:pPr algn="ctr"/>
            <a:endParaRPr lang="cs-CZ" sz="2400" b="1" dirty="0" smtClean="0">
              <a:latin typeface="Footlight MT Light" pitchFamily="18" charset="0"/>
            </a:endParaRPr>
          </a:p>
          <a:p>
            <a:r>
              <a:rPr lang="cs-CZ" sz="2400" b="1" i="1" u="sng" dirty="0" smtClean="0">
                <a:latin typeface="Footlight MT Light" pitchFamily="18" charset="0"/>
              </a:rPr>
              <a:t>Významné osobnosti</a:t>
            </a:r>
            <a:r>
              <a:rPr lang="cs-CZ" sz="2400" b="1" u="sng" dirty="0" smtClean="0">
                <a:latin typeface="Footlight MT Light" pitchFamily="18" charset="0"/>
              </a:rPr>
              <a:t>: </a:t>
            </a:r>
            <a:r>
              <a:rPr lang="cs-CZ" sz="2400" b="1" dirty="0" smtClean="0">
                <a:latin typeface="Footlight MT Light" pitchFamily="18" charset="0"/>
              </a:rPr>
              <a:t>: Mikuláš Koperník , Tycho de Brahe, </a:t>
            </a:r>
            <a:r>
              <a:rPr lang="cs-CZ" sz="2400" b="1" dirty="0" err="1" smtClean="0">
                <a:latin typeface="Footlight MT Light" pitchFamily="18" charset="0"/>
              </a:rPr>
              <a:t>Giordano</a:t>
            </a:r>
            <a:r>
              <a:rPr lang="cs-CZ" sz="2400" b="1" dirty="0" smtClean="0">
                <a:latin typeface="Footlight MT Light" pitchFamily="18" charset="0"/>
              </a:rPr>
              <a:t> Bruno</a:t>
            </a:r>
          </a:p>
          <a:p>
            <a:endParaRPr lang="cs-CZ" sz="2400" b="1" dirty="0" smtClean="0">
              <a:latin typeface="Footlight MT Light" pitchFamily="18" charset="0"/>
            </a:endParaRPr>
          </a:p>
          <a:p>
            <a:r>
              <a:rPr lang="cs-CZ" sz="2000" b="1" dirty="0" smtClean="0">
                <a:latin typeface="Footlight MT Light" pitchFamily="18" charset="0"/>
              </a:rPr>
              <a:t>Důkazy o kulatosti Země – viz kapitola Země </a:t>
            </a:r>
          </a:p>
          <a:p>
            <a:endParaRPr lang="cs-CZ" sz="2000" b="1" dirty="0" smtClean="0">
              <a:latin typeface="Footlight MT Light" pitchFamily="18" charset="0"/>
            </a:endParaRPr>
          </a:p>
          <a:p>
            <a:endParaRPr lang="cs-CZ" sz="2000" b="1" dirty="0" smtClean="0">
              <a:latin typeface="Footlight MT Light" pitchFamily="18" charset="0"/>
            </a:endParaRPr>
          </a:p>
          <a:p>
            <a:endParaRPr lang="cs-CZ" sz="2000" b="1" dirty="0" smtClean="0">
              <a:latin typeface="Footlight MT Light" pitchFamily="18" charset="0"/>
            </a:endParaRPr>
          </a:p>
          <a:p>
            <a:endParaRPr lang="cs-CZ" sz="2000" b="1" dirty="0" smtClean="0">
              <a:latin typeface="Footlight MT Light" pitchFamily="18" charset="0"/>
            </a:endParaRPr>
          </a:p>
          <a:p>
            <a:endParaRPr lang="cs-CZ" sz="2000" b="1" dirty="0" smtClean="0">
              <a:latin typeface="Footlight MT Light" pitchFamily="18" charset="0"/>
            </a:endParaRPr>
          </a:p>
          <a:p>
            <a:endParaRPr lang="cs-CZ" sz="2000" b="1" dirty="0" smtClean="0">
              <a:latin typeface="Footlight MT Light" pitchFamily="18" charset="0"/>
            </a:endParaRPr>
          </a:p>
          <a:p>
            <a:endParaRPr lang="cs-CZ" sz="2000" b="1" dirty="0" smtClean="0">
              <a:latin typeface="Footlight MT Light" pitchFamily="18" charset="0"/>
            </a:endParaRPr>
          </a:p>
          <a:p>
            <a:endParaRPr lang="cs-CZ" sz="2000" b="1" dirty="0" smtClean="0">
              <a:latin typeface="Footlight MT Light" pitchFamily="18" charset="0"/>
            </a:endParaRPr>
          </a:p>
          <a:p>
            <a:endParaRPr lang="cs-CZ" sz="2000" b="1" dirty="0" smtClean="0">
              <a:latin typeface="Footlight MT Light" pitchFamily="18" charset="0"/>
            </a:endParaRPr>
          </a:p>
          <a:p>
            <a:endParaRPr lang="cs-CZ" sz="2000" b="1" dirty="0" smtClean="0">
              <a:latin typeface="Footlight MT Light" pitchFamily="18" charset="0"/>
            </a:endParaRPr>
          </a:p>
          <a:p>
            <a:endParaRPr lang="cs-CZ" sz="2000" b="1" dirty="0" smtClean="0">
              <a:latin typeface="Footlight MT Light" pitchFamily="18" charset="0"/>
            </a:endParaRPr>
          </a:p>
          <a:p>
            <a:endParaRPr lang="cs-CZ" sz="2000" b="1" dirty="0" smtClean="0">
              <a:latin typeface="Footlight MT Light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50034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5" y="357166"/>
            <a:ext cx="8424936" cy="7386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endParaRPr lang="cs-CZ" sz="2400" b="1" dirty="0">
              <a:latin typeface="Arial" pitchFamily="34" charset="0"/>
              <a:cs typeface="Arial" pitchFamily="34" charset="0"/>
            </a:endParaRP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Jak se nazývá síla udržující Zemi na oběžné dráze?</a:t>
            </a:r>
          </a:p>
          <a:p>
            <a:endParaRPr lang="cs-CZ" sz="2400" b="1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>
                <a:latin typeface="Arial Narrow" pitchFamily="34" charset="0"/>
                <a:cs typeface="Arial" pitchFamily="34" charset="0"/>
              </a:rPr>
              <a:t>Země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 Narrow" pitchFamily="34" charset="0"/>
                <a:cs typeface="Arial" pitchFamily="34" charset="0"/>
              </a:rPr>
              <a:t>obíhá kolem Slunce po eliptické dráze, tzv. oběžné dráze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>
                <a:latin typeface="Arial Narrow" pitchFamily="34" charset="0"/>
                <a:cs typeface="Arial" pitchFamily="34" charset="0"/>
              </a:rPr>
              <a:t>Tento pohyb trvá Zemi  365 dní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>
                <a:latin typeface="Arial Narrow" pitchFamily="34" charset="0"/>
                <a:cs typeface="Arial" pitchFamily="34" charset="0"/>
              </a:rPr>
              <a:t>Za tuto dobu je Země různě nakloněna ke Slunci – dochází ke  </a:t>
            </a:r>
            <a:endParaRPr lang="cs-CZ" sz="2000" dirty="0">
              <a:latin typeface="Arial Narrow" pitchFamily="34" charset="0"/>
              <a:cs typeface="Arial" pitchFamily="34" charset="0"/>
            </a:endParaRPr>
          </a:p>
          <a:p>
            <a:r>
              <a:rPr lang="cs-CZ" sz="2000" dirty="0">
                <a:latin typeface="Arial Narrow" pitchFamily="34" charset="0"/>
              </a:rPr>
              <a:t> </a:t>
            </a:r>
            <a:r>
              <a:rPr lang="cs-CZ" sz="2000" dirty="0" smtClean="0">
                <a:latin typeface="Arial Narrow" pitchFamily="34" charset="0"/>
              </a:rPr>
              <a:t>      střídání čtyř  ročních období  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000" dirty="0" smtClean="0">
                <a:latin typeface="Arial Narrow" pitchFamily="34" charset="0"/>
              </a:rPr>
              <a:t>Jaro , léto , podzim, zima</a:t>
            </a:r>
          </a:p>
          <a:p>
            <a:endParaRPr lang="cs-CZ" dirty="0" smtClean="0"/>
          </a:p>
          <a:p>
            <a:r>
              <a:rPr lang="cs-CZ" sz="2000" b="1" u="sng" dirty="0" smtClean="0"/>
              <a:t>Základní pojmy: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b="1" dirty="0" smtClean="0"/>
              <a:t>Rok </a:t>
            </a:r>
            <a:r>
              <a:rPr lang="cs-CZ" dirty="0" smtClean="0"/>
              <a:t>= doba oběhu Země okolo slunce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dirty="0" smtClean="0"/>
              <a:t>365 a ¼ dne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b="1" dirty="0" smtClean="0"/>
              <a:t>Přestupný rok </a:t>
            </a:r>
            <a:r>
              <a:rPr lang="cs-CZ" dirty="0" smtClean="0"/>
              <a:t>= 366 dní ( 1x za 4 roky , 29.únor )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b="1" dirty="0" smtClean="0"/>
              <a:t>Polární noc </a:t>
            </a:r>
            <a:r>
              <a:rPr lang="cs-CZ" dirty="0" smtClean="0"/>
              <a:t>=  Slunce nevychází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b="1" dirty="0" smtClean="0"/>
              <a:t>Polární den </a:t>
            </a:r>
            <a:r>
              <a:rPr lang="cs-CZ" dirty="0" smtClean="0"/>
              <a:t>= Slunce celou dobu svítí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b="1" dirty="0" smtClean="0"/>
              <a:t>Slunovrat =</a:t>
            </a:r>
            <a:r>
              <a:rPr lang="cs-CZ" dirty="0" smtClean="0"/>
              <a:t> jedna polokoule je více přivrácení ke Slunci  - dopadá na ní více slunečních paprsků ( 21.6. , 21.12. )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dirty="0" smtClean="0"/>
              <a:t>Den a noc jsou různě dlouhé ( 16 +  8 )</a:t>
            </a:r>
          </a:p>
          <a:p>
            <a:pPr marL="285750" indent="-285750">
              <a:buFont typeface="Wingdings" pitchFamily="2" charset="2"/>
              <a:buChar char="v"/>
            </a:pPr>
            <a:endParaRPr lang="cs-CZ" dirty="0" smtClean="0"/>
          </a:p>
          <a:p>
            <a:pPr marL="285750" indent="-285750">
              <a:buFont typeface="Wingdings" pitchFamily="2" charset="2"/>
              <a:buChar char="v"/>
            </a:pPr>
            <a:endParaRPr lang="cs-CZ" dirty="0" smtClean="0"/>
          </a:p>
          <a:p>
            <a:pPr marL="285750" indent="-285750">
              <a:buFont typeface="Wingdings" pitchFamily="2" charset="2"/>
              <a:buChar char="v"/>
            </a:pPr>
            <a:endParaRPr lang="cs-CZ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="" xmlns:p14="http://schemas.microsoft.com/office/powerpoint/2010/main" val="3626771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0034" y="357166"/>
            <a:ext cx="8175852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000" b="1" dirty="0" smtClean="0"/>
          </a:p>
          <a:p>
            <a:r>
              <a:rPr lang="cs-CZ" sz="2000" b="1" dirty="0" smtClean="0"/>
              <a:t>Rovnodennost</a:t>
            </a:r>
            <a:r>
              <a:rPr lang="cs-CZ" dirty="0" smtClean="0"/>
              <a:t>  = na celou Zemi dopadá stejné množství slunečních paprsků</a:t>
            </a:r>
          </a:p>
          <a:p>
            <a:r>
              <a:rPr lang="cs-CZ" dirty="0" smtClean="0"/>
              <a:t>( 23.9. , 21.3. )  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dirty="0" smtClean="0"/>
              <a:t>Noc i den jsou stejně dlouhé  ( 12 + 12 hod. )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dirty="0" smtClean="0"/>
          </a:p>
          <a:p>
            <a:pPr marL="285750" indent="-285750">
              <a:buFont typeface="Wingdings" pitchFamily="2" charset="2"/>
              <a:buChar char="q"/>
            </a:pPr>
            <a:endParaRPr lang="cs-CZ" dirty="0" smtClean="0"/>
          </a:p>
          <a:p>
            <a:pPr marL="285750" indent="-285750">
              <a:buFont typeface="Wingdings" pitchFamily="2" charset="2"/>
              <a:buChar char="q"/>
            </a:pPr>
            <a:endParaRPr lang="cs-CZ" dirty="0" smtClean="0"/>
          </a:p>
          <a:p>
            <a:pPr marL="285750" indent="-285750">
              <a:buFont typeface="Wingdings" pitchFamily="2" charset="2"/>
              <a:buChar char="q"/>
            </a:pPr>
            <a:endParaRPr lang="cs-CZ" dirty="0" smtClean="0"/>
          </a:p>
          <a:p>
            <a:pPr marL="285750" indent="-285750">
              <a:buFont typeface="Wingdings" pitchFamily="2" charset="2"/>
              <a:buChar char="q"/>
            </a:pPr>
            <a:endParaRPr lang="cs-CZ" dirty="0" smtClean="0"/>
          </a:p>
          <a:p>
            <a:pPr marL="285750" indent="-285750">
              <a:buFont typeface="Wingdings" pitchFamily="2" charset="2"/>
              <a:buChar char="q"/>
            </a:pPr>
            <a:endParaRPr lang="cs-CZ" dirty="0" smtClean="0"/>
          </a:p>
          <a:p>
            <a:pPr marL="285750" indent="-285750">
              <a:buFont typeface="Wingdings" pitchFamily="2" charset="2"/>
              <a:buChar char="q"/>
            </a:pPr>
            <a:endParaRPr lang="cs-CZ" dirty="0" smtClean="0"/>
          </a:p>
          <a:p>
            <a:pPr marL="285750" indent="-285750">
              <a:buFont typeface="Wingdings" pitchFamily="2" charset="2"/>
              <a:buChar char="q"/>
            </a:pPr>
            <a:endParaRPr lang="cs-CZ" dirty="0" smtClean="0"/>
          </a:p>
          <a:p>
            <a:pPr marL="285750" indent="-285750">
              <a:buFont typeface="Wingdings" pitchFamily="2" charset="2"/>
              <a:buChar char="q"/>
            </a:pPr>
            <a:endParaRPr lang="cs-CZ" dirty="0" smtClean="0"/>
          </a:p>
          <a:p>
            <a:pPr marL="285750" indent="-285750">
              <a:buFont typeface="Wingdings" pitchFamily="2" charset="2"/>
              <a:buChar char="q"/>
            </a:pPr>
            <a:endParaRPr lang="cs-CZ" dirty="0" smtClean="0"/>
          </a:p>
          <a:p>
            <a:pPr marL="285750" indent="-285750">
              <a:buFont typeface="Wingdings" pitchFamily="2" charset="2"/>
              <a:buChar char="q"/>
            </a:pPr>
            <a:endParaRPr lang="cs-CZ" dirty="0" smtClean="0"/>
          </a:p>
          <a:p>
            <a:pPr marL="285750" indent="-285750">
              <a:buFont typeface="Wingdings" pitchFamily="2" charset="2"/>
              <a:buChar char="q"/>
            </a:pPr>
            <a:endParaRPr lang="cs-CZ" dirty="0" smtClean="0"/>
          </a:p>
          <a:p>
            <a:pPr marL="285750" indent="-285750">
              <a:buFont typeface="Wingdings" pitchFamily="2" charset="2"/>
              <a:buChar char="q"/>
            </a:pPr>
            <a:endParaRPr lang="cs-CZ" dirty="0" smtClean="0"/>
          </a:p>
          <a:p>
            <a:pPr marL="285750" indent="-285750">
              <a:buFont typeface="Wingdings" pitchFamily="2" charset="2"/>
              <a:buChar char="q"/>
            </a:pPr>
            <a:endParaRPr lang="cs-CZ" dirty="0" smtClean="0"/>
          </a:p>
          <a:p>
            <a:pPr marL="285750" indent="-285750">
              <a:buFont typeface="Wingdings" pitchFamily="2" charset="2"/>
              <a:buChar char="q"/>
            </a:pPr>
            <a:endParaRPr lang="cs-CZ" dirty="0"/>
          </a:p>
          <a:p>
            <a:endParaRPr lang="cs-CZ" dirty="0" smtClean="0"/>
          </a:p>
          <a:p>
            <a:endParaRPr lang="cs-CZ" b="1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14282" y="5929330"/>
            <a:ext cx="7489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Obr.2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Obrázek 4" descr="rocni-dob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6" y="1671625"/>
            <a:ext cx="7215238" cy="432914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63548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836712"/>
            <a:ext cx="8626820" cy="5328591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28596" y="6215082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Obr.3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19822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428604"/>
            <a:ext cx="857256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2400" b="1" u="sng" dirty="0" smtClean="0">
              <a:latin typeface="Arial Narrow" pitchFamily="34" charset="0"/>
            </a:endParaRPr>
          </a:p>
          <a:p>
            <a:pPr algn="ctr"/>
            <a:r>
              <a:rPr lang="cs-CZ" sz="2400" b="1" u="sng" dirty="0" smtClean="0">
                <a:latin typeface="Arial Narrow" pitchFamily="34" charset="0"/>
              </a:rPr>
              <a:t>Střídání dne a noci</a:t>
            </a:r>
          </a:p>
          <a:p>
            <a:endParaRPr lang="cs-CZ" sz="2000" dirty="0">
              <a:latin typeface="Arial Narrow" pitchFamily="34" charset="0"/>
            </a:endParaRP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>
                <a:latin typeface="Arial Narrow" pitchFamily="34" charset="0"/>
              </a:rPr>
              <a:t>Země obíhá okolo Slunce a při tom se ještě  otáčí kolem své osy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>
                <a:latin typeface="Arial Narrow" pitchFamily="34" charset="0"/>
              </a:rPr>
              <a:t>Tento pohyb trvá Zemi 24 hod ( přesněji 23 hod 56 min 4 s )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>
                <a:latin typeface="Arial Narrow" pitchFamily="34" charset="0"/>
              </a:rPr>
              <a:t>Země je v tuto dobu různě přivrácena ke Slunci 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>
                <a:latin typeface="Arial Narrow" pitchFamily="34" charset="0"/>
              </a:rPr>
              <a:t>Za tuto dobu se vystřídá den i noc </a:t>
            </a:r>
          </a:p>
          <a:p>
            <a:endParaRPr lang="cs-CZ" sz="2000" dirty="0" smtClean="0">
              <a:latin typeface="Arial Narrow" pitchFamily="34" charset="0"/>
            </a:endParaRPr>
          </a:p>
          <a:p>
            <a:r>
              <a:rPr lang="cs-CZ" sz="2000" b="1" u="sng" dirty="0" smtClean="0">
                <a:latin typeface="Arial Narrow" pitchFamily="34" charset="0"/>
              </a:rPr>
              <a:t>Zdánlivý pohyb Slunce na obloze : </a:t>
            </a:r>
          </a:p>
          <a:p>
            <a:endParaRPr lang="cs-CZ" sz="2000" b="1" u="sng" dirty="0" smtClean="0">
              <a:latin typeface="Arial Narrow" pitchFamily="34" charset="0"/>
            </a:endParaRPr>
          </a:p>
          <a:p>
            <a:r>
              <a:rPr lang="cs-CZ" sz="2000" dirty="0" smtClean="0">
                <a:latin typeface="Arial Narrow" pitchFamily="34" charset="0"/>
              </a:rPr>
              <a:t>Každodenní pohyb Slunce od západu k východu je pouze zdánlivý</a:t>
            </a:r>
          </a:p>
          <a:p>
            <a:r>
              <a:rPr lang="cs-CZ" sz="2000" dirty="0" smtClean="0">
                <a:latin typeface="Arial Narrow" pitchFamily="34" charset="0"/>
              </a:rPr>
              <a:t>Ve skutečnosti se pohybuje Země</a:t>
            </a:r>
          </a:p>
          <a:p>
            <a:endParaRPr lang="cs-CZ" sz="2000" dirty="0">
              <a:latin typeface="Arial Narrow" pitchFamily="34" charset="0"/>
            </a:endParaRPr>
          </a:p>
          <a:p>
            <a:r>
              <a:rPr lang="cs-CZ" sz="2000" b="1" u="sng" dirty="0" smtClean="0">
                <a:latin typeface="Arial Narrow" pitchFamily="34" charset="0"/>
              </a:rPr>
              <a:t>Základní pojmy: </a:t>
            </a:r>
          </a:p>
          <a:p>
            <a:r>
              <a:rPr lang="cs-CZ" sz="2000" b="1" i="1" dirty="0" smtClean="0">
                <a:latin typeface="Arial Narrow" pitchFamily="34" charset="0"/>
              </a:rPr>
              <a:t>Obzorník</a:t>
            </a:r>
            <a:r>
              <a:rPr lang="cs-CZ" sz="2000" dirty="0" smtClean="0">
                <a:latin typeface="Arial Narrow" pitchFamily="34" charset="0"/>
              </a:rPr>
              <a:t> = místo, kde se stýká obloha s povrchem krajiny </a:t>
            </a:r>
          </a:p>
          <a:p>
            <a:r>
              <a:rPr lang="cs-CZ" sz="2000" b="1" i="1" dirty="0" smtClean="0">
                <a:latin typeface="Arial Narrow" pitchFamily="34" charset="0"/>
              </a:rPr>
              <a:t>Nadhlavník</a:t>
            </a:r>
            <a:r>
              <a:rPr lang="cs-CZ" sz="2000" dirty="0" smtClean="0">
                <a:latin typeface="Arial Narrow" pitchFamily="34" charset="0"/>
              </a:rPr>
              <a:t> = místo Slunce ,,na hlavou,, v pravé poledne</a:t>
            </a:r>
          </a:p>
          <a:p>
            <a:r>
              <a:rPr lang="cs-CZ" sz="2000" b="1" i="1" dirty="0" smtClean="0">
                <a:latin typeface="Arial Narrow" pitchFamily="34" charset="0"/>
              </a:rPr>
              <a:t>Zemská osa </a:t>
            </a:r>
            <a:r>
              <a:rPr lang="cs-CZ" sz="2000" dirty="0" smtClean="0">
                <a:latin typeface="Arial Narrow" pitchFamily="34" charset="0"/>
              </a:rPr>
              <a:t>= myšlená přímka, kolem které se otáčí Země ve směru západ – východ, protíná Zemi v pólech </a:t>
            </a:r>
          </a:p>
          <a:p>
            <a:endParaRPr lang="cs-CZ" sz="2000" dirty="0" smtClean="0">
              <a:latin typeface="Arial Narrow" pitchFamily="34" charset="0"/>
            </a:endParaRPr>
          </a:p>
          <a:p>
            <a:endParaRPr lang="cs-CZ" sz="20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06277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0034" y="500042"/>
            <a:ext cx="8358246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2800" b="1" u="sng" dirty="0" smtClean="0"/>
          </a:p>
          <a:p>
            <a:pPr algn="ctr"/>
            <a:r>
              <a:rPr lang="cs-CZ" sz="2800" b="1" u="sng" dirty="0" smtClean="0"/>
              <a:t>Juliánský kalendář</a:t>
            </a:r>
          </a:p>
          <a:p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sz="2000" dirty="0" smtClean="0">
                <a:latin typeface="Arial Narrow" pitchFamily="34" charset="0"/>
              </a:rPr>
              <a:t> v roce 45 př. n. l.  ho zavedl Julius </a:t>
            </a:r>
            <a:r>
              <a:rPr lang="cs-CZ" sz="2000" dirty="0" err="1" smtClean="0">
                <a:latin typeface="Arial Narrow" pitchFamily="34" charset="0"/>
              </a:rPr>
              <a:t>Caesar</a:t>
            </a:r>
            <a:endParaRPr lang="cs-CZ" sz="2000" dirty="0" smtClean="0">
              <a:latin typeface="Arial Narrow" pitchFamily="34" charset="0"/>
            </a:endParaRPr>
          </a:p>
          <a:p>
            <a:pPr>
              <a:buFont typeface="Wingdings" pitchFamily="2" charset="2"/>
              <a:buChar char="q"/>
            </a:pPr>
            <a:r>
              <a:rPr lang="cs-CZ" sz="2000" dirty="0" smtClean="0">
                <a:latin typeface="Arial Narrow" pitchFamily="34" charset="0"/>
              </a:rPr>
              <a:t> Tento kalendář byl reformou starořímského kalendáře a byl koncipován jako sluneční </a:t>
            </a:r>
          </a:p>
          <a:p>
            <a:r>
              <a:rPr lang="cs-CZ" sz="2000" dirty="0" smtClean="0">
                <a:latin typeface="Arial Narrow" pitchFamily="34" charset="0"/>
              </a:rPr>
              <a:t>     kalendář</a:t>
            </a:r>
          </a:p>
          <a:p>
            <a:pPr>
              <a:buFont typeface="Wingdings" pitchFamily="2" charset="2"/>
              <a:buChar char="q"/>
            </a:pPr>
            <a:r>
              <a:rPr lang="cs-CZ" sz="2000" dirty="0" smtClean="0">
                <a:latin typeface="Arial Narrow" pitchFamily="34" charset="0"/>
              </a:rPr>
              <a:t> Juliánský kalendář respektoval větší část římských zvyklostí (jako je počet dní </a:t>
            </a:r>
          </a:p>
          <a:p>
            <a:r>
              <a:rPr lang="cs-CZ" sz="2000" dirty="0" smtClean="0">
                <a:latin typeface="Arial Narrow" pitchFamily="34" charset="0"/>
              </a:rPr>
              <a:t>     jednotlivých měsíců), které tak vlastně přešly i do </a:t>
            </a:r>
            <a:r>
              <a:rPr lang="cs-CZ" sz="2000" b="1" i="1" dirty="0" smtClean="0">
                <a:latin typeface="Arial Narrow" pitchFamily="34" charset="0"/>
              </a:rPr>
              <a:t>Gregoriánského kalendáře</a:t>
            </a:r>
            <a:r>
              <a:rPr lang="cs-CZ" sz="2000" dirty="0" smtClean="0">
                <a:latin typeface="Arial Narrow" pitchFamily="34" charset="0"/>
              </a:rPr>
              <a:t>.</a:t>
            </a:r>
          </a:p>
          <a:p>
            <a:endParaRPr lang="cs-CZ" sz="2000" dirty="0" smtClean="0">
              <a:latin typeface="Arial Narrow" pitchFamily="34" charset="0"/>
            </a:endParaRPr>
          </a:p>
          <a:p>
            <a:pPr>
              <a:buFont typeface="Wingdings" pitchFamily="2" charset="2"/>
              <a:buChar char="q"/>
            </a:pPr>
            <a:r>
              <a:rPr lang="cs-CZ" sz="2000" dirty="0" smtClean="0">
                <a:latin typeface="Arial Narrow" pitchFamily="34" charset="0"/>
              </a:rPr>
              <a:t> Starořímský kalendář  měl dvanáct měsíců tvořících dohromady 355 dnů</a:t>
            </a:r>
          </a:p>
          <a:p>
            <a:pPr>
              <a:buFont typeface="Wingdings" pitchFamily="2" charset="2"/>
              <a:buChar char="q"/>
            </a:pPr>
            <a:r>
              <a:rPr lang="cs-CZ" sz="2000" dirty="0" smtClean="0">
                <a:latin typeface="Arial Narrow" pitchFamily="34" charset="0"/>
              </a:rPr>
              <a:t> Julius </a:t>
            </a:r>
            <a:r>
              <a:rPr lang="cs-CZ" sz="2000" dirty="0" err="1" smtClean="0">
                <a:latin typeface="Arial Narrow" pitchFamily="34" charset="0"/>
              </a:rPr>
              <a:t>Caesar</a:t>
            </a:r>
            <a:r>
              <a:rPr lang="cs-CZ" sz="2000" dirty="0" smtClean="0">
                <a:latin typeface="Arial Narrow" pitchFamily="34" charset="0"/>
              </a:rPr>
              <a:t> využil znalostí alexandrijských astronomů, kteří určili délku roku na </a:t>
            </a:r>
          </a:p>
          <a:p>
            <a:r>
              <a:rPr lang="cs-CZ" sz="2000" dirty="0" smtClean="0">
                <a:latin typeface="Arial Narrow" pitchFamily="34" charset="0"/>
              </a:rPr>
              <a:t>      </a:t>
            </a:r>
            <a:r>
              <a:rPr lang="cs-CZ" sz="2000" b="1" i="1" dirty="0" smtClean="0">
                <a:latin typeface="Arial Narrow" pitchFamily="34" charset="0"/>
              </a:rPr>
              <a:t>365,25 </a:t>
            </a:r>
            <a:r>
              <a:rPr lang="cs-CZ" sz="2000" dirty="0" smtClean="0">
                <a:latin typeface="Arial Narrow" pitchFamily="34" charset="0"/>
              </a:rPr>
              <a:t>dne a navrhli i schéma vyrovnávání kalendáře : </a:t>
            </a:r>
          </a:p>
          <a:p>
            <a:pPr>
              <a:buFont typeface="Wingdings" pitchFamily="2" charset="2"/>
              <a:buChar char="q"/>
            </a:pPr>
            <a:r>
              <a:rPr lang="cs-CZ" sz="2000" i="1" dirty="0" smtClean="0">
                <a:latin typeface="Arial Narrow" pitchFamily="34" charset="0"/>
              </a:rPr>
              <a:t> obyčejný rok měl mít 365 dnů a každý 4. rok měl být o 1 den delší (přestupný rok)</a:t>
            </a:r>
          </a:p>
          <a:p>
            <a:pPr>
              <a:buFont typeface="Wingdings" pitchFamily="2" charset="2"/>
              <a:buChar char="q"/>
            </a:pPr>
            <a:r>
              <a:rPr lang="cs-CZ" sz="2000" i="1" dirty="0" smtClean="0">
                <a:latin typeface="Arial Narrow" pitchFamily="34" charset="0"/>
              </a:rPr>
              <a:t> </a:t>
            </a:r>
            <a:r>
              <a:rPr lang="cs-CZ" sz="2000" dirty="0" smtClean="0">
                <a:latin typeface="Arial Narrow" pitchFamily="34" charset="0"/>
              </a:rPr>
              <a:t>Tento návrh je znám jako </a:t>
            </a:r>
            <a:r>
              <a:rPr lang="cs-CZ" sz="2000" b="1" i="1" dirty="0" err="1" smtClean="0">
                <a:latin typeface="Arial Narrow" pitchFamily="34" charset="0"/>
              </a:rPr>
              <a:t>Kánobský</a:t>
            </a:r>
            <a:r>
              <a:rPr lang="cs-CZ" sz="2000" b="1" i="1" dirty="0" smtClean="0">
                <a:latin typeface="Arial Narrow" pitchFamily="34" charset="0"/>
              </a:rPr>
              <a:t> kalendář nebo kalendář </a:t>
            </a:r>
            <a:r>
              <a:rPr lang="cs-CZ" sz="2000" b="1" i="1" dirty="0" err="1" smtClean="0">
                <a:latin typeface="Arial Narrow" pitchFamily="34" charset="0"/>
              </a:rPr>
              <a:t>Kánobského</a:t>
            </a:r>
            <a:r>
              <a:rPr lang="cs-CZ" sz="2000" b="1" i="1" dirty="0" smtClean="0">
                <a:latin typeface="Arial Narrow" pitchFamily="34" charset="0"/>
              </a:rPr>
              <a:t> dekretu</a:t>
            </a:r>
          </a:p>
          <a:p>
            <a:pPr>
              <a:buFont typeface="Wingdings" pitchFamily="2" charset="2"/>
              <a:buChar char="q"/>
            </a:pPr>
            <a:r>
              <a:rPr lang="cs-CZ" sz="2000" b="1" i="1" dirty="0" smtClean="0">
                <a:latin typeface="Arial Narrow" pitchFamily="34" charset="0"/>
              </a:rPr>
              <a:t> </a:t>
            </a:r>
            <a:r>
              <a:rPr lang="cs-CZ" sz="2000" dirty="0" smtClean="0">
                <a:latin typeface="Arial Narrow" pitchFamily="34" charset="0"/>
              </a:rPr>
              <a:t>1582 vyhlásil papež Řehoř XIII. reformu kalendáře</a:t>
            </a:r>
          </a:p>
          <a:p>
            <a:pPr>
              <a:buFont typeface="Wingdings" pitchFamily="2" charset="2"/>
              <a:buChar char="q"/>
            </a:pPr>
            <a:r>
              <a:rPr lang="cs-CZ" sz="2000" dirty="0" smtClean="0">
                <a:latin typeface="Arial Narrow" pitchFamily="34" charset="0"/>
              </a:rPr>
              <a:t> Takto reformovaný kalendář získal název </a:t>
            </a:r>
            <a:r>
              <a:rPr lang="cs-CZ" sz="2000" b="1" u="sng" dirty="0" smtClean="0">
                <a:latin typeface="Arial Narrow" pitchFamily="34" charset="0"/>
              </a:rPr>
              <a:t>Gregoriánský kalendář</a:t>
            </a:r>
          </a:p>
          <a:p>
            <a:pPr>
              <a:buFont typeface="Wingdings" pitchFamily="2" charset="2"/>
              <a:buChar char="q"/>
            </a:pPr>
            <a:endParaRPr lang="cs-CZ" sz="2000" b="1" u="sng" dirty="0" smtClean="0">
              <a:latin typeface="Arial Narrow" pitchFamily="34" charset="0"/>
            </a:endParaRPr>
          </a:p>
          <a:p>
            <a:pPr>
              <a:buFont typeface="Wingdings" pitchFamily="2" charset="2"/>
              <a:buChar char="q"/>
            </a:pPr>
            <a:endParaRPr lang="cs-CZ" sz="2000" b="1" u="sng" dirty="0" smtClean="0">
              <a:latin typeface="Arial Narrow" pitchFamily="34" charset="0"/>
            </a:endParaRPr>
          </a:p>
          <a:p>
            <a:pPr>
              <a:buFont typeface="Wingdings" pitchFamily="2" charset="2"/>
              <a:buChar char="q"/>
            </a:pPr>
            <a:endParaRPr lang="cs-CZ" sz="2000" b="1" u="sng" dirty="0" smtClean="0">
              <a:latin typeface="Arial Narrow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474613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621px-Aztec_Sun_Stone_Replica_cropp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428604"/>
            <a:ext cx="6072230" cy="5866889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14282" y="6215082"/>
            <a:ext cx="27495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Obr.4 – Aztécký kalendář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Roman-calenda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622" y="428604"/>
            <a:ext cx="8637096" cy="5786478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00034" y="6429396"/>
            <a:ext cx="25187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Obr.5- římský kalendář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800px-Prag_-_Rathausuhr_Monatsarbeit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215106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28596" y="6429396"/>
            <a:ext cx="49677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Obr.6- Kalendářní deska staroměstského orloje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0034" y="714356"/>
            <a:ext cx="800105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Použité zdroje: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Obr.1:   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2"/>
              </a:rPr>
              <a:t>http://cs.wikipedia.org/wiki/Soubor:The_Earth_seen_from_Apollo_17.jpg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Obr.2: 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3"/>
              </a:rPr>
              <a:t>http://www.in-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3"/>
              </a:rPr>
              <a:t>pocasi.cz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3"/>
              </a:rPr>
              <a:t>/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3"/>
              </a:rPr>
              <a:t>clanky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3"/>
              </a:rPr>
              <a:t>/teorie/?strana=3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Obr.3: 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4"/>
              </a:rPr>
              <a:t>http://planety.astro.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4"/>
              </a:rPr>
              <a:t>cz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4"/>
              </a:rPr>
              <a:t>/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4"/>
              </a:rPr>
              <a:t>zeme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4"/>
              </a:rPr>
              <a:t>/1940-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4"/>
              </a:rPr>
              <a:t>stridani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4"/>
              </a:rPr>
              <a:t>-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4"/>
              </a:rPr>
              <a:t>rocnich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4"/>
              </a:rPr>
              <a:t>-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4"/>
              </a:rPr>
              <a:t>obdobi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Obr.4: 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5"/>
              </a:rPr>
              <a:t>http://cs.wikipedia.org/wiki/Soubor:Aztec_Sun_Stone_Replica_cropped.jpg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Obr.5: 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6"/>
              </a:rPr>
              <a:t>http://cs.wikipedia.org/wiki/Soubor:Roman-calendar.png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Obr.6: 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7"/>
              </a:rPr>
              <a:t>http://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7"/>
              </a:rPr>
              <a:t>cs.wikipedia.org/wiki/Soubor:Prag_Rathausuhr_Monatsarbeiten.jpg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132</TotalTime>
  <Words>525</Words>
  <Application>Microsoft Office PowerPoint</Application>
  <PresentationFormat>Předvádění na obrazovce (4:3)</PresentationFormat>
  <Paragraphs>141</Paragraphs>
  <Slides>13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Tok</vt:lpstr>
      <vt:lpstr>VY_52_INOVACE_Z.6.7-8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12PN</dc:creator>
  <cp:lastModifiedBy>vaio</cp:lastModifiedBy>
  <cp:revision>21</cp:revision>
  <dcterms:created xsi:type="dcterms:W3CDTF">2011-10-17T11:10:42Z</dcterms:created>
  <dcterms:modified xsi:type="dcterms:W3CDTF">2012-01-14T14:33:17Z</dcterms:modified>
</cp:coreProperties>
</file>