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325" r:id="rId2"/>
    <p:sldId id="321" r:id="rId3"/>
    <p:sldId id="322" r:id="rId4"/>
    <p:sldId id="323" r:id="rId5"/>
    <p:sldId id="324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A1B780-4948-4A03-8CC7-DFFA7B0EE8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6EB783-A4B2-4032-A74D-0308D5CD80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DE8499-32F3-4C0D-B7AA-48F9E699AF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3BE727-24FB-4950-8108-598655190D3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0AA1E4-7B0B-4F81-8193-1E2D477484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83009E-23DF-4416-A07A-F0004C65A7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C6F58A-7335-4BFB-A025-B4EE2E5F61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755773-F878-4736-A39D-6DE63B4C19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41F15F-C174-456E-8A79-57BA86ADB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757F23-7CC5-469D-B59C-379301B1A9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CADB21-1A83-498E-80B3-7A9AC2B3C2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68F9400-3E51-4FF5-9638-F1CEAC0EF7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7896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082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37899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0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1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2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3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4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5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6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7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3108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3109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37910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1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2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37913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4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5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113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37917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8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9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0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1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2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3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4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</p:grpSp>
      <p:grpSp>
        <p:nvGrpSpPr>
          <p:cNvPr id="308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37926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27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  <p:grpSp>
        <p:nvGrpSpPr>
          <p:cNvPr id="3084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3085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37930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088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37932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3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4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5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6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7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8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9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37940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//upload.wikimedia.org/wikipedia/commons/b/bb/Hazard_E.svg" TargetMode="External"/><Relationship Id="rId7" Type="http://schemas.openxmlformats.org/officeDocument/2006/relationships/hyperlink" Target="//upload.wikimedia.org/wikipedia/commons/6/6a/Hazard_N.svg" TargetMode="External"/><Relationship Id="rId2" Type="http://schemas.openxmlformats.org/officeDocument/2006/relationships/hyperlink" Target="http://cs.wikipedia.org/wiki/Trinitrotoluen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//upload.wikimedia.org/wikipedia/commons/3/39/Hazard_T.svg" TargetMode="Externa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obelova_cen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d/Eod2.jpg" TargetMode="External"/><Relationship Id="rId2" Type="http://schemas.openxmlformats.org/officeDocument/2006/relationships/hyperlink" Target="http://cs.wikipedia.org/wiki/V%C3%BDbu%C5%A1nina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VY_52_INOVACE_17_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Nitroderiváty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Nitroderiváty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Sada:Chemie,2.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Autor:Ing. Luděk Škrovánek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Nitroderiváty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109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785813" y="571500"/>
            <a:ext cx="6870700" cy="714375"/>
          </a:xfrm>
          <a:solidFill>
            <a:schemeClr val="bg1">
              <a:lumMod val="85000"/>
              <a:alpha val="52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solidFill>
                  <a:srgbClr val="C00000"/>
                </a:solidFill>
              </a:rPr>
              <a:t>NITRODERIVÁTY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215312" cy="3857625"/>
          </a:xfrm>
        </p:spPr>
        <p:txBody>
          <a:bodyPr/>
          <a:lstStyle/>
          <a:p>
            <a:pPr marL="457200" indent="-457200" eaLnBrk="1" hangingPunct="1">
              <a:buFontTx/>
              <a:buNone/>
            </a:pPr>
            <a:r>
              <a:rPr lang="cs-CZ" sz="2400" smtClean="0"/>
              <a:t>- připraveny už v 19. století reakcí organických sloučenin s kyselinou dusičnou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smtClean="0">
                <a:solidFill>
                  <a:srgbClr val="FF0000"/>
                </a:solidFill>
              </a:rPr>
              <a:t>nitrační směs</a:t>
            </a:r>
            <a:r>
              <a:rPr lang="cs-CZ" sz="2400" smtClean="0"/>
              <a:t>: HNO</a:t>
            </a:r>
            <a:r>
              <a:rPr lang="cs-CZ" sz="2400" baseline="-25000" smtClean="0"/>
              <a:t>3</a:t>
            </a:r>
            <a:r>
              <a:rPr lang="cs-CZ" sz="2400" smtClean="0"/>
              <a:t> + H</a:t>
            </a:r>
            <a:r>
              <a:rPr lang="cs-CZ" sz="2400" baseline="-25000" smtClean="0"/>
              <a:t>2</a:t>
            </a:r>
            <a:r>
              <a:rPr lang="cs-CZ" sz="2400" smtClean="0"/>
              <a:t>SO</a:t>
            </a:r>
            <a:r>
              <a:rPr lang="cs-CZ" sz="2400" baseline="-25000" smtClean="0"/>
              <a:t>4</a:t>
            </a:r>
            <a:r>
              <a:rPr lang="cs-CZ" sz="2400" smtClean="0"/>
              <a:t> - rozloží kyselinu dusičnou na </a:t>
            </a:r>
            <a:r>
              <a:rPr lang="cs-CZ" sz="2400" smtClean="0">
                <a:solidFill>
                  <a:srgbClr val="FF0000"/>
                </a:solidFill>
              </a:rPr>
              <a:t>nitroskupinu –NO</a:t>
            </a:r>
            <a:r>
              <a:rPr lang="cs-CZ" sz="2400" baseline="-25000" smtClean="0">
                <a:solidFill>
                  <a:srgbClr val="FF0000"/>
                </a:solidFill>
              </a:rPr>
              <a:t>2</a:t>
            </a:r>
            <a:r>
              <a:rPr lang="cs-CZ" sz="2400" smtClean="0">
                <a:solidFill>
                  <a:srgbClr val="FF0000"/>
                </a:solidFill>
              </a:rPr>
              <a:t> </a:t>
            </a:r>
            <a:r>
              <a:rPr lang="cs-CZ" sz="2400" smtClean="0"/>
              <a:t>a hydroxiskupinu –OH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u="sng" smtClean="0"/>
              <a:t>NITRACE</a:t>
            </a:r>
            <a:r>
              <a:rPr lang="cs-CZ" sz="2400" smtClean="0"/>
              <a:t>: benzen + nitrační směs:</a:t>
            </a:r>
          </a:p>
          <a:p>
            <a:pPr marL="457200" indent="-457200" eaLnBrk="1" hangingPunct="1">
              <a:buFontTx/>
              <a:buChar char="-"/>
            </a:pPr>
            <a:endParaRPr lang="cs-CZ" sz="2400" baseline="-25000" smtClean="0"/>
          </a:p>
          <a:p>
            <a:pPr marL="457200" indent="-457200" eaLnBrk="1" hangingPunct="1">
              <a:buFontTx/>
              <a:buChar char="-"/>
            </a:pPr>
            <a:endParaRPr lang="cs-CZ" sz="2400" baseline="-25000" smtClean="0"/>
          </a:p>
          <a:p>
            <a:pPr marL="457200" indent="-457200" eaLnBrk="1" hangingPunct="1">
              <a:buFontTx/>
              <a:buChar char="-"/>
            </a:pPr>
            <a:endParaRPr lang="cs-CZ" sz="2400" baseline="-25000" smtClean="0"/>
          </a:p>
          <a:p>
            <a:pPr marL="457200" indent="-457200" eaLnBrk="1" hangingPunct="1">
              <a:buFontTx/>
              <a:buChar char="-"/>
            </a:pPr>
            <a:endParaRPr lang="cs-CZ" sz="2400" baseline="-25000" smtClean="0"/>
          </a:p>
          <a:p>
            <a:pPr marL="457200" indent="-457200" eaLnBrk="1" hangingPunct="1">
              <a:buFontTx/>
              <a:buChar char="-"/>
            </a:pPr>
            <a:endParaRPr lang="cs-CZ" sz="2400" baseline="-25000" smtClean="0"/>
          </a:p>
          <a:p>
            <a:pPr marL="457200" indent="-457200" eaLnBrk="1" hangingPunct="1">
              <a:buFontTx/>
              <a:buNone/>
            </a:pPr>
            <a:r>
              <a:rPr lang="cs-CZ" sz="2400" u="sng" smtClean="0"/>
              <a:t>Nitrobenzen</a:t>
            </a:r>
            <a:r>
              <a:rPr lang="cs-CZ" sz="2400" smtClean="0"/>
              <a:t> – jedovatá kapalina, vůně po hořkých     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smtClean="0"/>
              <a:t>                       mandlích, k výrobě anilínu (barvy)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785813" y="571500"/>
            <a:ext cx="6870700" cy="714375"/>
          </a:xfrm>
          <a:solidFill>
            <a:schemeClr val="bg1">
              <a:lumMod val="85000"/>
              <a:alpha val="52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solidFill>
                  <a:srgbClr val="C00000"/>
                </a:solidFill>
              </a:rPr>
              <a:t>NITRODERIVÁTY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357313"/>
            <a:ext cx="8215312" cy="3857625"/>
          </a:xfrm>
        </p:spPr>
        <p:txBody>
          <a:bodyPr/>
          <a:lstStyle/>
          <a:p>
            <a:pPr marL="457200" indent="-457200" eaLnBrk="1" hangingPunct="1">
              <a:buFontTx/>
              <a:buNone/>
            </a:pPr>
            <a:r>
              <a:rPr lang="cs-CZ" sz="2400" u="sng" dirty="0" smtClean="0"/>
              <a:t>Tritol</a:t>
            </a:r>
            <a:r>
              <a:rPr lang="cs-CZ" sz="2400" dirty="0" smtClean="0"/>
              <a:t> (2,4,6 – </a:t>
            </a:r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ri</a:t>
            </a:r>
            <a:r>
              <a:rPr lang="cs-CZ" sz="2400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itro</a:t>
            </a:r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oluen, TNT) – průmyslová a vojenská trhavina</a:t>
            </a:r>
          </a:p>
          <a:p>
            <a:pPr marL="457200" indent="-457200" eaLnBrk="1" hangingPunct="1">
              <a:buFontTx/>
              <a:buNone/>
            </a:pPr>
            <a:endParaRPr lang="cs-CZ" sz="2400" dirty="0" smtClean="0"/>
          </a:p>
          <a:p>
            <a:pPr marL="457200" indent="-457200" eaLnBrk="1" hangingPunct="1">
              <a:buFontTx/>
              <a:buNone/>
            </a:pPr>
            <a:endParaRPr lang="cs-CZ" sz="2400" dirty="0" smtClean="0"/>
          </a:p>
          <a:p>
            <a:pPr marL="457200" indent="-457200" eaLnBrk="1" hangingPunct="1">
              <a:buFontTx/>
              <a:buNone/>
            </a:pPr>
            <a:endParaRPr lang="cs-CZ" sz="2400" dirty="0" smtClean="0"/>
          </a:p>
          <a:p>
            <a:pPr marL="457200" indent="-457200" eaLnBrk="1" hangingPunct="1">
              <a:buFontTx/>
              <a:buNone/>
            </a:pPr>
            <a:r>
              <a:rPr lang="cs-CZ" sz="2400" u="sng" dirty="0" smtClean="0"/>
              <a:t>Nitroglycerin</a:t>
            </a:r>
            <a:r>
              <a:rPr lang="cs-CZ" sz="2400" dirty="0" smtClean="0"/>
              <a:t> (dusičnan glycerolu)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dirty="0" smtClean="0"/>
              <a:t>kapalina citlivá na náraz (výbuch)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dirty="0" smtClean="0"/>
              <a:t>1867 A. Nobel provedl její znecitlivění k nárazu a vyrobil DYNAMIT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dirty="0" smtClean="0"/>
              <a:t>lék na povzbuzení srdeční činnosti (srdeční záchvaty)</a:t>
            </a:r>
          </a:p>
          <a:p>
            <a:pPr marL="457200" indent="-457200" eaLnBrk="1" hangingPunct="1">
              <a:buFontTx/>
              <a:buChar char="-"/>
            </a:pPr>
            <a:endParaRPr lang="cs-CZ" sz="2400" dirty="0" smtClean="0"/>
          </a:p>
          <a:p>
            <a:pPr marL="457200" indent="-457200" eaLnBrk="1" hangingPunct="1">
              <a:buFontTx/>
              <a:buChar char="-"/>
            </a:pPr>
            <a:r>
              <a:rPr lang="cs-CZ" sz="2400" dirty="0" smtClean="0"/>
              <a:t>   </a:t>
            </a:r>
            <a:r>
              <a:rPr lang="cs-CZ" sz="800" dirty="0" smtClean="0">
                <a:hlinkClick r:id="rId2"/>
              </a:rPr>
              <a:t>http://cs.wikipedia.org/wiki/Trinitrotoluen</a:t>
            </a:r>
            <a:r>
              <a:rPr lang="cs-CZ" sz="800" dirty="0" smtClean="0"/>
              <a:t/>
            </a:r>
            <a:br>
              <a:rPr lang="cs-CZ" sz="800" dirty="0" smtClean="0"/>
            </a:br>
            <a:endParaRPr lang="cs-CZ" sz="800" dirty="0" smtClean="0"/>
          </a:p>
        </p:txBody>
      </p:sp>
      <p:pic>
        <p:nvPicPr>
          <p:cNvPr id="9218" name="Picture 2" descr="Soubor:Hazard E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276872"/>
            <a:ext cx="1224136" cy="1224136"/>
          </a:xfrm>
          <a:prstGeom prst="rect">
            <a:avLst/>
          </a:prstGeom>
          <a:noFill/>
        </p:spPr>
      </p:pic>
      <p:pic>
        <p:nvPicPr>
          <p:cNvPr id="9220" name="Picture 4" descr="Soubor:Hazard T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2420888"/>
            <a:ext cx="1810172" cy="1810172"/>
          </a:xfrm>
          <a:prstGeom prst="rect">
            <a:avLst/>
          </a:prstGeom>
          <a:noFill/>
        </p:spPr>
      </p:pic>
      <p:pic>
        <p:nvPicPr>
          <p:cNvPr id="9222" name="Picture 6" descr="Soubor:Hazard N.sv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75656" y="2276872"/>
            <a:ext cx="1234108" cy="12341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785813" y="571500"/>
            <a:ext cx="6870700" cy="714375"/>
          </a:xfrm>
          <a:solidFill>
            <a:schemeClr val="bg1">
              <a:lumMod val="85000"/>
              <a:alpha val="52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solidFill>
                  <a:srgbClr val="C00000"/>
                </a:solidFill>
              </a:rPr>
              <a:t>NOBELOVA CENA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215312" cy="3857625"/>
          </a:xfrm>
        </p:spPr>
        <p:txBody>
          <a:bodyPr/>
          <a:lstStyle/>
          <a:p>
            <a:pPr marL="457200" indent="-457200" eaLnBrk="1" hangingPunct="1">
              <a:buFontTx/>
              <a:buNone/>
            </a:pPr>
            <a:r>
              <a:rPr lang="cs-CZ" sz="2400" smtClean="0">
                <a:solidFill>
                  <a:srgbClr val="FF0000"/>
                </a:solidFill>
              </a:rPr>
              <a:t>A. Nobel </a:t>
            </a:r>
            <a:r>
              <a:rPr lang="cs-CZ" sz="2400" smtClean="0"/>
              <a:t>odkázal svůj majetek fondu, ze kterého se měly financovat významné objevy pro lidstvo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smtClean="0"/>
              <a:t>poprvé v roce 1901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smtClean="0"/>
              <a:t>uděluje Královská akademie věd ve Stokholmu (Švédsko)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smtClean="0">
                <a:solidFill>
                  <a:srgbClr val="00B050"/>
                </a:solidFill>
              </a:rPr>
              <a:t>za fyziku, chemii, matematiku, lékařství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smtClean="0"/>
              <a:t>později i za literaturu a přínos pro celosvětový mír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smtClean="0"/>
              <a:t>finanční částka asi 1 milión švédských korun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smtClean="0">
                <a:hlinkClick r:id="rId2"/>
              </a:rPr>
              <a:t>nositelé</a:t>
            </a:r>
            <a:r>
              <a:rPr lang="cs-CZ" sz="2400" smtClean="0"/>
              <a:t>: Curie-Sklodowská, Koch, Einstein, Heyrovský, Seifert, výbor Červeného kříže, dětský 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smtClean="0"/>
              <a:t>         fond OSN (UNICEF)</a:t>
            </a:r>
          </a:p>
          <a:p>
            <a:pPr marL="457200" indent="-457200" eaLnBrk="1" hangingPunct="1">
              <a:buFontTx/>
              <a:buNone/>
            </a:pPr>
            <a:endParaRPr lang="cs-CZ" sz="2400" u="sng" smtClean="0"/>
          </a:p>
          <a:p>
            <a:pPr marL="457200" indent="-457200" eaLnBrk="1" hangingPunct="1">
              <a:buFontTx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85813" y="571500"/>
            <a:ext cx="6870700" cy="714375"/>
          </a:xfrm>
          <a:solidFill>
            <a:srgbClr val="FF0000">
              <a:alpha val="52156"/>
            </a:srgbClr>
          </a:solidFill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folHlink"/>
                </a:solidFill>
                <a:latin typeface="Arial" charset="0"/>
              </a:rPr>
              <a:t>VÝBUŠNINY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42938" y="1500188"/>
            <a:ext cx="8215312" cy="5357812"/>
          </a:xfrm>
        </p:spPr>
        <p:txBody>
          <a:bodyPr/>
          <a:lstStyle/>
          <a:p>
            <a:pPr marL="457200" indent="-457200" eaLnBrk="1" hangingPunct="1">
              <a:buFontTx/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charset="0"/>
              </a:rPr>
              <a:t>Pyrotechnika </a:t>
            </a:r>
            <a:r>
              <a:rPr lang="cs-CZ" sz="2400" dirty="0" smtClean="0">
                <a:latin typeface="Arial" charset="0"/>
              </a:rPr>
              <a:t>(</a:t>
            </a:r>
            <a:r>
              <a:rPr lang="cs-CZ" sz="2400" dirty="0" err="1" smtClean="0">
                <a:latin typeface="Arial" charset="0"/>
              </a:rPr>
              <a:t>pyros</a:t>
            </a:r>
            <a:r>
              <a:rPr lang="cs-CZ" sz="2400" dirty="0" smtClean="0">
                <a:latin typeface="Arial" charset="0"/>
              </a:rPr>
              <a:t> = oheň, </a:t>
            </a:r>
            <a:r>
              <a:rPr lang="cs-CZ" sz="2400" dirty="0" err="1" smtClean="0">
                <a:latin typeface="Arial" charset="0"/>
              </a:rPr>
              <a:t>techné</a:t>
            </a:r>
            <a:r>
              <a:rPr lang="cs-CZ" sz="2400" dirty="0" smtClean="0">
                <a:latin typeface="Arial" charset="0"/>
              </a:rPr>
              <a:t> = znalost)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dirty="0" smtClean="0">
                <a:latin typeface="Arial" charset="0"/>
              </a:rPr>
              <a:t>ve staré Číně pracovali se zápalnými prostředky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dirty="0" smtClean="0">
                <a:latin typeface="Arial" charset="0"/>
              </a:rPr>
              <a:t>v Evropě využívali pryskyřice ze stromů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dirty="0" smtClean="0">
                <a:latin typeface="Arial" charset="0"/>
              </a:rPr>
              <a:t>na Blízkém východě ropu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400" dirty="0" smtClean="0">
                <a:latin typeface="Arial" charset="0"/>
              </a:rPr>
              <a:t>k obraně Byzantské říše byly vyvinuty plamenomety (obrana měst, ničení nepřátelských lodí)</a:t>
            </a:r>
          </a:p>
          <a:p>
            <a:pPr marL="457200" indent="-457200" eaLnBrk="1" hangingPunct="1">
              <a:buFontTx/>
              <a:buChar char="-"/>
            </a:pPr>
            <a:endParaRPr lang="cs-CZ" sz="2400" dirty="0" smtClean="0">
              <a:latin typeface="Arial" charset="0"/>
            </a:endParaRPr>
          </a:p>
          <a:p>
            <a:pPr marL="457200" indent="-457200" eaLnBrk="1" hangingPunct="1">
              <a:buFontTx/>
              <a:buChar char="-"/>
            </a:pPr>
            <a:endParaRPr lang="cs-CZ" sz="2400" dirty="0" smtClean="0">
              <a:latin typeface="Arial" charset="0"/>
            </a:endParaRPr>
          </a:p>
          <a:p>
            <a:pPr marL="457200" indent="-457200" eaLnBrk="1" hangingPunct="1">
              <a:buFontTx/>
              <a:buChar char="-"/>
            </a:pPr>
            <a:endParaRPr lang="cs-CZ" sz="2400" dirty="0" smtClean="0">
              <a:latin typeface="Arial" charset="0"/>
            </a:endParaRPr>
          </a:p>
          <a:p>
            <a:pPr marL="457200" indent="-457200" eaLnBrk="1" hangingPunct="1">
              <a:buFontTx/>
              <a:buChar char="-"/>
            </a:pPr>
            <a:endParaRPr lang="cs-CZ" sz="2400" dirty="0" smtClean="0">
              <a:latin typeface="Arial" charset="0"/>
            </a:endParaRPr>
          </a:p>
          <a:p>
            <a:pPr marL="457200" indent="-457200" eaLnBrk="1" hangingPunct="1">
              <a:buFontTx/>
              <a:buChar char="-"/>
            </a:pPr>
            <a:r>
              <a:rPr lang="cs-CZ" sz="2400" dirty="0" smtClean="0">
                <a:latin typeface="Arial" charset="0"/>
              </a:rPr>
              <a:t> </a:t>
            </a:r>
          </a:p>
          <a:p>
            <a:pPr marL="457200" indent="-457200" eaLnBrk="1" hangingPunct="1">
              <a:buFontTx/>
              <a:buChar char="-"/>
            </a:pPr>
            <a:r>
              <a:rPr lang="cs-CZ" sz="800" dirty="0" smtClean="0">
                <a:latin typeface="Arial" charset="0"/>
                <a:hlinkClick r:id="rId2"/>
              </a:rPr>
              <a:t>http://cs.wikipedia.org/wiki/V%C3%BDbu%C5%A1nina</a:t>
            </a:r>
            <a:r>
              <a:rPr lang="cs-CZ" sz="2400" dirty="0" smtClean="0">
                <a:latin typeface="Arial" charset="0"/>
              </a:rPr>
              <a:t/>
            </a:r>
            <a:br>
              <a:rPr lang="cs-CZ" sz="2400" dirty="0" smtClean="0">
                <a:latin typeface="Arial" charset="0"/>
              </a:rPr>
            </a:br>
            <a:endParaRPr lang="cs-CZ" sz="2400" dirty="0" smtClean="0">
              <a:latin typeface="Arial" charset="0"/>
            </a:endParaRPr>
          </a:p>
          <a:p>
            <a:pPr marL="457200" indent="-457200" eaLnBrk="1" hangingPunct="1">
              <a:buFontTx/>
              <a:buNone/>
            </a:pPr>
            <a:endParaRPr lang="cs-CZ" sz="2400" dirty="0" smtClean="0"/>
          </a:p>
        </p:txBody>
      </p:sp>
      <p:pic>
        <p:nvPicPr>
          <p:cNvPr id="73733" name="Picture 5" descr="Soubor:Eod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293096"/>
            <a:ext cx="3316698" cy="216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1107</TotalTime>
  <Words>242</Words>
  <Application>Microsoft Office PowerPoint</Application>
  <PresentationFormat>Předvádění na obrazovce (4:3)</PresentationFormat>
  <Paragraphs>53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Pastelové tužky</vt:lpstr>
      <vt:lpstr>Prezentace aplikace PowerPoint</vt:lpstr>
      <vt:lpstr>NITRODERIVÁTY</vt:lpstr>
      <vt:lpstr>NITRODERIVÁTY</vt:lpstr>
      <vt:lpstr>NOBELOVA CENA</vt:lpstr>
      <vt:lpstr>VÝBUŠNINY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Asco</cp:lastModifiedBy>
  <cp:revision>213</cp:revision>
  <dcterms:created xsi:type="dcterms:W3CDTF">2007-10-28T17:37:15Z</dcterms:created>
  <dcterms:modified xsi:type="dcterms:W3CDTF">2012-03-01T11:19:39Z</dcterms:modified>
</cp:coreProperties>
</file>