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3" r:id="rId2"/>
    <p:sldId id="264" r:id="rId3"/>
    <p:sldId id="265" r:id="rId4"/>
    <p:sldId id="266" r:id="rId5"/>
    <p:sldId id="259" r:id="rId6"/>
    <p:sldId id="271" r:id="rId7"/>
    <p:sldId id="272" r:id="rId8"/>
    <p:sldId id="267" r:id="rId9"/>
    <p:sldId id="260" r:id="rId10"/>
    <p:sldId id="261" r:id="rId11"/>
    <p:sldId id="262" r:id="rId12"/>
    <p:sldId id="263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06" autoAdjust="0"/>
    <p:restoredTop sz="94660"/>
  </p:normalViewPr>
  <p:slideViewPr>
    <p:cSldViewPr>
      <p:cViewPr varScale="1">
        <p:scale>
          <a:sx n="69" d="100"/>
          <a:sy n="69" d="100"/>
        </p:scale>
        <p:origin x="-5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BBB8FCB-A238-4EC0-A146-040A5D248A47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3D298B3-D406-44A4-8932-1A3B6402F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49AA77-E743-4AF2-BE0F-8A8917C5865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D180FD-D2D6-4CA5-B728-96DEDB97635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3D28B11-B620-41CD-BE0A-B28E8725CF3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D802C7-B2FC-4AF1-AD1F-335B7CDF9E6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7F1CE2-E1D0-4E4F-AC2F-05B199728E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1B4A4B-7C9E-4B11-BF4F-DAFD830BC75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C3B37-13DE-4BD0-9262-D3E8C242C205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0A6A7-22FA-4CAA-8A2E-2BD3DDDE3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4D074-870E-4768-B5AA-42AA2EE7130A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BAE95-B540-4999-893E-835F59212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48804-F17C-4924-85FD-EE7046EABBB7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67B95-4E32-4A54-A40E-2BCC3C02E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1E27D-7898-4E43-93E8-C8B53993204F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15C65-B4CF-476F-8F5A-856B4B305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96C5C-4C05-4E71-B24F-00D6BBB99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6C4DD-82D5-4EC7-A506-6BF6BD5A63E0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A8660-D81A-4A98-ADFC-250BF1F799BA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D5AC3-3CA9-47D3-AE92-50BADF7C6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98CBF-A086-4179-AA35-8F24B9B81513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6887F-684C-4BB2-BACA-596C67BAC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0DEBD-7772-4D52-89CF-F6DF466BDD44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A6761-DA2A-4266-811B-AFD0C3185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B3DA2-1FFE-4892-9D77-854D5055347D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A88E0-CAE1-4EC7-B8E6-7E90FE150B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9A850-38DC-44CD-969F-5CA37C63F3D0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D1CB4-2D37-4822-95F3-50C3E978E7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B5D1-F7B7-443F-9CEB-94C2E35264A9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0B39E-E9DB-4AB7-A100-79AC32BA1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9CE8A2E-39E2-4665-B86C-9AED3E7E7083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B9DE7ED0-3D8C-4A4F-A82B-C4211F81D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ransition spd="slow">
    <p:wheel spokes="1"/>
  </p:transition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VY_52_INOVACE_Z.6.7-22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349250" y="692150"/>
            <a:ext cx="8713788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Anotace	: Prezentace v PowerPointu zpracovává téma čas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Autor: Mgr.</a:t>
            </a:r>
            <a:r>
              <a:rPr lang="cs-CZ" sz="2000">
                <a:solidFill>
                  <a:schemeClr val="bg1"/>
                </a:solidFill>
              </a:rPr>
              <a:t> </a:t>
            </a: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Hana Hilscherová	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Jazyk: Čeština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Očekávaný výstup: žák získá nové informace a čase a časových pásem na Zemi 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Speciální vzdělávací potřeby:  žádné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Klíčová slova: čas, hodiny, časová pásma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Druh učebního materiálu: výkladová  prezentace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Druh interaktivity: </a:t>
            </a:r>
            <a:r>
              <a:rPr lang="cs-CZ" sz="2000">
                <a:solidFill>
                  <a:schemeClr val="bg1"/>
                </a:solidFill>
              </a:rPr>
              <a:t>v</a:t>
            </a: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ýklad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Cílová skupina: </a:t>
            </a:r>
            <a:r>
              <a:rPr lang="cs-CZ" sz="2000">
                <a:solidFill>
                  <a:schemeClr val="bg1"/>
                </a:solidFill>
              </a:rPr>
              <a:t>ž</a:t>
            </a: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ák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Stupeň a typ vzdělávání: základní vzdělávání – druhý stupeň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Typická věková skupina: 12 - 15 let</a:t>
            </a:r>
          </a:p>
          <a:p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Celková velikost: 1347 kB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143000"/>
            <a:ext cx="8424862" cy="545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395288" y="260350"/>
            <a:ext cx="84248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 u="sng">
                <a:latin typeface="Constantia" pitchFamily="18" charset="0"/>
              </a:rPr>
              <a:t>ČAS</a:t>
            </a:r>
          </a:p>
        </p:txBody>
      </p:sp>
      <p:sp>
        <p:nvSpPr>
          <p:cNvPr id="16387" name="TextovéPole 1"/>
          <p:cNvSpPr txBox="1">
            <a:spLocks noChangeArrowheads="1"/>
          </p:cNvSpPr>
          <p:nvPr/>
        </p:nvSpPr>
        <p:spPr bwMode="auto">
          <a:xfrm>
            <a:off x="395288" y="6597650"/>
            <a:ext cx="690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Obr.1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765175"/>
            <a:ext cx="8642350" cy="40925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Čas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u="sng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je jedna ze základních fyzikálních veličin 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je velmi obtížné, až nemožné, si čas nějak představit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Pokusy o pochopení času byly po dlouhou dobu především zájmem filosofů, později i přírodovědců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 Čas měříme hodinami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Měření času je hlavní úkol astronomie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>
                <a:solidFill>
                  <a:schemeClr val="bg1"/>
                </a:solidFill>
                <a:latin typeface="+mn-lt"/>
              </a:rPr>
              <a:t>Jednotky času určují  délku trvání  událostí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388" y="573088"/>
            <a:ext cx="8785225" cy="5735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3200" b="1" u="sng">
                <a:solidFill>
                  <a:schemeClr val="bg1"/>
                </a:solidFill>
                <a:latin typeface="Constantia" pitchFamily="18" charset="0"/>
              </a:rPr>
              <a:t>Časové pásmo </a:t>
            </a:r>
          </a:p>
          <a:p>
            <a:pPr algn="ctr"/>
            <a:endParaRPr lang="cs-CZ" sz="3200" b="1" u="sng">
              <a:solidFill>
                <a:schemeClr val="bg1"/>
              </a:solidFill>
              <a:latin typeface="Constant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je ta část Země, která používá stejný standardní čas</a:t>
            </a: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 Původně používali lidé sluneční čas</a:t>
            </a: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- nevýhoda:  liší se  od místa k místu</a:t>
            </a: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postupem času přešlo na </a:t>
            </a:r>
            <a:r>
              <a:rPr lang="cs-CZ" b="1">
                <a:solidFill>
                  <a:schemeClr val="bg1"/>
                </a:solidFill>
                <a:latin typeface="Constantia" pitchFamily="18" charset="0"/>
              </a:rPr>
              <a:t>pásmový čas </a:t>
            </a: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– tj. kdy celá oblast Země používá stejný čas </a:t>
            </a: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Základním časovým pásmem je pásmo kolem nultého poledníku UTC</a:t>
            </a:r>
          </a:p>
          <a:p>
            <a:pPr>
              <a:buFont typeface="Wingdings" pitchFamily="2" charset="2"/>
              <a:buChar char="q"/>
            </a:pPr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 Ostatní časová pásma jsou popsána rozdílem počtu hodin </a:t>
            </a: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 středoevropský čas (SEČ) – označení  UTC+1</a:t>
            </a:r>
          </a:p>
          <a:p>
            <a:pPr>
              <a:buFont typeface="Wingdings" pitchFamily="2" charset="2"/>
              <a:buNone/>
            </a:pPr>
            <a:r>
              <a:rPr lang="cs-CZ" b="1" i="1">
                <a:solidFill>
                  <a:schemeClr val="bg1"/>
                </a:solidFill>
                <a:latin typeface="Constantia" pitchFamily="18" charset="0"/>
              </a:rPr>
              <a:t>(  je vzhledem k UTC posunut o hodinu napřed - tzn. ve chvíli, kdy je 12.00 UTC, je ve střední Evropě 13.00 )</a:t>
            </a:r>
            <a:endParaRPr lang="cs-CZ" b="1" i="1">
              <a:solidFill>
                <a:schemeClr val="bg1"/>
              </a:solidFill>
            </a:endParaRPr>
          </a:p>
          <a:p>
            <a:pPr>
              <a:buFont typeface="Wingdings" pitchFamily="2" charset="2"/>
              <a:buNone/>
            </a:pPr>
            <a:endParaRPr lang="cs-CZ" b="1" i="1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 </a:t>
            </a:r>
            <a:r>
              <a:rPr lang="cs-CZ" b="1" i="1">
                <a:solidFill>
                  <a:schemeClr val="bg1"/>
                </a:solidFill>
                <a:latin typeface="Constantia" pitchFamily="18" charset="0"/>
              </a:rPr>
              <a:t>Ideální časová pásma by se navzájem lišila o celý počet hodin, takže by Zemi rozdělila na přesné pruhy široké 15 °. To by však znamenalo, že státy, které procházejí hranicí takových teoretických pásem, by musely používat dvě časová pásma, jakkoli by byla jejich rozloha malá. </a:t>
            </a:r>
          </a:p>
          <a:p>
            <a:endParaRPr lang="cs-CZ" b="1" i="1">
              <a:solidFill>
                <a:schemeClr val="bg1"/>
              </a:solidFill>
              <a:latin typeface="Constant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>
                <a:solidFill>
                  <a:schemeClr val="bg1"/>
                </a:solidFill>
                <a:latin typeface="Constantia" pitchFamily="18" charset="0"/>
              </a:rPr>
              <a:t>Z praktických důvodů časová pásma upravena -  přizpůsobují se  hranicím států či jiných územních celků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549275"/>
            <a:ext cx="8496300" cy="57324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3200" b="1" u="sng">
                <a:solidFill>
                  <a:schemeClr val="bg1"/>
                </a:solidFill>
                <a:latin typeface="Constantia" pitchFamily="18" charset="0"/>
              </a:rPr>
              <a:t>Datová hranice a čas</a:t>
            </a:r>
          </a:p>
          <a:p>
            <a:pPr algn="ctr">
              <a:buFont typeface="Wingdings" pitchFamily="2" charset="2"/>
              <a:buChar char="q"/>
            </a:pPr>
            <a:endParaRPr lang="cs-CZ" sz="3200" b="1" u="sng">
              <a:solidFill>
                <a:schemeClr val="bg1"/>
              </a:solidFill>
              <a:latin typeface="Constant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Pokud se po přičtení časovému rozdílu k UTC překročí půlnoc -  změní se i datum platné na daném místě </a:t>
            </a:r>
          </a:p>
          <a:p>
            <a:pPr algn="ctr"/>
            <a:r>
              <a:rPr lang="cs-CZ" sz="2000" b="1" i="1">
                <a:solidFill>
                  <a:schemeClr val="bg1"/>
                </a:solidFill>
                <a:latin typeface="Constantia" pitchFamily="18" charset="0"/>
              </a:rPr>
              <a:t>např. pokud je pátek,</a:t>
            </a:r>
            <a:r>
              <a:rPr lang="cs-CZ" sz="2000" b="1" i="1">
                <a:solidFill>
                  <a:schemeClr val="bg1"/>
                </a:solidFill>
              </a:rPr>
              <a:t> </a:t>
            </a:r>
            <a:r>
              <a:rPr lang="cs-CZ" sz="2000" b="1" i="1">
                <a:solidFill>
                  <a:schemeClr val="bg1"/>
                </a:solidFill>
                <a:latin typeface="Constantia" pitchFamily="18" charset="0"/>
              </a:rPr>
              <a:t>18.00 UTC, pak v pásmu UTC+8 je sobota, 02.00</a:t>
            </a:r>
          </a:p>
          <a:p>
            <a:pPr>
              <a:buFont typeface="Wingdings" pitchFamily="2" charset="2"/>
              <a:buChar char="q"/>
            </a:pP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 Datum se mění také  při překročení tzv. </a:t>
            </a:r>
            <a:r>
              <a:rPr lang="cs-CZ" sz="2000" b="1" u="sng">
                <a:solidFill>
                  <a:schemeClr val="bg1"/>
                </a:solidFill>
                <a:latin typeface="Constantia" pitchFamily="18" charset="0"/>
              </a:rPr>
              <a:t>datové čáry, </a:t>
            </a: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která prochází zhruba po 180. poledníku </a:t>
            </a:r>
          </a:p>
          <a:p>
            <a:pPr>
              <a:buFont typeface="Wingdings" pitchFamily="2" charset="2"/>
              <a:buChar char="q"/>
            </a:pPr>
            <a:endParaRPr lang="cs-CZ" sz="2000">
              <a:solidFill>
                <a:schemeClr val="bg1"/>
              </a:solidFill>
              <a:latin typeface="Constant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>
                <a:solidFill>
                  <a:schemeClr val="bg1"/>
                </a:solidFill>
                <a:latin typeface="Constantia" pitchFamily="18" charset="0"/>
              </a:rPr>
              <a:t>Směrem na východ se hodiny  přičítají , na západ odčítají </a:t>
            </a:r>
          </a:p>
          <a:p>
            <a:endParaRPr lang="cs-CZ">
              <a:solidFill>
                <a:schemeClr val="bg1"/>
              </a:solidFill>
              <a:latin typeface="Constantia" pitchFamily="18" charset="0"/>
            </a:endParaRPr>
          </a:p>
          <a:p>
            <a:pPr algn="ctr"/>
            <a:r>
              <a:rPr lang="cs-CZ" sz="3600" b="1" u="sng">
                <a:solidFill>
                  <a:schemeClr val="bg1"/>
                </a:solidFill>
                <a:latin typeface="Constantia" pitchFamily="18" charset="0"/>
              </a:rPr>
              <a:t>Shrnutí : </a:t>
            </a:r>
          </a:p>
          <a:p>
            <a:pPr>
              <a:buFont typeface="Wingdings" pitchFamily="2" charset="2"/>
              <a:buChar char="q"/>
            </a:pPr>
            <a:r>
              <a:rPr lang="cs-CZ" sz="3600" b="1">
                <a:solidFill>
                  <a:schemeClr val="bg1"/>
                </a:solidFill>
                <a:latin typeface="Constantia" pitchFamily="18" charset="0"/>
              </a:rPr>
              <a:t> 15</a:t>
            </a:r>
            <a:r>
              <a:rPr lang="cs-CZ" sz="4000" b="1">
                <a:solidFill>
                  <a:schemeClr val="bg1"/>
                </a:solidFill>
                <a:latin typeface="Constantia" pitchFamily="18" charset="0"/>
              </a:rPr>
              <a:t>o</a:t>
            </a:r>
            <a:r>
              <a:rPr lang="cs-CZ" sz="3600" b="1">
                <a:solidFill>
                  <a:schemeClr val="bg1"/>
                </a:solidFill>
                <a:latin typeface="Constantia" pitchFamily="18" charset="0"/>
              </a:rPr>
              <a:t> = 1hod </a:t>
            </a:r>
          </a:p>
          <a:p>
            <a:pPr>
              <a:buFont typeface="Wingdings" pitchFamily="2" charset="2"/>
              <a:buChar char="q"/>
            </a:pPr>
            <a:r>
              <a:rPr lang="cs-CZ" sz="3600" b="1">
                <a:solidFill>
                  <a:schemeClr val="bg1"/>
                </a:solidFill>
                <a:latin typeface="Constantia" pitchFamily="18" charset="0"/>
              </a:rPr>
              <a:t> V+</a:t>
            </a:r>
          </a:p>
          <a:p>
            <a:pPr>
              <a:buFont typeface="Wingdings" pitchFamily="2" charset="2"/>
              <a:buChar char="q"/>
            </a:pPr>
            <a:r>
              <a:rPr lang="cs-CZ" sz="3600" b="1">
                <a:solidFill>
                  <a:schemeClr val="bg1"/>
                </a:solidFill>
                <a:latin typeface="Constantia" pitchFamily="18" charset="0"/>
              </a:rPr>
              <a:t> Z -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374775"/>
            <a:ext cx="8207375" cy="507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971550" y="549275"/>
            <a:ext cx="72723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u="sng">
                <a:latin typeface="Constantia" pitchFamily="18" charset="0"/>
              </a:rPr>
              <a:t>Mapa časových pásem 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684213" y="6453188"/>
            <a:ext cx="690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Obr.2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638" y="115888"/>
            <a:ext cx="3255962" cy="659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40100" y="1928813"/>
            <a:ext cx="577215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3340100" y="404813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Obr.3,4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620713"/>
            <a:ext cx="8064500" cy="592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395288" y="6542088"/>
            <a:ext cx="690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Obr.5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741363" y="260350"/>
            <a:ext cx="54340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„D</a:t>
            </a:r>
            <a:r>
              <a:rPr lang="cs-CZ">
                <a:latin typeface="Constantia" pitchFamily="18" charset="0"/>
              </a:rPr>
              <a:t>vojité" sluneční hodiny v Novém Městě nad Metují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476250"/>
            <a:ext cx="4895850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5940425" y="6353175"/>
            <a:ext cx="690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Obr.6</a:t>
            </a: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5795963" y="620713"/>
            <a:ext cx="2320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Sluneční hodiny v Brně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836613"/>
            <a:ext cx="5080000" cy="35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92725" y="4005263"/>
            <a:ext cx="3390900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611188" y="4508500"/>
            <a:ext cx="865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Obr.7,8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620713"/>
            <a:ext cx="8743950" cy="582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611188" y="115888"/>
            <a:ext cx="690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Obr.9</a:t>
            </a:r>
          </a:p>
        </p:txBody>
      </p:sp>
      <p:sp>
        <p:nvSpPr>
          <p:cNvPr id="30723" name="TextovéPole 3"/>
          <p:cNvSpPr txBox="1">
            <a:spLocks noChangeArrowheads="1"/>
          </p:cNvSpPr>
          <p:nvPr/>
        </p:nvSpPr>
        <p:spPr bwMode="auto">
          <a:xfrm>
            <a:off x="1619250" y="301625"/>
            <a:ext cx="2882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nstantia" pitchFamily="18" charset="0"/>
              </a:rPr>
              <a:t>Město Třešť- sluneční hodiny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388" y="620713"/>
            <a:ext cx="8713787" cy="4340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solidFill>
                  <a:schemeClr val="bg1"/>
                </a:solidFill>
                <a:latin typeface="+mn-lt"/>
              </a:rPr>
              <a:t>Princip slunečních hodin</a:t>
            </a:r>
          </a:p>
          <a:p>
            <a:pPr marL="457200" indent="-457200"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800" b="1" u="sng" dirty="0">
              <a:solidFill>
                <a:schemeClr val="bg1"/>
              </a:solidFill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000" dirty="0">
                <a:solidFill>
                  <a:schemeClr val="bg1"/>
                </a:solidFill>
                <a:latin typeface="+mn-lt"/>
              </a:rPr>
              <a:t>Otáčí-li se Země kolem své osy, způsobuje tím zdánlivý oběh Slunce od východu k západu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solidFill>
                  <a:schemeClr val="bg1"/>
                </a:solidFill>
                <a:latin typeface="+mn-lt"/>
              </a:rPr>
              <a:t> Během roku si můžeme všimnout, že zdánlivá dráha Slunce po obloze se během roku mění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solidFill>
                  <a:schemeClr val="bg1"/>
                </a:solidFill>
                <a:latin typeface="+mn-lt"/>
              </a:rPr>
              <a:t>Navíc zemská osa není k rovině zemské dráhy kolmá, ale je od kolmice odkloněna přibližně o 23,5°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solidFill>
                  <a:schemeClr val="bg1"/>
                </a:solidFill>
                <a:latin typeface="+mn-lt"/>
              </a:rPr>
              <a:t>Z obou těchto příčin vyplývá, že délka hodiny na slunečních hodinách se během roku mění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solidFill>
                  <a:schemeClr val="bg1"/>
                </a:solidFill>
                <a:latin typeface="+mn-lt"/>
              </a:rPr>
              <a:t> Sluneční hodiny udávají zpravidla pravý sluneční čas  místního poledníku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solidFill>
                  <a:schemeClr val="bg1"/>
                </a:solidFill>
                <a:latin typeface="+mn-lt"/>
              </a:rPr>
              <a:t> Hodinky ukazují  středoevropský čas -  tzn. čas 15. poledníku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</a:rPr>
              <a:t> </a:t>
            </a:r>
            <a:endParaRPr lang="cs-CZ" sz="2000" dirty="0">
              <a:latin typeface="+mn-lt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extovéPole 1"/>
          <p:cNvSpPr txBox="1">
            <a:spLocks noChangeArrowheads="1"/>
          </p:cNvSpPr>
          <p:nvPr/>
        </p:nvSpPr>
        <p:spPr bwMode="auto">
          <a:xfrm>
            <a:off x="323850" y="692150"/>
            <a:ext cx="8569325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Použité zdroje:</a:t>
            </a:r>
          </a:p>
          <a:p>
            <a:r>
              <a:rPr lang="cs-CZ">
                <a:latin typeface="Constantia" pitchFamily="18" charset="0"/>
              </a:rPr>
              <a:t>Obr.1: http://cs.wikipedia.org/wiki/Soubor:Prague_-_Astronomical_Clock_Detail_1.JPG</a:t>
            </a:r>
          </a:p>
          <a:p>
            <a:r>
              <a:rPr lang="cs-CZ">
                <a:latin typeface="Constantia" pitchFamily="18" charset="0"/>
              </a:rPr>
              <a:t>Obr.2: http://cs.wikipedia.org/wiki/Soubor:Standard_time_zones_of_the_world.png</a:t>
            </a:r>
          </a:p>
          <a:p>
            <a:r>
              <a:rPr lang="cs-CZ">
                <a:latin typeface="Constantia" pitchFamily="18" charset="0"/>
              </a:rPr>
              <a:t>Obr.3: http://cs.wikipedia.org/wiki/Soubor:Wooden_hourglass_3.jpg</a:t>
            </a:r>
          </a:p>
          <a:p>
            <a:r>
              <a:rPr lang="cs-CZ">
                <a:latin typeface="Constantia" pitchFamily="18" charset="0"/>
              </a:rPr>
              <a:t>Obr.4:http://cs.wikipedia.org/wiki/Soubor:Saint-remy-de-provence-cadran-solaire.jpg</a:t>
            </a:r>
          </a:p>
          <a:p>
            <a:r>
              <a:rPr lang="cs-CZ">
                <a:latin typeface="Constantia" pitchFamily="18" charset="0"/>
              </a:rPr>
              <a:t>Obr.5: http://cs.wikipedia.org/wiki/Soubor:Nové_Město_nad_Metují_sundials_2011_3.jpg</a:t>
            </a:r>
          </a:p>
          <a:p>
            <a:r>
              <a:rPr lang="cs-CZ">
                <a:latin typeface="Constantia" pitchFamily="18" charset="0"/>
              </a:rPr>
              <a:t>Obr.6: http://cs.wikipedia.org/wiki/Soubor:Sundial_in_Brno,_Černá_Pole.jpg</a:t>
            </a:r>
          </a:p>
          <a:p>
            <a:r>
              <a:rPr lang="cs-CZ">
                <a:latin typeface="Constantia" pitchFamily="18" charset="0"/>
              </a:rPr>
              <a:t>Obr.7: http://www.slunecni-hodiny.webzdarma.cz/poridte.html</a:t>
            </a:r>
          </a:p>
          <a:p>
            <a:r>
              <a:rPr lang="cs-CZ">
                <a:latin typeface="Constantia" pitchFamily="18" charset="0"/>
              </a:rPr>
              <a:t>Obr.8: http://hvezdnysnilek2.blog.cz/1001/prijdou-vam-take-slunecni-hodiny-romanticke-a-tajemne</a:t>
            </a:r>
          </a:p>
          <a:p>
            <a:r>
              <a:rPr lang="cs-CZ">
                <a:latin typeface="Constantia" pitchFamily="18" charset="0"/>
              </a:rPr>
              <a:t>Obr.9: http://www.trest.cz/?ID=99&amp;Lang=cz&amp;kod=Rekordy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68</TotalTime>
  <Words>458</Words>
  <Application>Microsoft Office PowerPoint</Application>
  <PresentationFormat>Předvádění na obrazovce (4:3)</PresentationFormat>
  <Paragraphs>84</Paragraphs>
  <Slides>14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14</vt:i4>
      </vt:variant>
    </vt:vector>
  </HeadingPairs>
  <TitlesOfParts>
    <vt:vector size="25" baseType="lpstr">
      <vt:lpstr>Constantia</vt:lpstr>
      <vt:lpstr>Arial</vt:lpstr>
      <vt:lpstr>Wingdings 2</vt:lpstr>
      <vt:lpstr>Calibri</vt:lpstr>
      <vt:lpstr>Wingdings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12PN</dc:creator>
  <cp:lastModifiedBy>SlamovaLi</cp:lastModifiedBy>
  <cp:revision>11</cp:revision>
  <dcterms:created xsi:type="dcterms:W3CDTF">2011-11-08T11:57:34Z</dcterms:created>
  <dcterms:modified xsi:type="dcterms:W3CDTF">2012-05-10T05:51:15Z</dcterms:modified>
</cp:coreProperties>
</file>