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32" r:id="rId2"/>
    <p:sldId id="325" r:id="rId3"/>
    <p:sldId id="326" r:id="rId4"/>
    <p:sldId id="327" r:id="rId5"/>
    <p:sldId id="328" r:id="rId6"/>
    <p:sldId id="329" r:id="rId7"/>
    <p:sldId id="330" r:id="rId8"/>
    <p:sldId id="33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1B780-4948-4A03-8CC7-DFFA7B0EE8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EB783-A4B2-4032-A74D-0308D5CD80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E8499-32F3-4C0D-B7AA-48F9E699AF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3BE727-24FB-4950-8108-598655190D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AA1E4-7B0B-4F81-8193-1E2D477484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3009E-23DF-4416-A07A-F0004C65A7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6F58A-7335-4BFB-A025-B4EE2E5F61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55773-F878-4736-A39D-6DE63B4C19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1F15F-C174-456E-8A79-57BA86ADB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757F23-7CC5-469D-B59C-379301B1A9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ADB21-1A83-498E-80B3-7A9AC2B3C2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68F9400-3E51-4FF5-9638-F1CEAC0EF7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lovecpokladu.cz/home/nalezy-vybusnin-skryte-nebezpeci-909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VY_52_INOVACE_18_ Výbušniny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Výbušniny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Výbušniny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228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buFontTx/>
              <a:buNone/>
            </a:pPr>
            <a:r>
              <a:rPr lang="cs-CZ" sz="2400" smtClean="0">
                <a:solidFill>
                  <a:srgbClr val="FF0000"/>
                </a:solidFill>
                <a:latin typeface="Arial" charset="0"/>
              </a:rPr>
              <a:t>Střelný (černý) prach </a:t>
            </a:r>
            <a:r>
              <a:rPr lang="cs-CZ" sz="2400" smtClean="0">
                <a:latin typeface="Arial" charset="0"/>
              </a:rPr>
              <a:t>(Číňané, Indové) – v Praze doložen roku 1432, citlivý na vlhkost (konec války)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u="sng" smtClean="0">
                <a:latin typeface="Arial" charset="0"/>
              </a:rPr>
              <a:t>složení</a:t>
            </a:r>
            <a:r>
              <a:rPr lang="cs-CZ" sz="2400" smtClean="0">
                <a:latin typeface="Arial" charset="0"/>
              </a:rPr>
              <a:t>: ledek (KNO</a:t>
            </a:r>
            <a:r>
              <a:rPr lang="cs-CZ" sz="2400" b="1" baseline="-25000" smtClean="0">
                <a:latin typeface="Arial" charset="0"/>
              </a:rPr>
              <a:t>3</a:t>
            </a:r>
            <a:r>
              <a:rPr lang="cs-CZ" sz="2400" smtClean="0">
                <a:latin typeface="Arial" charset="0"/>
              </a:rPr>
              <a:t>) + síra (S) + dřevěné uhlí (C)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u="sng" smtClean="0">
                <a:latin typeface="Arial" charset="0"/>
              </a:rPr>
              <a:t>suroviny</a:t>
            </a:r>
            <a:r>
              <a:rPr lang="cs-CZ" sz="2400" smtClean="0">
                <a:latin typeface="Arial" charset="0"/>
              </a:rPr>
              <a:t>: hnůj, zdechliny zvířat, krev z jatek, močůvka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používal se až do druhé poloviny 19. století (ke střelbě, dělostřelecké a ruční granáty, miny) </a:t>
            </a:r>
          </a:p>
          <a:p>
            <a:pPr marL="457200" indent="-457200" eaLnBrk="1" hangingPunct="1">
              <a:buFontTx/>
              <a:buNone/>
            </a:pPr>
            <a:r>
              <a:rPr lang="cs-CZ" sz="2400" smtClean="0"/>
              <a:t>     </a:t>
            </a:r>
            <a:r>
              <a:rPr lang="cs-CZ" sz="2400" smtClean="0">
                <a:solidFill>
                  <a:schemeClr val="hlink"/>
                </a:solidFill>
              </a:rPr>
              <a:t>+ v lomech a dolech</a:t>
            </a:r>
          </a:p>
          <a:p>
            <a:pPr marL="457200" indent="-457200"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400" dirty="0" err="1" smtClean="0">
                <a:solidFill>
                  <a:schemeClr val="tx2"/>
                </a:solidFill>
              </a:rPr>
              <a:t>Bezdýmý</a:t>
            </a:r>
            <a:r>
              <a:rPr lang="cs-CZ" sz="2400" dirty="0" smtClean="0">
                <a:solidFill>
                  <a:schemeClr val="tx2"/>
                </a:solidFill>
              </a:rPr>
              <a:t> střelný prach</a:t>
            </a:r>
            <a:r>
              <a:rPr lang="cs-CZ" sz="2400" dirty="0" smtClean="0"/>
              <a:t> (19. století, nevlhne)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Dynamit</a:t>
            </a:r>
            <a:r>
              <a:rPr lang="cs-CZ" sz="2400" dirty="0" smtClean="0"/>
              <a:t> (nitroglycerin)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SEMTEX</a:t>
            </a:r>
            <a:r>
              <a:rPr lang="cs-CZ" sz="2400" dirty="0" smtClean="0"/>
              <a:t> – československý patent plastické trhaviny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TNT</a:t>
            </a:r>
            <a:r>
              <a:rPr lang="cs-CZ" sz="2400" dirty="0" smtClean="0"/>
              <a:t> (trinitrotoluen)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         </a:t>
            </a:r>
            <a:r>
              <a:rPr lang="cs-CZ" sz="800" dirty="0" smtClean="0">
                <a:solidFill>
                  <a:schemeClr val="hlink"/>
                </a:solidFill>
              </a:rPr>
              <a:t>http://radosv.blog.cz/0703/sila-a-ucinnost-vybusnin</a:t>
            </a:r>
          </a:p>
          <a:p>
            <a:pPr marL="457200" indent="-457200" eaLnBrk="1" hangingPunct="1">
              <a:buFontTx/>
              <a:buNone/>
            </a:pPr>
            <a:endParaRPr lang="cs-CZ" sz="2400" dirty="0" smtClean="0"/>
          </a:p>
        </p:txBody>
      </p:sp>
      <p:pic>
        <p:nvPicPr>
          <p:cNvPr id="5122" name="Picture 2" descr="trauzlův vál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610375"/>
            <a:ext cx="5148064" cy="28429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olidFill>
                  <a:schemeClr val="tx2"/>
                </a:solidFill>
              </a:rPr>
              <a:t>Výbušniny = prachy, trhaviny, třaskaviny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800" smtClean="0"/>
              <a:t>- liší se rychlostí výbuchu (nejpomalejší je černý prach, bezdýmé jsou rychlejší)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sz="2800" smtClean="0"/>
              <a:t>- nejrychlejší jsou např. </a:t>
            </a:r>
            <a:r>
              <a:rPr lang="cs-CZ" sz="2800" u="sng" smtClean="0"/>
              <a:t>třaskavá rtuť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800" smtClean="0"/>
              <a:t>nejdůležitější součástí jsou </a:t>
            </a:r>
            <a:r>
              <a:rPr lang="cs-CZ" sz="2800" u="sng" smtClean="0">
                <a:solidFill>
                  <a:srgbClr val="333399"/>
                </a:solidFill>
              </a:rPr>
              <a:t>zapalovače</a:t>
            </a:r>
            <a:r>
              <a:rPr lang="cs-CZ" sz="2800" smtClean="0"/>
              <a:t>, které zajistí explozi trhaviny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800" smtClean="0"/>
              <a:t>současně má zajistit </a:t>
            </a:r>
            <a:r>
              <a:rPr lang="cs-CZ" sz="2800" u="sng" smtClean="0"/>
              <a:t>bezpečné skladování, přepravu</a:t>
            </a:r>
            <a:r>
              <a:rPr lang="cs-CZ" sz="2800" smtClean="0"/>
              <a:t> a vystřelení (odhození)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dirty="0" smtClean="0">
                <a:solidFill>
                  <a:schemeClr val="tx2"/>
                </a:solidFill>
              </a:rPr>
              <a:t>Zapalovače </a:t>
            </a:r>
            <a:r>
              <a:rPr lang="cs-CZ" dirty="0" smtClean="0"/>
              <a:t>– </a:t>
            </a:r>
            <a:r>
              <a:rPr lang="cs-CZ" u="sng" dirty="0" smtClean="0"/>
              <a:t>nárazové</a:t>
            </a:r>
            <a:r>
              <a:rPr lang="cs-CZ" dirty="0" smtClean="0"/>
              <a:t> (dopadem na cíl) a </a:t>
            </a:r>
            <a:r>
              <a:rPr lang="cs-CZ" u="sng" dirty="0" smtClean="0"/>
              <a:t>časovací</a:t>
            </a:r>
            <a:r>
              <a:rPr lang="cs-CZ" dirty="0" smtClean="0"/>
              <a:t> (před dopadem nebo opožděně po dopadu)</a:t>
            </a:r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  <a:p>
            <a:pPr marL="457200" indent="-457200" eaLnBrk="1" hangingPunct="1">
              <a:spcBef>
                <a:spcPct val="0"/>
              </a:spcBef>
              <a:buFontTx/>
              <a:buNone/>
            </a:pPr>
            <a:r>
              <a:rPr lang="cs-CZ" dirty="0" smtClean="0"/>
              <a:t>      </a:t>
            </a:r>
            <a:r>
              <a:rPr lang="cs-CZ" sz="800" dirty="0" smtClean="0"/>
              <a:t>http://vybusniny.webgarden.cz/</a:t>
            </a:r>
            <a:br>
              <a:rPr lang="cs-CZ" sz="800" dirty="0" smtClean="0"/>
            </a:br>
            <a:endParaRPr lang="cs-CZ" sz="800" dirty="0" smtClean="0"/>
          </a:p>
        </p:txBody>
      </p:sp>
      <p:pic>
        <p:nvPicPr>
          <p:cNvPr id="3076" name="Picture 4" descr="http://vybusniny.webgarden.cz/image/598841"/>
          <p:cNvPicPr>
            <a:picLocks noChangeAspect="1" noChangeArrowheads="1"/>
          </p:cNvPicPr>
          <p:nvPr/>
        </p:nvPicPr>
        <p:blipFill>
          <a:blip r:embed="rId2" cstate="print"/>
          <a:srcRect l="33679" t="10424" b="4527"/>
          <a:stretch>
            <a:fillRect/>
          </a:stretch>
        </p:blipFill>
        <p:spPr bwMode="auto">
          <a:xfrm>
            <a:off x="5076056" y="2852936"/>
            <a:ext cx="3348062" cy="3240360"/>
          </a:xfrm>
          <a:prstGeom prst="rect">
            <a:avLst/>
          </a:prstGeom>
          <a:noFill/>
        </p:spPr>
      </p:pic>
      <p:pic>
        <p:nvPicPr>
          <p:cNvPr id="3078" name="Picture 6" descr="http://vybusniny.webgarden.cz/image/596130"/>
          <p:cNvPicPr>
            <a:picLocks noChangeAspect="1" noChangeArrowheads="1"/>
          </p:cNvPicPr>
          <p:nvPr/>
        </p:nvPicPr>
        <p:blipFill>
          <a:blip r:embed="rId3" cstate="print"/>
          <a:srcRect l="9450" b="6761"/>
          <a:stretch>
            <a:fillRect/>
          </a:stretch>
        </p:blipFill>
        <p:spPr bwMode="auto">
          <a:xfrm>
            <a:off x="1475656" y="3068960"/>
            <a:ext cx="3449960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032750" cy="3857625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Char char="-"/>
            </a:pPr>
            <a:r>
              <a:rPr lang="cs-CZ" smtClean="0">
                <a:solidFill>
                  <a:schemeClr val="tx2"/>
                </a:solidFill>
              </a:rPr>
              <a:t>rozdělení do tříd:</a:t>
            </a:r>
          </a:p>
          <a:p>
            <a:pPr marL="609600" indent="-609600" eaLnBrk="1" hangingPunct="1">
              <a:spcBef>
                <a:spcPct val="0"/>
              </a:spcBef>
              <a:buFontTx/>
              <a:buAutoNum type="arabicPeriod"/>
            </a:pPr>
            <a:r>
              <a:rPr lang="cs-CZ" u="sng" smtClean="0"/>
              <a:t>Paliva</a:t>
            </a:r>
            <a:r>
              <a:rPr lang="cs-CZ" smtClean="0"/>
              <a:t> – naftové produkty, uhlí, plyny</a:t>
            </a:r>
          </a:p>
          <a:p>
            <a:pPr marL="609600" indent="-609600" eaLnBrk="1" hangingPunct="1">
              <a:spcBef>
                <a:spcPct val="0"/>
              </a:spcBef>
              <a:buFontTx/>
              <a:buAutoNum type="arabicPeriod"/>
            </a:pPr>
            <a:r>
              <a:rPr lang="cs-CZ" u="sng" smtClean="0"/>
              <a:t>Zápalné látky</a:t>
            </a:r>
            <a:r>
              <a:rPr lang="cs-CZ" smtClean="0"/>
              <a:t> – vysoká teplota a dlouhá doba hoření + obtížná hasitelnost – řadí se mezi ZHN - -------</a:t>
            </a:r>
            <a:r>
              <a:rPr lang="cs-CZ" u="sng" smtClean="0"/>
              <a:t>zahuštěné naftové směsi</a:t>
            </a:r>
            <a:r>
              <a:rPr lang="cs-CZ" smtClean="0"/>
              <a:t> (napalmy), </a:t>
            </a:r>
            <a:r>
              <a:rPr lang="cs-CZ" u="sng" smtClean="0"/>
              <a:t>kovové zápalné látky</a:t>
            </a:r>
            <a:r>
              <a:rPr lang="cs-CZ" smtClean="0"/>
              <a:t> (termity)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032750" cy="385762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3. </a:t>
            </a:r>
            <a:r>
              <a:rPr lang="cs-CZ" u="sng" dirty="0" smtClean="0"/>
              <a:t>Střeliviny</a:t>
            </a:r>
            <a:r>
              <a:rPr lang="cs-CZ" dirty="0" smtClean="0"/>
              <a:t> – hnací náplň munice (prachy)</a:t>
            </a:r>
          </a:p>
          <a:p>
            <a:pPr marL="609600" indent="-609600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4. Třaskaviny – citlivé na impuls (náraz, tlak, elektřina, teplota) – vyvolání detonace méně citlivých výbušnin (třaskavá rtuť, azidy olova a stříbra)</a:t>
            </a:r>
          </a:p>
          <a:p>
            <a:pPr marL="609600" indent="-609600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5. Trhaviny – velmi stabilní, detonace pomocí rozbušky (TNT, D, Semtex)</a:t>
            </a:r>
          </a:p>
        </p:txBody>
      </p:sp>
      <p:pic>
        <p:nvPicPr>
          <p:cNvPr id="1026" name="Picture 2" descr="http://vybusniny.webgarden.cz/image/5989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517232"/>
            <a:ext cx="1952625" cy="857250"/>
          </a:xfrm>
          <a:prstGeom prst="rect">
            <a:avLst/>
          </a:prstGeom>
          <a:noFill/>
        </p:spPr>
      </p:pic>
      <p:pic>
        <p:nvPicPr>
          <p:cNvPr id="1028" name="Picture 4" descr="http://vybusniny.webgarden.cz/image/588087"/>
          <p:cNvPicPr>
            <a:picLocks noChangeAspect="1" noChangeArrowheads="1"/>
          </p:cNvPicPr>
          <p:nvPr/>
        </p:nvPicPr>
        <p:blipFill>
          <a:blip r:embed="rId3" cstate="print"/>
          <a:srcRect l="27906" t="17378" r="25054" b="24663"/>
          <a:stretch>
            <a:fillRect/>
          </a:stretch>
        </p:blipFill>
        <p:spPr bwMode="auto">
          <a:xfrm>
            <a:off x="5148064" y="5201816"/>
            <a:ext cx="201622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Nálezy výbušnin - skryté nebezpečí! </a:t>
            </a:r>
            <a:r>
              <a:rPr lang="cs-CZ" sz="800" b="1" dirty="0" smtClean="0">
                <a:hlinkClick r:id="rId2"/>
              </a:rPr>
              <a:t>http://www.</a:t>
            </a:r>
            <a:r>
              <a:rPr lang="cs-CZ" sz="800" b="1" dirty="0" err="1" smtClean="0">
                <a:hlinkClick r:id="rId2"/>
              </a:rPr>
              <a:t>lovecpokladu.cz</a:t>
            </a:r>
            <a:r>
              <a:rPr lang="cs-CZ" sz="800" b="1" dirty="0" smtClean="0">
                <a:hlinkClick r:id="rId2"/>
              </a:rPr>
              <a:t>/</a:t>
            </a:r>
            <a:r>
              <a:rPr lang="cs-CZ" sz="800" b="1" dirty="0" err="1" smtClean="0">
                <a:hlinkClick r:id="rId2"/>
              </a:rPr>
              <a:t>home</a:t>
            </a:r>
            <a:r>
              <a:rPr lang="cs-CZ" sz="800" b="1" dirty="0" smtClean="0">
                <a:hlinkClick r:id="rId2"/>
              </a:rPr>
              <a:t>/</a:t>
            </a:r>
            <a:r>
              <a:rPr lang="cs-CZ" sz="800" b="1" dirty="0" err="1" smtClean="0">
                <a:hlinkClick r:id="rId2"/>
              </a:rPr>
              <a:t>nalezy</a:t>
            </a:r>
            <a:r>
              <a:rPr lang="cs-CZ" sz="800" b="1" dirty="0" smtClean="0">
                <a:hlinkClick r:id="rId2"/>
              </a:rPr>
              <a:t>-</a:t>
            </a:r>
            <a:r>
              <a:rPr lang="cs-CZ" sz="800" b="1" dirty="0" err="1" smtClean="0">
                <a:hlinkClick r:id="rId2"/>
              </a:rPr>
              <a:t>vybusnin</a:t>
            </a:r>
            <a:r>
              <a:rPr lang="cs-CZ" sz="800" b="1" dirty="0" smtClean="0">
                <a:hlinkClick r:id="rId2"/>
              </a:rPr>
              <a:t>-skryte-</a:t>
            </a:r>
            <a:r>
              <a:rPr lang="cs-CZ" sz="800" b="1" dirty="0" err="1" smtClean="0">
                <a:hlinkClick r:id="rId2"/>
              </a:rPr>
              <a:t>nebezpeci</a:t>
            </a:r>
            <a:r>
              <a:rPr lang="cs-CZ" sz="800" b="1" dirty="0" smtClean="0">
                <a:hlinkClick r:id="rId2"/>
              </a:rPr>
              <a:t>-909</a:t>
            </a:r>
            <a:r>
              <a:rPr lang="cs-CZ" sz="800" b="1" dirty="0" smtClean="0"/>
              <a:t/>
            </a:r>
            <a:br>
              <a:rPr lang="cs-CZ" sz="800" b="1" dirty="0" smtClean="0"/>
            </a:br>
            <a:endParaRPr lang="cs-CZ" sz="800" b="1" dirty="0"/>
          </a:p>
        </p:txBody>
      </p:sp>
      <p:pic>
        <p:nvPicPr>
          <p:cNvPr id="23554" name="Picture 2" descr="Ilustrační fot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24744"/>
            <a:ext cx="2309387" cy="3456384"/>
          </a:xfrm>
          <a:prstGeom prst="rect">
            <a:avLst/>
          </a:prstGeom>
          <a:noFill/>
        </p:spPr>
      </p:pic>
      <p:pic>
        <p:nvPicPr>
          <p:cNvPr id="23556" name="Picture 4" descr="Ilustrační fot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124744"/>
            <a:ext cx="3619500" cy="2714626"/>
          </a:xfrm>
          <a:prstGeom prst="rect">
            <a:avLst/>
          </a:prstGeom>
          <a:noFill/>
        </p:spPr>
      </p:pic>
      <p:pic>
        <p:nvPicPr>
          <p:cNvPr id="23558" name="Picture 6" descr="Ilustrační foto"/>
          <p:cNvPicPr>
            <a:picLocks noChangeAspect="1" noChangeArrowheads="1"/>
          </p:cNvPicPr>
          <p:nvPr/>
        </p:nvPicPr>
        <p:blipFill>
          <a:blip r:embed="rId5" cstate="print"/>
          <a:srcRect l="19894" t="4510" r="22412" b="15065"/>
          <a:stretch>
            <a:fillRect/>
          </a:stretch>
        </p:blipFill>
        <p:spPr bwMode="auto">
          <a:xfrm>
            <a:off x="2843808" y="4149080"/>
            <a:ext cx="2088232" cy="2160240"/>
          </a:xfrm>
          <a:prstGeom prst="rect">
            <a:avLst/>
          </a:prstGeom>
          <a:noFill/>
        </p:spPr>
      </p:pic>
      <p:pic>
        <p:nvPicPr>
          <p:cNvPr id="23560" name="Picture 8" descr="Ilustrační fot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365104"/>
            <a:ext cx="2857500" cy="1914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1118</TotalTime>
  <Words>305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Pastelové tužky</vt:lpstr>
      <vt:lpstr>Prezentace aplikace PowerPoint</vt:lpstr>
      <vt:lpstr>VÝBUŠNINY</vt:lpstr>
      <vt:lpstr>VÝBUŠNINY</vt:lpstr>
      <vt:lpstr>VÝBUŠNINY</vt:lpstr>
      <vt:lpstr>VÝBUŠNINY</vt:lpstr>
      <vt:lpstr>VÝBUŠNINY</vt:lpstr>
      <vt:lpstr>VÝBUŠNINY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215</cp:revision>
  <dcterms:created xsi:type="dcterms:W3CDTF">2007-10-28T17:37:15Z</dcterms:created>
  <dcterms:modified xsi:type="dcterms:W3CDTF">2012-03-01T11:20:51Z</dcterms:modified>
</cp:coreProperties>
</file>