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8"/>
  </p:notesMasterIdLst>
  <p:sldIdLst>
    <p:sldId id="288" r:id="rId2"/>
    <p:sldId id="258" r:id="rId3"/>
    <p:sldId id="259" r:id="rId4"/>
    <p:sldId id="260" r:id="rId5"/>
    <p:sldId id="268" r:id="rId6"/>
    <p:sldId id="261" r:id="rId7"/>
    <p:sldId id="263" r:id="rId8"/>
    <p:sldId id="287" r:id="rId9"/>
    <p:sldId id="264" r:id="rId10"/>
    <p:sldId id="265" r:id="rId11"/>
    <p:sldId id="266" r:id="rId12"/>
    <p:sldId id="269" r:id="rId13"/>
    <p:sldId id="270" r:id="rId14"/>
    <p:sldId id="271" r:id="rId15"/>
    <p:sldId id="275" r:id="rId16"/>
    <p:sldId id="272" r:id="rId17"/>
    <p:sldId id="273" r:id="rId18"/>
    <p:sldId id="280" r:id="rId19"/>
    <p:sldId id="274" r:id="rId20"/>
    <p:sldId id="285" r:id="rId21"/>
    <p:sldId id="276" r:id="rId22"/>
    <p:sldId id="267" r:id="rId23"/>
    <p:sldId id="278" r:id="rId24"/>
    <p:sldId id="279" r:id="rId25"/>
    <p:sldId id="284" r:id="rId26"/>
    <p:sldId id="286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>
        <p:scale>
          <a:sx n="70" d="100"/>
          <a:sy n="70" d="100"/>
        </p:scale>
        <p:origin x="-54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C880053-9AC3-4813-A31E-A4CFC8093043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E69FE47-DC52-4551-BD70-6A44E6AFC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F59B4E-0624-43EF-B924-B0E5CA36B7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6C0D94-0296-4584-9AD4-C4E6AA191DC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D94A4E-2D88-419F-A423-5B1C1B3CA26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48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0856946-D6E5-4C74-BC5F-A052F1606BC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68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C0E44D2-DFFC-4526-969F-56905F72A95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EA99C3-E367-4CA0-BD07-387BD8D23C4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0F9B58C-4AFC-4255-80FD-43F6322AA00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EFB2FE-1DD3-4CD8-8C47-7B2B679B025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82443-3345-4198-A1E7-7E5C1A0641F2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AF016-5E11-429A-AA5C-F872D5ABA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3D01D-1E3A-414B-B6F5-A40DD5A660F7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FB6E-507C-43A4-A920-4BC1D2CE0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B6353-514C-4404-BAE9-D36E9176B62E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21D01-D47A-4E27-A662-411C90719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E870A-89DC-458C-85DA-CE778EA64D4E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17A7A-9400-425E-8AB1-EB1A01C4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2F65A-E9B0-4E2A-86AA-DAA085CE5F43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8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875DA-0514-47BC-87FC-E11E63D094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9F6A5-A0D1-4B16-9B19-BB4EA02412D0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4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4A1B8-4554-475C-A866-3E44007B8B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CBABC-A04A-4FED-8463-73547E19571C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3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A6A38-9AFD-4998-BA0C-573121A1A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D8EDC-CC8A-4000-AB90-8A669CF45E68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1BDED-AE4E-43AF-AC1A-9EE80932C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78464-E131-4EAE-9272-D8BC96148410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49420-56D7-4804-85ED-F391D4AE8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544C7-1513-470A-8423-70852D1125AF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425C0-2203-40FF-8913-0D22EDD63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5DF4A-89DA-48D7-8506-C2BD9A0F6F25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8980E-A6A2-4DFF-9D4F-54A39393D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FB5CFA34-481E-45BC-A81B-CFE456D2FAE5}" type="datetimeFigureOut">
              <a:rPr lang="cs-CZ"/>
              <a:pPr>
                <a:defRPr/>
              </a:pPr>
              <a:t>10.5.2012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</a:defRPr>
            </a:lvl1pPr>
          </a:lstStyle>
          <a:p>
            <a:pPr>
              <a:defRPr/>
            </a:pPr>
            <a:fld id="{67D0F8EC-F64B-4485-BCD3-810F5AC1B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96" r:id="rId9"/>
    <p:sldLayoutId id="2147483687" r:id="rId10"/>
    <p:sldLayoutId id="2147483686" r:id="rId11"/>
  </p:sldLayoutIdLst>
  <p:transition spd="slow">
    <p:pull/>
  </p:transition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kvital\Desktop\Ludwig%20van%20Beethoven%20-%20Ode%20to%20Joy%20(Oda%20na%20radost),%20Symphony%20No%209%20in%20D%20minor,%201824%20and%202010.mp3" TargetMode="External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euro&amp;start=12&amp;num=10&amp;um=1&amp;hl=cs&amp;biw=1252&amp;bih=521&amp;tbm=isch&amp;tbnid=jVkGzXRLK7bVaM:&amp;imgrefurl=http://my-117.blog.cz/0812/bleskovka-c-5&amp;docid=oZzNXpVW2TwhqM&amp;imgurl=http://nd01.jxs.cz/926/041/3dbe656a06_38323047_o2.jpg&amp;w=628&amp;h=599&amp;ei=dcm7TtqzKNDCtAbvif3YBg&amp;zoom=1&amp;iact=rc&amp;dur=454&amp;sig=113573043853034281921&amp;sqi=2&amp;page=2&amp;tbnh=138&amp;tbnw=145&amp;ndsp=11&amp;ved=1t:429,r:8,s:12&amp;tx=81&amp;ty=79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47813" y="1700213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Hilscherová</a:t>
                      </a:r>
                      <a:r>
                        <a:rPr lang="cs-CZ" sz="2000" dirty="0" smtClean="0"/>
                        <a:t>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n-lt"/>
                        </a:rPr>
                        <a:t>VY_52_INOVACE_Z.8.8-1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Evropská unie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5950" y="4292600"/>
            <a:ext cx="5407025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395288" y="404813"/>
            <a:ext cx="7848600" cy="366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 : žák získá nové informace o Evropské unii 	</a:t>
            </a:r>
          </a:p>
          <a:p>
            <a:r>
              <a:rPr lang="cs-CZ"/>
              <a:t>Autor: Mgr. Hana Hilscherová	</a:t>
            </a:r>
          </a:p>
          <a:p>
            <a:r>
              <a:rPr lang="cs-CZ"/>
              <a:t>Jazyk: Čeština</a:t>
            </a:r>
          </a:p>
          <a:p>
            <a:r>
              <a:rPr lang="cs-CZ"/>
              <a:t>Očekávaný výstup : porovnává státy světa a zájmové integrace států světa na základě podobných a odlišných znaků</a:t>
            </a:r>
          </a:p>
          <a:p>
            <a:endParaRPr lang="cs-CZ"/>
          </a:p>
          <a:p>
            <a:r>
              <a:rPr lang="cs-CZ"/>
              <a:t>Klíčová slova : Evropská unie, integrace</a:t>
            </a:r>
          </a:p>
          <a:p>
            <a:r>
              <a:rPr lang="cs-CZ"/>
              <a:t>Druh učebního materiálu: výkladová prezentace </a:t>
            </a:r>
          </a:p>
          <a:p>
            <a:r>
              <a:rPr lang="cs-CZ"/>
              <a:t>Druh interaktivity: výklad </a:t>
            </a:r>
          </a:p>
          <a:p>
            <a:r>
              <a:rPr lang="cs-CZ"/>
              <a:t>Cílová skupina: žák</a:t>
            </a:r>
          </a:p>
          <a:p>
            <a:r>
              <a:rPr lang="cs-CZ"/>
              <a:t>Stupeň a typ vzdělávání : základní vzdělávání – druhý stupeň</a:t>
            </a:r>
          </a:p>
          <a:p>
            <a:r>
              <a:rPr lang="cs-CZ"/>
              <a:t>Typická věková skupina: 12 - 15 let</a:t>
            </a:r>
          </a:p>
          <a:p>
            <a:r>
              <a:rPr lang="cs-CZ"/>
              <a:t>Celková velikost: 1,20MB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395288" y="444500"/>
            <a:ext cx="83534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/>
              <a:t>Evropská unie</a:t>
            </a:r>
          </a:p>
        </p:txBody>
      </p:sp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6227763" y="6381750"/>
            <a:ext cx="6905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Obr.1</a:t>
            </a:r>
          </a:p>
        </p:txBody>
      </p:sp>
      <p:pic>
        <p:nvPicPr>
          <p:cNvPr id="16387" name="Obrázek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1092200"/>
            <a:ext cx="8424862" cy="56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2"/>
          <p:cNvSpPr txBox="1">
            <a:spLocks noChangeArrowheads="1"/>
          </p:cNvSpPr>
          <p:nvPr/>
        </p:nvSpPr>
        <p:spPr bwMode="auto">
          <a:xfrm>
            <a:off x="684213" y="6381750"/>
            <a:ext cx="7477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ransition spd="slow">
    <p:pull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908050"/>
            <a:ext cx="8424863" cy="535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</a:rPr>
              <a:t>Evropská unie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</a:rPr>
              <a:t>Zkratka:  EU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i="1" dirty="0">
                <a:latin typeface="+mn-lt"/>
              </a:rPr>
              <a:t>Je společenství demokratických států, spojených zásadami svobody, právního státu a úcty k lidským právům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>
                <a:latin typeface="+mn-lt"/>
              </a:rPr>
              <a:t>  jde o  politické a ekonomické sdružení, které tvoří 27 evropských států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+mn-lt"/>
              </a:rPr>
              <a:t>Základní údaje: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Motto.: Jednota v rozmanitosti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Latinsky: In </a:t>
            </a:r>
            <a:r>
              <a:rPr lang="cs-CZ" dirty="0" err="1">
                <a:latin typeface="+mn-lt"/>
              </a:rPr>
              <a:t>varietate</a:t>
            </a:r>
            <a:r>
              <a:rPr lang="cs-CZ" dirty="0">
                <a:latin typeface="+mn-lt"/>
              </a:rPr>
              <a:t> </a:t>
            </a:r>
            <a:r>
              <a:rPr lang="cs-CZ" dirty="0" err="1">
                <a:latin typeface="+mn-lt"/>
              </a:rPr>
              <a:t>concordia</a:t>
            </a: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Hymna : Óda na radost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Úřední jazyky: 23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Sídlo: Brusel ( Belgie 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Prezident: Herman Van </a:t>
            </a:r>
            <a:r>
              <a:rPr lang="cs-CZ" dirty="0" err="1">
                <a:latin typeface="+mn-lt"/>
              </a:rPr>
              <a:t>Rompuy</a:t>
            </a:r>
            <a:r>
              <a:rPr lang="cs-CZ" dirty="0">
                <a:latin typeface="+mn-lt"/>
              </a:rPr>
              <a:t> ( 2011)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Měna : euro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Internetová doména: </a:t>
            </a:r>
            <a:r>
              <a:rPr lang="cs-CZ" dirty="0" err="1">
                <a:latin typeface="+mn-lt"/>
              </a:rPr>
              <a:t>eu</a:t>
            </a:r>
            <a:r>
              <a:rPr lang="cs-CZ" dirty="0">
                <a:latin typeface="+mn-lt"/>
              </a:rPr>
              <a:t> </a:t>
            </a:r>
          </a:p>
        </p:txBody>
      </p:sp>
    </p:spTree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476250"/>
            <a:ext cx="8713788" cy="53038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3600" b="1" u="sng"/>
              <a:t>Dějiny Evropské unie</a:t>
            </a:r>
          </a:p>
          <a:p>
            <a:pPr algn="ctr"/>
            <a:endParaRPr lang="cs-CZ" sz="3600" b="1" u="sng"/>
          </a:p>
          <a:p>
            <a:pPr>
              <a:buFont typeface="Wingdings" pitchFamily="2" charset="2"/>
              <a:buChar char="q"/>
            </a:pPr>
            <a:r>
              <a:rPr lang="cs-CZ"/>
              <a:t> </a:t>
            </a:r>
            <a:r>
              <a:rPr lang="cs-CZ" sz="2000"/>
              <a:t>vytvořena v roce 1992  na základě Smlouvy o Evropské  unii, známější pod názvem Maastrichtská smlouva </a:t>
            </a:r>
          </a:p>
          <a:p>
            <a:pPr>
              <a:buFont typeface="Wingdings" pitchFamily="2" charset="2"/>
              <a:buChar char="q"/>
            </a:pPr>
            <a:r>
              <a:rPr lang="cs-CZ" sz="2000" b="1"/>
              <a:t>Datum vzniku: 7. února 1992</a:t>
            </a:r>
          </a:p>
          <a:p>
            <a:pPr algn="ctr"/>
            <a:endParaRPr lang="cs-CZ" sz="2400" b="1" u="sng"/>
          </a:p>
          <a:p>
            <a:pPr algn="ctr"/>
            <a:endParaRPr lang="cs-CZ" sz="2400" b="1" u="sng"/>
          </a:p>
          <a:p>
            <a:pPr algn="ctr"/>
            <a:r>
              <a:rPr lang="cs-CZ" sz="3600" b="1" u="sng"/>
              <a:t>Maastrichtská smlouva</a:t>
            </a:r>
          </a:p>
          <a:p>
            <a:pPr algn="ctr"/>
            <a:endParaRPr lang="cs-CZ" sz="2400" b="1" u="sng"/>
          </a:p>
          <a:p>
            <a:pPr>
              <a:buFont typeface="Wingdings" pitchFamily="2" charset="2"/>
              <a:buChar char="q"/>
            </a:pPr>
            <a:r>
              <a:rPr lang="cs-CZ" sz="2000"/>
              <a:t>začala platit </a:t>
            </a:r>
            <a:r>
              <a:rPr lang="cs-CZ" sz="2400" b="1"/>
              <a:t>1.11.1993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Nově se na evropské úrovni začalo spolupracovat v oblasti společné zahraniční politiky, bezpečnosti, justice ( právo )</a:t>
            </a:r>
          </a:p>
          <a:p>
            <a:endParaRPr lang="cs-CZ" sz="2000"/>
          </a:p>
          <a:p>
            <a:endParaRPr lang="cs-CZ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850" y="765175"/>
            <a:ext cx="8424863" cy="5730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2800" b="1" u="sng"/>
              <a:t>Členství</a:t>
            </a:r>
          </a:p>
          <a:p>
            <a:pPr algn="ctr"/>
            <a:endParaRPr lang="cs-CZ" sz="2400" b="1" u="sng"/>
          </a:p>
          <a:p>
            <a:r>
              <a:rPr lang="cs-CZ" sz="2000"/>
              <a:t>Pro vstup do EU  musí stát splňovat tzv. </a:t>
            </a:r>
            <a:r>
              <a:rPr lang="cs-CZ" sz="2000" b="1" u="sng"/>
              <a:t>Kodaňská kritéria: </a:t>
            </a:r>
          </a:p>
          <a:p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 b="1"/>
              <a:t>politická kritéria</a:t>
            </a:r>
            <a:r>
              <a:rPr lang="cs-CZ" sz="2000"/>
              <a:t>: kandidátská země musí mít stabilní instituce zajišťující demokracii, právní stát, dodržování lidských práv a práv menšin</a:t>
            </a:r>
          </a:p>
          <a:p>
            <a:pPr>
              <a:buFont typeface="Wingdings" pitchFamily="2" charset="2"/>
              <a:buChar char="q"/>
            </a:pPr>
            <a:r>
              <a:rPr lang="cs-CZ" sz="2000" b="1"/>
              <a:t>ekonomická kritéria: </a:t>
            </a:r>
            <a:r>
              <a:rPr lang="cs-CZ" sz="2000"/>
              <a:t>země musí mít fungující tržní ekonomiku schopnou se vypořádat s konkurenčními tlaky uvnitř Unie</a:t>
            </a:r>
          </a:p>
          <a:p>
            <a:pPr>
              <a:buFont typeface="Wingdings" pitchFamily="2" charset="2"/>
              <a:buChar char="q"/>
            </a:pPr>
            <a:r>
              <a:rPr lang="cs-CZ" sz="2000" b="1"/>
              <a:t>kritérium přijetí</a:t>
            </a:r>
            <a:r>
              <a:rPr lang="cs-CZ" sz="2000"/>
              <a:t>: země musí být schopná přijmout závazky vyplývající z členství, včetně cílů politické, hospodářské a měnové unie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  <a:p>
            <a:r>
              <a:rPr lang="cs-CZ" sz="2000" b="1" u="sng"/>
              <a:t>Zakládajícími členy dnešní EU byly v roce 1952: 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Belgie, Francie, Itálie, Lucembursko, Nizozemí, SRN - takzvaná „šestka“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Evropská unie má od roku 2007 </a:t>
            </a:r>
            <a:r>
              <a:rPr lang="cs-CZ" sz="2000" b="1"/>
              <a:t>27 členských států </a:t>
            </a:r>
            <a:r>
              <a:rPr lang="cs-CZ" sz="2000"/>
              <a:t>a přibližně 500 miliónů obyvatel</a:t>
            </a:r>
          </a:p>
          <a:p>
            <a:pPr>
              <a:buFont typeface="Wingdings" pitchFamily="2" charset="2"/>
              <a:buChar char="q"/>
            </a:pPr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5"/>
          <p:cNvSpPr txBox="1">
            <a:spLocks noChangeArrowheads="1"/>
          </p:cNvSpPr>
          <p:nvPr/>
        </p:nvSpPr>
        <p:spPr bwMode="auto">
          <a:xfrm>
            <a:off x="468313" y="6381750"/>
            <a:ext cx="7477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Obr.2</a:t>
            </a:r>
          </a:p>
        </p:txBody>
      </p:sp>
      <p:pic>
        <p:nvPicPr>
          <p:cNvPr id="21506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0100" y="333375"/>
            <a:ext cx="7588250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1"/>
          <p:cNvSpPr txBox="1">
            <a:spLocks noChangeArrowheads="1"/>
          </p:cNvSpPr>
          <p:nvPr/>
        </p:nvSpPr>
        <p:spPr bwMode="auto">
          <a:xfrm>
            <a:off x="468313" y="333375"/>
            <a:ext cx="18208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/>
              <a:t>Eurozóna</a:t>
            </a:r>
          </a:p>
        </p:txBody>
      </p:sp>
    </p:spTree>
  </p:cSld>
  <p:clrMapOvr>
    <a:masterClrMapping/>
  </p:clrMapOvr>
  <p:transition spd="slow">
    <p:wheel spokes="1"/>
    <p:sndAc>
      <p:stSnd>
        <p:snd r:embed="rId3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214313" y="357188"/>
            <a:ext cx="8501062" cy="649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 u="sng"/>
              <a:t>Dnešní členové Evropské unie: </a:t>
            </a:r>
          </a:p>
          <a:p>
            <a:pPr algn="ctr"/>
            <a:endParaRPr lang="cs-CZ" sz="2800" u="sng"/>
          </a:p>
          <a:p>
            <a:r>
              <a:rPr lang="cs-CZ"/>
              <a:t> Belgie	             1950	                            Rakousko	1995	</a:t>
            </a:r>
          </a:p>
          <a:p>
            <a:r>
              <a:rPr lang="cs-CZ"/>
              <a:t> Bulharsko           2007	</a:t>
            </a:r>
            <a:r>
              <a:rPr lang="cs-CZ" b="1"/>
              <a:t>                            Rumunsko	2007	</a:t>
            </a:r>
          </a:p>
          <a:p>
            <a:r>
              <a:rPr lang="cs-CZ"/>
              <a:t> </a:t>
            </a:r>
            <a:r>
              <a:rPr lang="cs-CZ" b="1"/>
              <a:t>Česko	             2004</a:t>
            </a:r>
            <a:r>
              <a:rPr lang="cs-CZ"/>
              <a:t>	                            Řecko	               1981	</a:t>
            </a:r>
          </a:p>
          <a:p>
            <a:r>
              <a:rPr lang="cs-CZ"/>
              <a:t> Dánsko	             1973	                            </a:t>
            </a:r>
            <a:r>
              <a:rPr lang="cs-CZ" b="1"/>
              <a:t>Slovensko	2004	</a:t>
            </a:r>
          </a:p>
          <a:p>
            <a:r>
              <a:rPr lang="cs-CZ"/>
              <a:t> </a:t>
            </a:r>
            <a:r>
              <a:rPr lang="cs-CZ" b="1"/>
              <a:t>Estonsko           2004</a:t>
            </a:r>
            <a:r>
              <a:rPr lang="cs-CZ"/>
              <a:t>	</a:t>
            </a:r>
          </a:p>
          <a:p>
            <a:r>
              <a:rPr lang="cs-CZ"/>
              <a:t> Finsko	             1995	</a:t>
            </a:r>
            <a:r>
              <a:rPr lang="cs-CZ" b="1"/>
              <a:t>                            Slovinsko	2004</a:t>
            </a:r>
            <a:r>
              <a:rPr lang="cs-CZ"/>
              <a:t>	</a:t>
            </a:r>
          </a:p>
          <a:p>
            <a:r>
              <a:rPr lang="cs-CZ"/>
              <a:t> Francie	             1958	                            Spojené království	1973</a:t>
            </a:r>
          </a:p>
          <a:p>
            <a:r>
              <a:rPr lang="cs-CZ"/>
              <a:t> Irsko	             1973	                            Švédsko	               1995	</a:t>
            </a:r>
          </a:p>
          <a:p>
            <a:r>
              <a:rPr lang="cs-CZ"/>
              <a:t> Itálie	             1958	</a:t>
            </a:r>
          </a:p>
          <a:p>
            <a:r>
              <a:rPr lang="cs-CZ" b="1"/>
              <a:t> Kypr	             2004	</a:t>
            </a:r>
          </a:p>
          <a:p>
            <a:r>
              <a:rPr lang="cs-CZ" b="1"/>
              <a:t> Litva	             2004</a:t>
            </a:r>
            <a:r>
              <a:rPr lang="cs-CZ"/>
              <a:t>	</a:t>
            </a:r>
          </a:p>
          <a:p>
            <a:r>
              <a:rPr lang="cs-CZ"/>
              <a:t> Lotyšsko            </a:t>
            </a:r>
            <a:r>
              <a:rPr lang="cs-CZ" b="1"/>
              <a:t>2004</a:t>
            </a:r>
            <a:r>
              <a:rPr lang="cs-CZ"/>
              <a:t>	</a:t>
            </a:r>
          </a:p>
          <a:p>
            <a:r>
              <a:rPr lang="cs-CZ"/>
              <a:t> Lucembursko    1958	</a:t>
            </a:r>
          </a:p>
          <a:p>
            <a:r>
              <a:rPr lang="cs-CZ"/>
              <a:t> </a:t>
            </a:r>
            <a:r>
              <a:rPr lang="cs-CZ" b="1"/>
              <a:t>Malta	             2004	</a:t>
            </a:r>
          </a:p>
          <a:p>
            <a:r>
              <a:rPr lang="cs-CZ" b="1"/>
              <a:t> Maďarsko         2004</a:t>
            </a:r>
            <a:r>
              <a:rPr lang="cs-CZ"/>
              <a:t>	</a:t>
            </a:r>
          </a:p>
          <a:p>
            <a:r>
              <a:rPr lang="cs-CZ"/>
              <a:t> Německo           1958	</a:t>
            </a:r>
          </a:p>
          <a:p>
            <a:r>
              <a:rPr lang="cs-CZ"/>
              <a:t> Nizozemsko      1958	</a:t>
            </a:r>
          </a:p>
          <a:p>
            <a:r>
              <a:rPr lang="cs-CZ"/>
              <a:t> </a:t>
            </a:r>
            <a:r>
              <a:rPr lang="cs-CZ" b="1"/>
              <a:t>Polsko	             2004	</a:t>
            </a:r>
            <a:r>
              <a:rPr lang="cs-CZ"/>
              <a:t>	</a:t>
            </a:r>
          </a:p>
          <a:p>
            <a:r>
              <a:rPr lang="cs-CZ"/>
              <a:t> Portugalsko      1986	</a:t>
            </a:r>
          </a:p>
          <a:p>
            <a:r>
              <a:rPr lang="cs-CZ"/>
              <a:t> </a:t>
            </a: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214313"/>
            <a:ext cx="8424862" cy="646271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latin typeface="+mn-lt"/>
              </a:rPr>
              <a:t>Kandidátské země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</a:t>
            </a:r>
            <a:r>
              <a:rPr lang="cs-CZ" sz="2400" b="1" u="sng" dirty="0">
                <a:latin typeface="+mn-lt"/>
              </a:rPr>
              <a:t>Chorvatsko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 stalo se  kandidátskou zemí v roce 2004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 Evropská unie s ním zahájila přístupová jednání 3. října 2005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Neochota Chorvatska spolupracovat s Mezinárodním trestním tribunálem pro bývalou Jugoslávii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 krátce předtím však Chorvatsko udělalo pokrok při hledání generála Ante </a:t>
            </a:r>
            <a:r>
              <a:rPr lang="cs-CZ" sz="2000" dirty="0" err="1">
                <a:latin typeface="+mn-lt"/>
              </a:rPr>
              <a:t>Gotoviny</a:t>
            </a:r>
            <a:r>
              <a:rPr lang="cs-CZ" sz="2000" dirty="0">
                <a:latin typeface="+mn-lt"/>
              </a:rPr>
              <a:t>, obviněného z válečných zločinů, a tím splnilo zbývající podmínku pro zahájení přístupových jednání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 Pravděpodobný vstup Chorvatska do Evropské unie je podle předpokladů z května 2011 datum 1. července 2013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569913"/>
            <a:ext cx="7848600" cy="591026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+mn-lt"/>
              </a:rPr>
              <a:t>Turecko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přihlášku ke členství v EU podalo Turecko roku 1987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rozhovory o vstupu s ním byly zahájeny 3. října 2005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Turecko si stanovilo jako cílový rok přistoupení 2013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nemá  ale  podporu ze strany EU a je považován za nerealistický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Odpůrci Turecka v Evropské unii naopak poukazují na to, že většinou území leží v Asii, sousedí s nestabilními zeměmi a má špatné vztahy se sousedním Kyprem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+mn-lt"/>
              </a:rPr>
              <a:t>Makedonie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V roce 2004 -  Makedonie podala oficiální přihlášku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 Makedonii  byl v roce 2005 udělen status kandidátské země, ale oficiální přístupová jednání zatím nezačala </a:t>
            </a: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  <p:transition spd="slow">
    <p:pull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549275"/>
            <a:ext cx="8569325" cy="6338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+mn-lt"/>
              </a:rPr>
              <a:t>Island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Island podal 16. července 2009 oficiální přihlášku do EU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Status kandidátského státu byl Islandu udělen 17. června 2010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 Island je od roku 1994 členem Evropského hospodářského prostoru a od roku 2000 také Schengenského prostoru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Vstup Islandu provázejí obavy ze sporů o legislativu upravující rybolov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+mn-lt"/>
              </a:rPr>
              <a:t>Černá Hora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Černá Hora podala přihlášku do EU 15. prosince 2008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Status kandidátské země byl oficiálně udělen 17. prosince 2010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latin typeface="+mn-lt"/>
              </a:rPr>
              <a:t>Potenciální kandidátské země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Jako potenciální kandidátské země jsou oficiálně stanoveny zbývající balkánské státy: Albánie, Bosna a Hercegovina, Srbsko a Kosovo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země, které mají v současné době podanou oficiální přihlášku ke členství v EU, ale neobdržely zatím status kandidátské země, jsou  Albánie  a Srbsko</a:t>
            </a:r>
          </a:p>
        </p:txBody>
      </p:sp>
    </p:spTree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0250" y="188913"/>
            <a:ext cx="8208963" cy="57896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2400" b="1" u="sng"/>
              <a:t>Země, které žádaly o vstup, ale nestaly se členy</a:t>
            </a:r>
          </a:p>
          <a:p>
            <a:endParaRPr lang="cs-CZ" b="1"/>
          </a:p>
          <a:p>
            <a:r>
              <a:rPr lang="cs-CZ" sz="2400" b="1" u="sng"/>
              <a:t>Norsko</a:t>
            </a:r>
          </a:p>
          <a:p>
            <a:endParaRPr lang="cs-CZ" sz="2400" b="1" u="sng"/>
          </a:p>
          <a:p>
            <a:pPr>
              <a:buFont typeface="Wingdings" pitchFamily="2" charset="2"/>
              <a:buChar char="q"/>
            </a:pPr>
            <a:r>
              <a:rPr lang="cs-CZ" sz="2000"/>
              <a:t>dvakrát se  pokoušelo vstoupit do tehdejšího EHS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jeho přistoupení vetováno Francií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potom  se norští občané vyjádřili proti vstupu v referendech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 Norové se obávají ztráty suverenity</a:t>
            </a:r>
          </a:p>
          <a:p>
            <a:r>
              <a:rPr lang="cs-CZ" b="1"/>
              <a:t> </a:t>
            </a:r>
          </a:p>
          <a:p>
            <a:r>
              <a:rPr lang="cs-CZ" sz="2400" b="1" u="sng"/>
              <a:t>Švýcarsko</a:t>
            </a:r>
          </a:p>
          <a:p>
            <a:endParaRPr lang="cs-CZ" sz="2400" b="1" u="sng"/>
          </a:p>
          <a:p>
            <a:pPr>
              <a:buFont typeface="Wingdings" pitchFamily="2" charset="2"/>
              <a:buChar char="q"/>
            </a:pPr>
            <a:r>
              <a:rPr lang="cs-CZ" sz="2000"/>
              <a:t>Je  proslulé tradiční neutralitou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zároveň je ale kontinentální zemí, která je v současnosti obklopená Evropskou unií. 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roce 1992 podalo přihlášku ke členství v EU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 následně ale v témže roce občané země zamítli vyjednávaní o vstupu do Unie v referendu</a:t>
            </a:r>
          </a:p>
          <a:p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428625"/>
            <a:ext cx="7704137" cy="6283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latin typeface="+mn-lt"/>
              </a:rPr>
              <a:t>Evropské instituce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Evropský parlament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Evropská rada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Rada Evropské unie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Evropská komise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Soudní dvůr Evropské unie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Evropská centrální banka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Evropský účetní dvůr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Hospodářský a sociální výbor a Výbor regionů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</p:txBody>
      </p:sp>
    </p:spTree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357188"/>
            <a:ext cx="8424862" cy="60325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latin typeface="+mn-lt"/>
              </a:rPr>
              <a:t>Evropská měnová unie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latin typeface="+mn-lt"/>
              </a:rPr>
              <a:t>EMU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Sedmnáct zemí EU je  členy eurozóny – to  znamená, platí společná měna euro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i="1" dirty="0">
                <a:latin typeface="+mn-lt"/>
              </a:rPr>
              <a:t>Belgie, Estonsko, Finsko, Francie, Irsko, Itálie, Kypr, Lucembursko, Malta, Německo, Nizozemsko, Portugalsko, Rakousko, Řecko, Slovensko, Slovinsko a Španělsko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i="1" dirty="0"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u="sng" dirty="0"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latin typeface="+mn-lt"/>
              </a:rPr>
              <a:t>Česká republika a EU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podala </a:t>
            </a:r>
            <a:r>
              <a:rPr lang="cs-CZ" sz="2000" i="1" dirty="0">
                <a:latin typeface="+mn-lt"/>
              </a:rPr>
              <a:t>žádost o členství</a:t>
            </a:r>
            <a:r>
              <a:rPr lang="cs-CZ" sz="2000" dirty="0">
                <a:latin typeface="+mn-lt"/>
              </a:rPr>
              <a:t> v EU 17.1.1996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datem vstupu byl </a:t>
            </a:r>
            <a:r>
              <a:rPr lang="cs-CZ" sz="2000" b="1" dirty="0">
                <a:latin typeface="+mn-lt"/>
              </a:rPr>
              <a:t>1. květen 2004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00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+mn-lt"/>
              </a:rPr>
              <a:t> </a:t>
            </a:r>
            <a:endParaRPr lang="cs-CZ" sz="2000" dirty="0">
              <a:latin typeface="+mn-lt"/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95288" y="620713"/>
            <a:ext cx="8280400" cy="545623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u="sng"/>
              <a:t>Měna  - </a:t>
            </a:r>
            <a:r>
              <a:rPr lang="cs-CZ" sz="2800" b="1" u="sng"/>
              <a:t>Euro</a:t>
            </a:r>
            <a:r>
              <a:rPr lang="cs-CZ" sz="2800" u="sng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000" b="1"/>
              <a:t>symbol €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druhý nejdůležitější reprezentant ve světovém měnovém systému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Euro je oficiálním platidlem v 17 z 27 států Evropské unie 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 a v šesti dalších zemích mimo EU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 na základě dohod s Evropskou unií  používají euro : Monako, San Marino, Vatikán 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Zámořská území : Mayotte, Saint- Pierre, Miquelon 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 bez dohody s EU euro zavedly Andorra, Černá Hora, Kosovo 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Mince mají nominální hodnoty : 1c, 2c, 5c 10 c 20 c, 50c, 1e, 2e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Bankovky  mají nominální hodnoty : 5, 10, 20, 50, 100, 200, 500e </a:t>
            </a:r>
          </a:p>
          <a:p>
            <a:endParaRPr lang="cs-CZ" sz="2000" b="1"/>
          </a:p>
          <a:p>
            <a:r>
              <a:rPr lang="cs-CZ" sz="2000" b="1" u="sng"/>
              <a:t>Psaná podoba eura</a:t>
            </a:r>
          </a:p>
          <a:p>
            <a:endParaRPr lang="cs-CZ" sz="2000" b="1" u="sng"/>
          </a:p>
          <a:p>
            <a:pPr>
              <a:buFont typeface="Wingdings" pitchFamily="2" charset="2"/>
              <a:buChar char="q"/>
            </a:pPr>
            <a:r>
              <a:rPr lang="cs-CZ" sz="2000"/>
              <a:t>V rámci celé Evropské unie se používají tři různá písma – latinka, cyrilice a řecké písmo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Slovensko – přijetí eura 1.1.2009 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188913"/>
            <a:ext cx="5160963" cy="387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ovéPole 3"/>
          <p:cNvSpPr txBox="1">
            <a:spLocks noChangeArrowheads="1"/>
          </p:cNvSpPr>
          <p:nvPr/>
        </p:nvSpPr>
        <p:spPr bwMode="auto">
          <a:xfrm>
            <a:off x="4356100" y="6165850"/>
            <a:ext cx="9413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Obr.3,4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2781300"/>
            <a:ext cx="4105275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95388" y="728663"/>
            <a:ext cx="675322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395288" y="6308725"/>
            <a:ext cx="749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Obr.5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6450" y="933450"/>
            <a:ext cx="4991100" cy="499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ovéPole 2"/>
          <p:cNvSpPr txBox="1">
            <a:spLocks noChangeArrowheads="1"/>
          </p:cNvSpPr>
          <p:nvPr/>
        </p:nvSpPr>
        <p:spPr bwMode="auto">
          <a:xfrm>
            <a:off x="684213" y="6165850"/>
            <a:ext cx="7477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Obr.6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692150"/>
            <a:ext cx="7921625" cy="4848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3600" b="1" u="sng"/>
              <a:t>Hymna</a:t>
            </a:r>
          </a:p>
          <a:p>
            <a:pPr algn="ctr"/>
            <a:endParaRPr lang="cs-CZ" sz="3600" b="1" u="sng"/>
          </a:p>
          <a:p>
            <a:pPr>
              <a:buFont typeface="Wingdings" pitchFamily="2" charset="2"/>
              <a:buChar char="q"/>
            </a:pPr>
            <a:r>
              <a:rPr lang="cs-CZ" sz="2000" b="1" i="1"/>
              <a:t>Óda na radost</a:t>
            </a:r>
            <a:r>
              <a:rPr lang="cs-CZ" sz="2000"/>
              <a:t> 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původně báseň napsaná Friedrichem Schillerem</a:t>
            </a:r>
          </a:p>
          <a:p>
            <a:pPr>
              <a:buFont typeface="Wingdings" pitchFamily="2" charset="2"/>
              <a:buChar char="q"/>
            </a:pPr>
            <a:r>
              <a:rPr lang="cs-CZ" sz="2000"/>
              <a:t>oslavující přátelství  mezi lidmi 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zhudebněna Ludwigem van Beethovenem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roku 1824 jako čtvrtá a závěrečná</a:t>
            </a:r>
          </a:p>
          <a:p>
            <a:r>
              <a:rPr lang="cs-CZ" sz="2000"/>
              <a:t>    věta jeho Deváté symfonie</a:t>
            </a:r>
          </a:p>
          <a:p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Jako hymna je používána beze slov 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3279775"/>
            <a:ext cx="3065463" cy="3563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TextovéPole 3"/>
          <p:cNvSpPr txBox="1">
            <a:spLocks noChangeArrowheads="1"/>
          </p:cNvSpPr>
          <p:nvPr/>
        </p:nvSpPr>
        <p:spPr bwMode="auto">
          <a:xfrm>
            <a:off x="395288" y="6488113"/>
            <a:ext cx="749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Obr.7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88913"/>
            <a:ext cx="8424862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8" name="TextovéPole 2"/>
          <p:cNvSpPr txBox="1">
            <a:spLocks noChangeArrowheads="1"/>
          </p:cNvSpPr>
          <p:nvPr/>
        </p:nvSpPr>
        <p:spPr bwMode="auto">
          <a:xfrm>
            <a:off x="395288" y="6524625"/>
            <a:ext cx="749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Obr.8</a:t>
            </a:r>
          </a:p>
        </p:txBody>
      </p:sp>
      <p:pic>
        <p:nvPicPr>
          <p:cNvPr id="5" name="Ludwig van Beethoven - Ode to Joy (Oda na radost), Symphony No 9 in D minor, 1824 and 2010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344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5" y="357188"/>
            <a:ext cx="8672513" cy="23701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u="sng" dirty="0">
                <a:latin typeface="+mn-lt"/>
              </a:rPr>
              <a:t>Vlajka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>
              <a:latin typeface="+mn-lt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b="1" dirty="0">
                <a:latin typeface="+mn-lt"/>
              </a:rPr>
              <a:t>Žluté hvězdy na modrém pozadí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Kruh představuje solidaritu a soulad mezi evropskými národy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Hvězd je 12 – počet nemá souvislost s počtem států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b="1" dirty="0">
                <a:latin typeface="+mn-lt"/>
              </a:rPr>
              <a:t>Je tradičním symbolem dokonalosti, úplnosti a jednoty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000" dirty="0">
                <a:latin typeface="+mn-lt"/>
              </a:rPr>
              <a:t>Vlajka bude stejná bez ohledu na další počet států </a:t>
            </a:r>
            <a:endParaRPr lang="cs-CZ" sz="2000" dirty="0">
              <a:latin typeface="+mn-lt"/>
            </a:endParaRPr>
          </a:p>
        </p:txBody>
      </p:sp>
      <p:pic>
        <p:nvPicPr>
          <p:cNvPr id="40962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2857500"/>
            <a:ext cx="6337300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TextovéPole 3"/>
          <p:cNvSpPr txBox="1">
            <a:spLocks noChangeArrowheads="1"/>
          </p:cNvSpPr>
          <p:nvPr/>
        </p:nvSpPr>
        <p:spPr bwMode="auto">
          <a:xfrm>
            <a:off x="0" y="6308725"/>
            <a:ext cx="749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Obr.9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663" y="230188"/>
            <a:ext cx="3757612" cy="2551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1275" y="2781300"/>
            <a:ext cx="5146675" cy="384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TextovéPole 3"/>
          <p:cNvSpPr txBox="1">
            <a:spLocks noChangeArrowheads="1"/>
          </p:cNvSpPr>
          <p:nvPr/>
        </p:nvSpPr>
        <p:spPr bwMode="auto">
          <a:xfrm>
            <a:off x="323850" y="6381750"/>
            <a:ext cx="1181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Obr.10,11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836613"/>
            <a:ext cx="8642350" cy="42084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2800" b="1" u="sng"/>
              <a:t>Den evropské unie</a:t>
            </a:r>
          </a:p>
          <a:p>
            <a:pPr algn="ctr"/>
            <a:endParaRPr lang="cs-CZ" sz="2800" b="1" u="sng"/>
          </a:p>
          <a:p>
            <a:endParaRPr lang="cs-CZ"/>
          </a:p>
          <a:p>
            <a:pPr>
              <a:buFont typeface="Wingdings" pitchFamily="2" charset="2"/>
              <a:buChar char="q"/>
            </a:pPr>
            <a:r>
              <a:rPr lang="cs-CZ" sz="2000"/>
              <a:t>9.Květen – zapsán do dějin jako den počátku sjednocené Evropy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Také nazýván jako </a:t>
            </a:r>
            <a:r>
              <a:rPr lang="cs-CZ" sz="2000" b="1" i="1"/>
              <a:t>Schumanův den  </a:t>
            </a:r>
          </a:p>
          <a:p>
            <a:pPr>
              <a:buFont typeface="Wingdings" pitchFamily="2" charset="2"/>
              <a:buChar char="q"/>
            </a:pPr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Je připomínkou dne, kdy francouzský  ministr zahraničních věcí</a:t>
            </a:r>
          </a:p>
          <a:p>
            <a:r>
              <a:rPr lang="cs-CZ" sz="2000"/>
              <a:t>    Robert Schuman představil myšlenku mírové spolupráce Evropy </a:t>
            </a:r>
          </a:p>
          <a:p>
            <a:endParaRPr lang="cs-CZ" sz="2000"/>
          </a:p>
          <a:p>
            <a:pPr>
              <a:buFont typeface="Wingdings" pitchFamily="2" charset="2"/>
              <a:buChar char="q"/>
            </a:pPr>
            <a:r>
              <a:rPr lang="cs-CZ" sz="2000"/>
              <a:t>Dnes veřejně znám jako </a:t>
            </a:r>
            <a:r>
              <a:rPr lang="cs-CZ" sz="2000" b="1"/>
              <a:t>Den Evropy</a:t>
            </a:r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extovéPole 1"/>
          <p:cNvSpPr txBox="1">
            <a:spLocks noChangeArrowheads="1"/>
          </p:cNvSpPr>
          <p:nvPr/>
        </p:nvSpPr>
        <p:spPr bwMode="auto">
          <a:xfrm>
            <a:off x="179388" y="260350"/>
            <a:ext cx="8785225" cy="588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u="sng"/>
              <a:t>Použité zdroje: </a:t>
            </a:r>
          </a:p>
          <a:p>
            <a:endParaRPr lang="cs-CZ"/>
          </a:p>
          <a:p>
            <a:r>
              <a:rPr lang="cs-CZ"/>
              <a:t>Obr.1:http://www.google.cz/imgres?q=mapa+evropsk%C3%A1+unie&amp;um=1&amp;hl=cs&amp;biw=1252&amp;bih=521&amp;tbm=isch&amp;tbnid=CaDKOzAACKn6MM:&amp;imgrefurl=http://cz.123rf.com/photo_3070259_kontinent-evropa-mapu-s-eu-hv-zd-3d-hran--symbolick--ilustrace-evropsk--unie.html&amp;docid=VhNqQV-VeloYnM&amp;imgurl=http://us.123rf.com/400wm/400/400/thorsten/thorsten0805/thorsten080500081/3070259-kontinent-evropa-mapu-s-eu-hv-zd-3d-hran--symbolick--ilustrace-evropsk--unie.jpg&amp;w=400&amp;h=400&amp;ei=Msa7TqDrE4zDswbjoNzmBg&amp;zoom=1&amp;iact=rc&amp;dur=453&amp;sig=113573043853034281921&amp;page=5&amp;tbnh=136&amp;tbnw=136&amp;start=46&amp;ndsp=10&amp;ved=1t:429,r:7,s:46&amp;tx=90&amp;ty=55</a:t>
            </a:r>
          </a:p>
          <a:p>
            <a:r>
              <a:rPr lang="cs-CZ"/>
              <a:t>Obr.2: http://cs.wikipedia.org/wiki/Soubor:Eurozone.svg</a:t>
            </a:r>
          </a:p>
          <a:p>
            <a:r>
              <a:rPr lang="cs-CZ"/>
              <a:t>Obr.3:  http://www.google.cz/imgres?q=euro&amp;num=10&amp;um=1&amp;hl=cs&amp;biw=1252&amp;bih=521&amp;tbm=isch&amp;tbnid=oFnEzu1H1_5fLM:&amp;imgrefurl=http://www.statnivlajky.cz/mena/euro&amp;docid=645NrDI_MW2kcM&amp;imgurl=http://www.statnivlajky.cz/data/currency/eur/euro-coins-and-banknotes.jpg&amp;w=2272&amp;h=1704&amp;ei=dMm7TvyKGsWSswbbkMEw&amp;zoom=1&amp;iact=rc&amp;dur=385&amp;sig=113573043853034281921&amp;sqi=2&amp;page=1&amp;tbnh=134&amp;tbnw=176&amp;start=0&amp;ndsp=12&amp;ved=1t:429,r:5,s:0&amp;tx=64&amp;ty=27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extovéPole 1">
            <a:hlinkClick r:id="rId2"/>
          </p:cNvPr>
          <p:cNvSpPr txBox="1">
            <a:spLocks noChangeArrowheads="1"/>
          </p:cNvSpPr>
          <p:nvPr/>
        </p:nvSpPr>
        <p:spPr bwMode="auto">
          <a:xfrm>
            <a:off x="323850" y="260350"/>
            <a:ext cx="8640763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Obr.4: http://www.google.cz/imgres?q=euro&amp;start=12&amp;num=10&amp;um=1&amp;hl=cs&amp;biw=1252&amp;bih=521&amp;tbm=isch&amp;tbnid=jVkGzXRLK7bVaM:&amp;imgrefurl=http://my-117.blog.cz/0812/bleskovka-c-5&amp;docid=oZzNXpVW2TwhqM&amp;imgurl=http://nd01.jxs.cz/926/041/3dbe656a06_38323047_o2.jpg&amp;w=628&amp;h=599&amp;ei=dcm7TtqzKNDCtAbvif3YBg&amp;zoom=1&amp;iact=rc&amp;dur=454&amp;sig=113573043853034281921&amp;sqi=2&amp;page=2&amp;tbnh=138&amp;tbnw=145&amp;ndsp=11&amp;ved=1t:429,r:8,s:12&amp;tx=81&amp;ty=79</a:t>
            </a:r>
          </a:p>
          <a:p>
            <a:r>
              <a:rPr lang="cs-CZ"/>
              <a:t>Obr.5:http://cs.wikipedia.org/wiki/Soubor:Euro_Construction.svg</a:t>
            </a:r>
          </a:p>
          <a:p>
            <a:r>
              <a:rPr lang="cs-CZ"/>
              <a:t>Obr.6:  http://cs.wikipedia.org/wiki/Soubor:Euro_symbol.svg</a:t>
            </a:r>
          </a:p>
          <a:p>
            <a:r>
              <a:rPr lang="cs-CZ"/>
              <a:t>Obr.7: http://cs.wikipedia.org/wiki/Soubor:Friedrich_von_Schiller_Coloured_Drawing.png</a:t>
            </a:r>
          </a:p>
          <a:p>
            <a:r>
              <a:rPr lang="cs-CZ"/>
              <a:t>Obr.8: http://cs.wikipedia.org/wiki/Soubor:Ninth_Symphony_original.png</a:t>
            </a:r>
          </a:p>
          <a:p>
            <a:r>
              <a:rPr lang="cs-CZ"/>
              <a:t>Obr.9: http://www.google.cz/imgres?q=vlajka+evropsk%C3%A9+unie&amp;um=1&amp;hl=cs&amp;biw=1252&amp;bih=521&amp;tbm=isch&amp;tbnid=znm0DU-Wb05brM:&amp;imgrefurl=http://cs.wikipedia.org/wiki/Vlajka_Evropsk%25C3%25A9_unie&amp;docid=tHgFG0bVUDWmgM&amp;imgurl=http://upload.wikimedia.org/wikipedia/commons/thumb/7/74/EU_Flag_specification.svg/300px-EU_Flag_specification.svg.png&amp;w=300&amp;h=204&amp;ei=dcm7TtqzKNDCtAbvif3YBg&amp;zoom=1&amp;iact=rc&amp;dur=476&amp;sig=113573043853034281921&amp;page=2&amp;tbnh=121&amp;tbnw=178&amp;start=10&amp;ndsp=11&amp;ved=1t:429,r:9,s:10&amp;tx=89&amp;ty=73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extovéPole 1"/>
          <p:cNvSpPr txBox="1">
            <a:spLocks noChangeArrowheads="1"/>
          </p:cNvSpPr>
          <p:nvPr/>
        </p:nvSpPr>
        <p:spPr bwMode="auto">
          <a:xfrm>
            <a:off x="107950" y="836613"/>
            <a:ext cx="8928100" cy="476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Obr.10: http://www.google.cz/imgres?q=vlajka+evropsk%C3%A9+unie&amp;um=1&amp;hl=cs&amp;biw=1252&amp;bih=521&amp;tbm=isch&amp;tbnid=Y1UmVUk2K9sm7M:&amp;imgrefurl=http://aktualne.centrum.cz/zahranici/evropa/clanek.phtml%3Fid%3D113265&amp;docid=Hlk2LwGR2nXykM&amp;imgurl=http://img.aktualne.centrum.cz/10/24/102413-eu-vlajka.jpg&amp;w=201&amp;h=150&amp;ei=dcm7TtqzKNDCtAbvif3YBg&amp;zoom=1&amp;iact=hc&amp;vpx=237&amp;vpy=158&amp;dur=52&amp;hovh=120&amp;hovw=160&amp;tx=115&amp;ty=73&amp;sig=113573043853034281921&amp;page=7&amp;tbnh=120&amp;tbnw=160&amp;start=62&amp;ndsp=12&amp;ved=1t:429,r:6,s:62</a:t>
            </a:r>
          </a:p>
          <a:p>
            <a:r>
              <a:rPr lang="cs-CZ"/>
              <a:t>Obr.11: http://www.google.cz/imgres?q=vlajka+evropsk%C3%A9+unie&amp;um=1&amp;hl=cs&amp;biw=1252&amp;bih=521&amp;tbm=isch&amp;tbnid=DvBUZ2DyiTuyXM:&amp;imgrefurl=http://www.ferienwohnungen-kroatien.net/flags/european_union_flag.shtml&amp;docid=JtbRnE9_DVy0aM&amp;imgurl=http://www.ferienwohnungen-kroatien.net/images/flags/eu-flagge.gif&amp;w=443&amp;h=302&amp;ei=cM67Tv63BMvBtAaR4sDPBg&amp;zoom=1&amp;iact=rc&amp;dur=224&amp;sig=113573043853034281921&amp;page=9&amp;tbnh=127&amp;tbnw=187&amp;start=84&amp;ndsp=10&amp;ved=1t:429,r:6,s:84&amp;tx=158&amp;ty=43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487</TotalTime>
  <Words>1047</Words>
  <Application>Microsoft Office PowerPoint</Application>
  <PresentationFormat>Předvádění na obrazovce (4:3)</PresentationFormat>
  <Paragraphs>251</Paragraphs>
  <Slides>26</Slides>
  <Notes>8</Notes>
  <HiddenSlides>0</HiddenSlides>
  <MMClips>1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33" baseType="lpstr">
      <vt:lpstr>Arial</vt:lpstr>
      <vt:lpstr>Wingdings 2</vt:lpstr>
      <vt:lpstr>Wingdings 3</vt:lpstr>
      <vt:lpstr>Calibri</vt:lpstr>
      <vt:lpstr>Wingdings</vt:lpstr>
      <vt:lpstr>Silk</vt:lpstr>
      <vt:lpstr>Silk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12PN</dc:creator>
  <cp:lastModifiedBy>SlamovaLi</cp:lastModifiedBy>
  <cp:revision>37</cp:revision>
  <dcterms:created xsi:type="dcterms:W3CDTF">2011-11-03T09:05:27Z</dcterms:created>
  <dcterms:modified xsi:type="dcterms:W3CDTF">2012-05-10T06:13:50Z</dcterms:modified>
</cp:coreProperties>
</file>