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33"/>
  </p:notesMasterIdLst>
  <p:sldIdLst>
    <p:sldId id="304" r:id="rId2"/>
    <p:sldId id="300" r:id="rId3"/>
    <p:sldId id="257" r:id="rId4"/>
    <p:sldId id="259" r:id="rId5"/>
    <p:sldId id="260" r:id="rId6"/>
    <p:sldId id="286" r:id="rId7"/>
    <p:sldId id="291" r:id="rId8"/>
    <p:sldId id="261" r:id="rId9"/>
    <p:sldId id="287" r:id="rId10"/>
    <p:sldId id="262" r:id="rId11"/>
    <p:sldId id="289" r:id="rId12"/>
    <p:sldId id="263" r:id="rId13"/>
    <p:sldId id="290" r:id="rId14"/>
    <p:sldId id="264" r:id="rId15"/>
    <p:sldId id="292" r:id="rId16"/>
    <p:sldId id="265" r:id="rId17"/>
    <p:sldId id="266" r:id="rId18"/>
    <p:sldId id="293" r:id="rId19"/>
    <p:sldId id="267" r:id="rId20"/>
    <p:sldId id="268" r:id="rId21"/>
    <p:sldId id="294" r:id="rId22"/>
    <p:sldId id="269" r:id="rId23"/>
    <p:sldId id="295" r:id="rId24"/>
    <p:sldId id="270" r:id="rId25"/>
    <p:sldId id="297" r:id="rId26"/>
    <p:sldId id="271" r:id="rId27"/>
    <p:sldId id="298" r:id="rId28"/>
    <p:sldId id="272" r:id="rId29"/>
    <p:sldId id="301" r:id="rId30"/>
    <p:sldId id="302" r:id="rId31"/>
    <p:sldId id="303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9900CC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>
        <p:scale>
          <a:sx n="66" d="100"/>
          <a:sy n="66" d="100"/>
        </p:scale>
        <p:origin x="-642" y="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EB212D2-841D-4F77-8BFA-BE4B97239ECC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758B991-6476-471F-BFE7-2E4E096CC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E25CBB-CB2D-4BBB-9723-BFEC6021C6B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FC3423-BAF2-45B0-9EBA-8A9E6ACA6C26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5A0D3D-48B7-461D-B65A-0C22550DA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FD907-E376-4D19-A996-C70BFF2A56C1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21C5E-234E-41AA-9AA0-13FFFCA32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8C77C1-20FE-4713-B4FD-CDE1B4BE7306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BFDF5A-1408-422B-BC15-566FBE54D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95DDAA-DF14-41AF-AF95-C9528A89228B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C2B38A-CF5D-4163-B734-C2B4154F3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26B227-5D7C-4C30-9B99-7832AA9BFD7B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4F3FB9-A618-4BEF-8DCF-3CCCA4704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F96CF-50A9-45E8-BB0A-7428565F1DBE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6072F-37C0-4935-B98F-0E83D5834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DED425E-343D-479F-A0C0-092F7F8FF825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8F376D-AF15-4C27-A863-9E4321CFA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D0CE1-DA1F-43AF-891F-F12C2EBF136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5C9C5-DCCD-4E06-8739-715E3D128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7DC8BF-D1AE-4C8A-ABD8-B23F345EBD02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4563DE-59E5-4C3D-A418-8FA3BC6EF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171A8-683D-4864-AA66-ED20174EC3AD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814BB-DDCD-4843-B065-F0A82E351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D6194-A385-4015-837B-420162A09429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5C602-218A-4904-B570-3B5ACC039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B3AA449-CBD4-4DD4-8881-81096959A179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C4FF091-6FBE-4FEC-BDE8-F00EE2570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2" r:id="rId1"/>
    <p:sldLayoutId id="2147483791" r:id="rId2"/>
    <p:sldLayoutId id="2147483793" r:id="rId3"/>
    <p:sldLayoutId id="2147483794" r:id="rId4"/>
    <p:sldLayoutId id="2147483795" r:id="rId5"/>
    <p:sldLayoutId id="2147483790" r:id="rId6"/>
    <p:sldLayoutId id="2147483796" r:id="rId7"/>
    <p:sldLayoutId id="2147483789" r:id="rId8"/>
    <p:sldLayoutId id="2147483797" r:id="rId9"/>
    <p:sldLayoutId id="2147483788" r:id="rId10"/>
    <p:sldLayoutId id="2147483787" r:id="rId11"/>
  </p:sldLayoutIdLst>
  <p:transition spd="slow">
    <p:split orient="vert"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CFF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CFF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0BD0D9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ont+blanc&amp;hl=cs&amp;biw=1280&amp;bih=709&amp;gbv=2&amp;tbm=isch&amp;tbnid=1EN52DD57fZxlM:&amp;imgrefurl=http://www.treking.cz/treky/montblanc.htm&amp;docid=Ewg6j5GsoOYZzM&amp;imgurl=http://www.treking.cz/treky/mont-blanc2.jpg&amp;w=600&amp;h=396&amp;ei=6RkRT5vfD5KQ4gT9" TargetMode="External"/><Relationship Id="rId2" Type="http://schemas.openxmlformats.org/officeDocument/2006/relationships/hyperlink" Target="http://www.google.cz/imgres?q=elbrus&amp;num=10&amp;um=1&amp;hl=cs&amp;biw=1280&amp;bih=709&amp;tbm=isch&amp;tbnid=0lfAlt9BrvxifM:&amp;imgrefurl=http://amazingtourismtraveling.com/mount-elbrus-adventure-climbing-hiking-mountaineering&amp;docid=jordR13hlBKbPM&amp;imgurl=http://amazingtourismtrave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../Local%20Settings/Temp/0" TargetMode="External"/><Relationship Id="rId3" Type="http://schemas.openxmlformats.org/officeDocument/2006/relationships/hyperlink" Target="http://www.treking.cz/horolezectvi/dom-vystup.htm" TargetMode="External"/><Relationship Id="rId7" Type="http://schemas.openxmlformats.org/officeDocument/2006/relationships/hyperlink" Target="http://www.google.cz/imgres?q=grand+combin&amp;num=10&amp;um=1&amp;hl=cs&amp;biw=1280&amp;bih=709&amp;tbm=isch&amp;tbnid=NwR98oasPFjxAM:&amp;imgrefurl=http://www.cosleyhouston.com/alp-ski/hr-d2d/hr-day5.htm&amp;docid=jZSpjxQCkRCgCM&amp;imgurl=http://www.cosleyhouston.com/images/photos/alps-ski/DSCN5611.JPG&amp;w=576&amp;h=432&amp;ei=IGIST5PVB8SBOpabwPsC&amp;zoom=1&amp;iact=hc&amp;vpx=187&amp;vpy=340&amp;dur=2803&amp;hovh=194&amp;hovw=259&amp;tx=179&amp;ty=132&amp;sig=118130645592330333675&amp;sqi=2&amp;page=1&amp;tbnh=158&amp;tbnw=193&amp;start=0&amp;ndsp=15&amp;ved=1t:429,r:5,s:0" TargetMode="External"/><Relationship Id="rId2" Type="http://schemas.openxmlformats.org/officeDocument/2006/relationships/hyperlink" Target="http://www.google.cz/imgres?q=monte+rosa&amp;num=10&amp;hl=cs&amp;gbv=2&amp;biw=1280&amp;bih=709&amp;tbm=isch&amp;tbnid=xU41w_5pN0g4rM:&amp;imgrefurl=http://www.planetware.com/picture/monte-rosa-i-ir1389.htm&amp;docid=uYuuUjx3fIdWKM&amp;imgurl=http://www.planetware.com/i/photo/monte-rosa-ir1389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8/Dent_blanche.jpg" TargetMode="External"/><Relationship Id="rId5" Type="http://schemas.openxmlformats.org/officeDocument/2006/relationships/hyperlink" Target="http://cs.wikipedia.org/wiki/Soubor:Matterhorn-EastAndNorthside-viewedFromZermatt_landscapeformat.jpg" TargetMode="External"/><Relationship Id="rId4" Type="http://schemas.openxmlformats.org/officeDocument/2006/relationships/hyperlink" Target="http://cs.wikipedia.org/wiki/Soubor:Weisshorn_2.jp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aletschhorn&amp;num=10&amp;um=1&amp;hl=cs&amp;biw=1280&amp;bih=709&amp;tbm=isch&amp;tbnid=o7yt-E5kRiAHAM:&amp;imgrefurl=http://www.summitpost.org/aletschhorn-4195m/361624&amp;docid=RaGcvdFeKFEhEM&amp;imgurl=http://www.summitpost.org/images/medium/351493.jpg&amp;w=500&amp;h=375&amp;ei=imMST4jRK4aDOsXE7IMD&amp;zoom=1&amp;iact=hc&amp;vpx=803&amp;vpy=162&amp;dur=4684&amp;hovh=194&amp;hovw=259&amp;tx=105&amp;ty=151&amp;sig=118130645592330333675&amp;sqi=2&amp;page=1&amp;tbnh=159&amp;tbnw=195&amp;start=0&amp;ndsp=15&amp;ved=1t:429,r:3,s:0" TargetMode="External"/><Relationship Id="rId2" Type="http://schemas.openxmlformats.org/officeDocument/2006/relationships/hyperlink" Target="http://www.google.cz/imgres?q=finsteraarhorn&amp;num=10&amp;um=1&amp;hl=cs&amp;biw=1280&amp;bih=709&amp;tbm=isch&amp;tbnid=AtozKqHnSZzYiM:&amp;imgrefurl=http://www.clasohm.com/photodb/photo?photo_id=3415&amp;docid=XPigRBwjZvCHbM&amp;imgurl=http://www.clasohm.com/photodb/img/3415-md.jpg&amp;w=683&amp;h=427&amp;ei=1mIST_rwGYeXOpG4gYID&amp;zoom=1&amp;iact=hc&amp;vpx=458&amp;vpy=344&amp;dur=3747&amp;hovh=177&amp;hovw=284&amp;tx=52&amp;ty=108&amp;sig=118130645592330333675&amp;sqi=2&amp;page=1&amp;tbnh=161&amp;tbnw=245&amp;start=0&amp;ndsp=13&amp;ved=1t:429,r:5,s: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47813" y="1700213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Hilscherová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VY_52_INOVACE_Z.8.8-6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Evropská pohoří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5950" y="4292600"/>
            <a:ext cx="5407025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468313" y="836613"/>
            <a:ext cx="82804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Anotace: Prezentace  zaměřená na horopis Evropy.</a:t>
            </a:r>
          </a:p>
          <a:p>
            <a:r>
              <a:rPr lang="cs-CZ" sz="2000"/>
              <a:t>Autor: Mgr.Hana Hilscherová	</a:t>
            </a:r>
          </a:p>
          <a:p>
            <a:r>
              <a:rPr lang="cs-CZ" sz="2000"/>
              <a:t>Jazyk: Čeština</a:t>
            </a:r>
          </a:p>
          <a:p>
            <a:r>
              <a:rPr lang="cs-CZ" sz="2000"/>
              <a:t>Očekávaný výstup: rozpozná jednotlivá pohoří Evropy, zná ty nejvýznamější , lokalizuje na mapách </a:t>
            </a:r>
          </a:p>
          <a:p>
            <a:r>
              <a:rPr lang="cs-CZ" sz="2000"/>
              <a:t>Speciální vzdělávací potřeby:  žádné</a:t>
            </a:r>
          </a:p>
          <a:p>
            <a:r>
              <a:rPr lang="cs-CZ" sz="2000"/>
              <a:t>Klíčová slova: pohoří, hory ,nejvyšší vrchol, Evropa</a:t>
            </a:r>
          </a:p>
          <a:p>
            <a:r>
              <a:rPr lang="cs-CZ" sz="2000"/>
              <a:t>Druh učebního materiálu: výkladová prezentace</a:t>
            </a:r>
          </a:p>
          <a:p>
            <a:r>
              <a:rPr lang="cs-CZ" sz="2000"/>
              <a:t>Druh interaktivity: Aktivita</a:t>
            </a:r>
          </a:p>
          <a:p>
            <a:r>
              <a:rPr lang="cs-CZ" sz="2000"/>
              <a:t>Cílová skupina: Žák</a:t>
            </a:r>
          </a:p>
          <a:p>
            <a:r>
              <a:rPr lang="cs-CZ" sz="2000"/>
              <a:t>Stupeň a typ vzdělávání: základní vzdělávání – druhý stupeň</a:t>
            </a:r>
          </a:p>
          <a:p>
            <a:r>
              <a:rPr lang="cs-CZ" sz="2000"/>
              <a:t>Typická věková skupina: 12 - 15 let</a:t>
            </a:r>
          </a:p>
          <a:p>
            <a:r>
              <a:rPr lang="cs-CZ" sz="2000"/>
              <a:t>Celková velikost: 1727 kB</a:t>
            </a:r>
          </a:p>
          <a:p>
            <a:endParaRPr lang="cs-CZ">
              <a:latin typeface="Corbel" pitchFamily="34" charset="0"/>
            </a:endParaRPr>
          </a:p>
          <a:p>
            <a:endParaRPr lang="cs-CZ">
              <a:latin typeface="Corbel" pitchFamily="34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39552" y="1052736"/>
            <a:ext cx="8208911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Evropa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pohoří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pic>
        <p:nvPicPr>
          <p:cNvPr id="88066" name="Picture 2" descr="http://www.topzine.cz/wp-content/uploads/2010/06/mont-blanc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708275"/>
            <a:ext cx="7920037" cy="4086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827088" y="6381750"/>
            <a:ext cx="1368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Obr.1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975" y="404813"/>
            <a:ext cx="5040313" cy="720725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ea typeface="Arial Unicode MS" pitchFamily="34" charset="-128"/>
                <a:cs typeface="Arial" pitchFamily="34" charset="0"/>
              </a:rPr>
              <a:t>10 nejvyšších hor Evropy</a:t>
            </a:r>
            <a:endParaRPr lang="cs-CZ" sz="3200" dirty="0">
              <a:solidFill>
                <a:srgbClr val="00FF00"/>
              </a:solidFill>
              <a:latin typeface="Arial" pitchFamily="34" charset="0"/>
              <a:ea typeface="Arial Unicode MS" pitchFamily="34" charset="-128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solidFill>
                  <a:srgbClr val="FFFF00"/>
                </a:solidFill>
              </a:rPr>
              <a:t>Elbrus</a:t>
            </a:r>
            <a:r>
              <a:rPr lang="cs-CZ" sz="2400" smtClean="0">
                <a:solidFill>
                  <a:srgbClr val="5FF3CA"/>
                </a:solidFill>
              </a:rPr>
              <a:t>  5642 m n. m. leží v Kavkazu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Mont Blanc  </a:t>
            </a:r>
            <a:r>
              <a:rPr lang="cs-CZ" sz="2400" smtClean="0">
                <a:solidFill>
                  <a:srgbClr val="5FF3CA"/>
                </a:solidFill>
              </a:rPr>
              <a:t>4807 m n. m.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Monte Rosa  </a:t>
            </a:r>
            <a:r>
              <a:rPr lang="cs-CZ" sz="2400" smtClean="0">
                <a:solidFill>
                  <a:srgbClr val="5FF3CA"/>
                </a:solidFill>
              </a:rPr>
              <a:t>4634 m n. m.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Dom</a:t>
            </a:r>
            <a:r>
              <a:rPr lang="cs-CZ" sz="2400" smtClean="0">
                <a:solidFill>
                  <a:srgbClr val="5FF3CA"/>
                </a:solidFill>
              </a:rPr>
              <a:t> 4545 m n. m.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Weisshorn</a:t>
            </a:r>
            <a:r>
              <a:rPr lang="cs-CZ" sz="2400" smtClean="0">
                <a:solidFill>
                  <a:srgbClr val="5FF3CA"/>
                </a:solidFill>
              </a:rPr>
              <a:t> 4505 m n. m.                                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Matterhorn</a:t>
            </a:r>
            <a:r>
              <a:rPr lang="cs-CZ" sz="2400" smtClean="0">
                <a:solidFill>
                  <a:srgbClr val="5FF3CA"/>
                </a:solidFill>
              </a:rPr>
              <a:t>  4478 m n. m.                                    Leží v Alp</a:t>
            </a:r>
            <a:r>
              <a:rPr lang="cs-CZ" sz="2400" smtClean="0">
                <a:solidFill>
                  <a:srgbClr val="5FF3CA"/>
                </a:solidFill>
                <a:latin typeface="Arial" charset="0"/>
              </a:rPr>
              <a:t>á</a:t>
            </a:r>
            <a:r>
              <a:rPr lang="cs-CZ" sz="2400" smtClean="0">
                <a:solidFill>
                  <a:srgbClr val="5FF3CA"/>
                </a:solidFill>
              </a:rPr>
              <a:t>ch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Dent Blanche </a:t>
            </a:r>
            <a:r>
              <a:rPr lang="cs-CZ" sz="2400" smtClean="0">
                <a:solidFill>
                  <a:srgbClr val="5FF3CA"/>
                </a:solidFill>
              </a:rPr>
              <a:t>4357 m n. m.  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Grand Combin </a:t>
            </a:r>
            <a:r>
              <a:rPr lang="cs-CZ" sz="2400" smtClean="0">
                <a:solidFill>
                  <a:srgbClr val="5FF3CA"/>
                </a:solidFill>
              </a:rPr>
              <a:t>4314 m n. m. 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Finsteraarhorn</a:t>
            </a:r>
            <a:r>
              <a:rPr lang="cs-CZ" sz="2400" smtClean="0">
                <a:solidFill>
                  <a:srgbClr val="5FF3CA"/>
                </a:solidFill>
              </a:rPr>
              <a:t> 4274 m n. m. 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Aletschhorn</a:t>
            </a:r>
            <a:r>
              <a:rPr lang="cs-CZ" sz="2400" smtClean="0">
                <a:solidFill>
                  <a:srgbClr val="5FF3CA"/>
                </a:solidFill>
              </a:rPr>
              <a:t> 4195 m n. m.</a:t>
            </a:r>
          </a:p>
        </p:txBody>
      </p:sp>
      <p:sp>
        <p:nvSpPr>
          <p:cNvPr id="5" name="Pravá složená závorka 4"/>
          <p:cNvSpPr/>
          <p:nvPr/>
        </p:nvSpPr>
        <p:spPr>
          <a:xfrm>
            <a:off x="3708400" y="2276475"/>
            <a:ext cx="3024188" cy="4032250"/>
          </a:xfrm>
          <a:prstGeom prst="rightBrace">
            <a:avLst>
              <a:gd name="adj1" fmla="val 8333"/>
              <a:gd name="adj2" fmla="val 4877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Elbrus</a:t>
            </a:r>
            <a:endParaRPr lang="cs-CZ" sz="3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 </a:t>
            </a:r>
            <a:r>
              <a:rPr lang="cs-CZ" sz="2400" smtClean="0">
                <a:latin typeface="Arial" charset="0"/>
                <a:cs typeface="Arial" charset="0"/>
              </a:rPr>
              <a:t>Výška: 5642 m.n.m.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Nejvyšší horou Kavkazu a Ruska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Je na hranici Evropy a Asie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 Neaktivní sopkou s dvěma vrcholy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Svahy sopky jsou pokryté ledovci o ploše 138 km²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amazingtourismtraveling.com/wp-content/uploads/2011/01/elbr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5795963" y="1484313"/>
            <a:ext cx="1079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rbel" pitchFamily="34" charset="0"/>
              </a:rPr>
              <a:t>Elbrus</a:t>
            </a:r>
          </a:p>
        </p:txBody>
      </p:sp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3779838" y="5949950"/>
            <a:ext cx="172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obr.2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Alpy - dělení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</a:t>
            </a:r>
            <a:r>
              <a:rPr lang="cs-CZ" sz="2400" smtClean="0">
                <a:latin typeface="Arial" charset="0"/>
                <a:cs typeface="Arial" charset="0"/>
              </a:rPr>
              <a:t>Alpy se dělí na dva velké celky - Západní a Východní Alpy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 Západní Alpy zabírají asi 40% a Východní Alpy 60% celkové rozlohy systému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Nejvyšší vrcholy systému se až na výjimky nacházejí v Západních Alpách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Do západních alp  patří: Švýcarské Alpy a některé části Italských Alp</a:t>
            </a:r>
            <a:endParaRPr lang="cs-CZ" sz="2400" u="sng" smtClean="0">
              <a:latin typeface="Arial" charset="0"/>
              <a:cs typeface="Arial" charset="0"/>
            </a:endParaRPr>
          </a:p>
          <a:p>
            <a:r>
              <a:rPr lang="cs-CZ" sz="2400" smtClean="0">
                <a:latin typeface="Arial" charset="0"/>
                <a:cs typeface="Arial" charset="0"/>
              </a:rPr>
              <a:t>Východní Alpy se skládají z celků : Rakouské Alpy, Italské Alpy, Slovinské Alpy a malou částí i Švýcarské Alpy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Mont Blanc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 Výška: 4807 m.n.m.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Nejvyšší horou Kavkazu a Ruska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Je na hranici Evropy a Asie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 Neaktivní sopkou s dvěma vrcholy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Svahy sopky jsou pokryté ledovci o ploše 138 km²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www.treking.cz/treky/mont-blanc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4"/>
          <p:cNvSpPr txBox="1">
            <a:spLocks noChangeArrowheads="1"/>
          </p:cNvSpPr>
          <p:nvPr/>
        </p:nvSpPr>
        <p:spPr bwMode="auto">
          <a:xfrm>
            <a:off x="3995738" y="1268413"/>
            <a:ext cx="1365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rbel" pitchFamily="34" charset="0"/>
              </a:rPr>
              <a:t>Mont Blanc  </a:t>
            </a:r>
          </a:p>
        </p:txBody>
      </p:sp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1187450" y="6165850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Obr.3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Monte Rosa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Výška:  4634 m.n.m.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to masiv s nejvyšším bodem Dufourspitze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Dufourspitze má 4634 m.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n.m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hora Švýcarska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K dostupnosti jsou tyto chaty: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Chata Monte Rosa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(2795 m) Chata na Švýcarské straně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Capanna Regina Margherita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(4559 m) Chata na vrcholu Punta Gnifetti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u="sng" dirty="0" smtClean="0"/>
              <a:t> </a:t>
            </a:r>
            <a:endParaRPr lang="cs-CZ" u="sng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www.planetware.com/i/photo/monte-rosa-ir138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4"/>
          <p:cNvSpPr txBox="1">
            <a:spLocks noChangeArrowheads="1"/>
          </p:cNvSpPr>
          <p:nvPr/>
        </p:nvSpPr>
        <p:spPr bwMode="auto">
          <a:xfrm>
            <a:off x="3924300" y="1196975"/>
            <a:ext cx="2447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Chata Monte Rosa</a:t>
            </a:r>
          </a:p>
        </p:txBody>
      </p:sp>
      <p:sp>
        <p:nvSpPr>
          <p:cNvPr id="24579" name="TextovéPole 5"/>
          <p:cNvSpPr txBox="1">
            <a:spLocks noChangeArrowheads="1"/>
          </p:cNvSpPr>
          <p:nvPr/>
        </p:nvSpPr>
        <p:spPr bwMode="auto">
          <a:xfrm>
            <a:off x="6732588" y="6308725"/>
            <a:ext cx="1655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orbel" pitchFamily="34" charset="0"/>
              </a:rPr>
              <a:t>Obr.4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Dom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Je švýcarská hora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Její vrchol je 4545 m.n.m.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První na vrchol vystoupili 11. září 1858J. L. Davies, Johann Zumtaugwald, Johann Krönig a Hieronymous Brantschen po severozápadním hřebeni.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Výstup normální cestou začíná z Randy přes Domhütte (2945 m n. m.)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Alpy v podvečer"/>
          <p:cNvPicPr>
            <a:picLocks noChangeAspect="1" noChangeArrowheads="1"/>
          </p:cNvPicPr>
          <p:nvPr/>
        </p:nvPicPr>
        <p:blipFill>
          <a:blip r:embed="rId2"/>
          <a:srcRect b="905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4"/>
          <p:cNvSpPr txBox="1">
            <a:spLocks noChangeArrowheads="1"/>
          </p:cNvSpPr>
          <p:nvPr/>
        </p:nvSpPr>
        <p:spPr bwMode="auto">
          <a:xfrm>
            <a:off x="1979613" y="1844675"/>
            <a:ext cx="2087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Dom</a:t>
            </a:r>
          </a:p>
        </p:txBody>
      </p:sp>
      <p:sp>
        <p:nvSpPr>
          <p:cNvPr id="26627" name="TextovéPole 5"/>
          <p:cNvSpPr txBox="1">
            <a:spLocks noChangeArrowheads="1"/>
          </p:cNvSpPr>
          <p:nvPr/>
        </p:nvSpPr>
        <p:spPr bwMode="auto">
          <a:xfrm>
            <a:off x="5867400" y="5805488"/>
            <a:ext cx="1657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Obr.5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620713"/>
            <a:ext cx="8064500" cy="9144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Weisshorn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2060575"/>
            <a:ext cx="7772400" cy="3086100"/>
          </a:xfrm>
        </p:spPr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je 4505 m.n.m. vysoká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má tvar dosti pravidelné 3-hrané pyramidy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První výstup na Weisshorn se zdařil 19. srpna 1861 Johnu Tyndallovi s vůdci J. J. Bennenem a Ulrichem Wengerem východním hřebenem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Švýcarská hora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Soubor:Weisshorn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ovéPole 5"/>
          <p:cNvSpPr txBox="1">
            <a:spLocks noChangeArrowheads="1"/>
          </p:cNvSpPr>
          <p:nvPr/>
        </p:nvSpPr>
        <p:spPr bwMode="auto">
          <a:xfrm>
            <a:off x="1331913" y="908050"/>
            <a:ext cx="201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Weisshorn</a:t>
            </a:r>
          </a:p>
        </p:txBody>
      </p:sp>
      <p:sp>
        <p:nvSpPr>
          <p:cNvPr id="28675" name="TextovéPole 6"/>
          <p:cNvSpPr txBox="1">
            <a:spLocks noChangeArrowheads="1"/>
          </p:cNvSpPr>
          <p:nvPr/>
        </p:nvSpPr>
        <p:spPr bwMode="auto">
          <a:xfrm>
            <a:off x="4427538" y="981075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 5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Cesty na Weisshorn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b="1" smtClean="0">
                <a:solidFill>
                  <a:srgbClr val="FF0000"/>
                </a:solidFill>
                <a:latin typeface="Comic Sans MS" pitchFamily="66" charset="0"/>
              </a:rPr>
              <a:t>                                    Východní hřeben</a:t>
            </a:r>
            <a:endParaRPr lang="cs-CZ" sz="200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Obtížnost: skalní lezení </a:t>
            </a: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Délka: 7 hodin (pro zdatné horolezce za optimálních podmínek)</a:t>
            </a:r>
          </a:p>
          <a:p>
            <a:pPr>
              <a:lnSpc>
                <a:spcPct val="90000"/>
              </a:lnSpc>
            </a:pPr>
            <a:r>
              <a:rPr lang="cs-CZ" sz="2000" b="1" smtClean="0">
                <a:latin typeface="Comic Sans MS" pitchFamily="66" charset="0"/>
              </a:rPr>
              <a:t>Severozápadní hřeben</a:t>
            </a:r>
            <a:endParaRPr lang="cs-CZ" sz="2000" smtClean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Obtížnost: skalní lezení kombinovaný sněholedový terén</a:t>
            </a: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Délka: 8 hodin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b="1" smtClean="0">
                <a:solidFill>
                  <a:srgbClr val="FF0000"/>
                </a:solidFill>
                <a:latin typeface="Comic Sans MS" pitchFamily="66" charset="0"/>
              </a:rPr>
              <a:t>                   Jihozápadní hřeben</a:t>
            </a:r>
            <a:r>
              <a:rPr lang="cs-CZ" sz="2000" b="1" smtClean="0">
                <a:latin typeface="Comic Sans MS" pitchFamily="66" charset="0"/>
              </a:rPr>
              <a:t> </a:t>
            </a:r>
            <a:endParaRPr lang="cs-CZ" sz="2000" smtClean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Obtížnost:  skalní lezení za dobrých podmínek relativně </a:t>
            </a:r>
            <a:r>
              <a:rPr lang="cs-CZ" sz="2000" smtClean="0">
                <a:latin typeface="Arial" charset="0"/>
              </a:rPr>
              <a:t>            </a:t>
            </a:r>
            <a:r>
              <a:rPr lang="cs-CZ" sz="2000" smtClean="0">
                <a:latin typeface="Comic Sans MS" pitchFamily="66" charset="0"/>
              </a:rPr>
              <a:t>bez ledu</a:t>
            </a:r>
          </a:p>
          <a:p>
            <a:pPr>
              <a:lnSpc>
                <a:spcPct val="90000"/>
              </a:lnSpc>
            </a:pPr>
            <a:r>
              <a:rPr lang="cs-CZ" sz="2000" smtClean="0">
                <a:latin typeface="Comic Sans MS" pitchFamily="66" charset="0"/>
              </a:rPr>
              <a:t>Délka: 5 hodin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Matterhorn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4478 n.m.n.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  hranice mezi Švýcarskem a Itálií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Stále častěji se tato hora uzavírá                                     pro výstupy horolezců</a:t>
            </a:r>
          </a:p>
          <a:p>
            <a:pPr>
              <a:buFont typeface="Wingdings" pitchFamily="2" charset="2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Chaty: 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Na švýcarské straně masivu stojí na úpatí východního hřebene chata </a:t>
            </a:r>
            <a:r>
              <a:rPr lang="cs-CZ" sz="2400" b="1" smtClean="0">
                <a:latin typeface="Arial" charset="0"/>
                <a:cs typeface="Arial" charset="0"/>
              </a:rPr>
              <a:t>Hörnli hütte</a:t>
            </a:r>
            <a:endParaRPr lang="cs-CZ" sz="2400" smtClean="0">
              <a:latin typeface="Arial" charset="0"/>
              <a:cs typeface="Arial" charset="0"/>
            </a:endParaRPr>
          </a:p>
          <a:p>
            <a:r>
              <a:rPr lang="cs-CZ" sz="2400" smtClean="0">
                <a:latin typeface="Arial" charset="0"/>
                <a:cs typeface="Arial" charset="0"/>
              </a:rPr>
              <a:t>Ve výši 4003 m n. m. je malá bouda </a:t>
            </a:r>
            <a:r>
              <a:rPr lang="cs-CZ" sz="2400" b="1" smtClean="0">
                <a:latin typeface="Arial" charset="0"/>
                <a:cs typeface="Arial" charset="0"/>
              </a:rPr>
              <a:t>Solvay</a:t>
            </a:r>
            <a:r>
              <a:rPr lang="cs-CZ" sz="2400" smtClean="0">
                <a:latin typeface="Arial" charset="0"/>
                <a:cs typeface="Arial" charset="0"/>
              </a:rPr>
              <a:t> . 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Carrel Hütte</a:t>
            </a:r>
            <a:r>
              <a:rPr lang="cs-CZ" sz="2400" smtClean="0">
                <a:latin typeface="Arial" charset="0"/>
                <a:cs typeface="Arial" charset="0"/>
              </a:rPr>
              <a:t> 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Soubor:Matterhorn-EastAndNorthside-viewedFromZermatt landscapeform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5"/>
          <p:cNvSpPr txBox="1">
            <a:spLocks noChangeArrowheads="1"/>
          </p:cNvSpPr>
          <p:nvPr/>
        </p:nvSpPr>
        <p:spPr bwMode="auto">
          <a:xfrm>
            <a:off x="827088" y="981075"/>
            <a:ext cx="2016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Matterhorn</a:t>
            </a:r>
          </a:p>
        </p:txBody>
      </p:sp>
      <p:sp>
        <p:nvSpPr>
          <p:cNvPr id="31747" name="TextovéPole 7"/>
          <p:cNvSpPr txBox="1">
            <a:spLocks noChangeArrowheads="1"/>
          </p:cNvSpPr>
          <p:nvPr/>
        </p:nvSpPr>
        <p:spPr bwMode="auto">
          <a:xfrm>
            <a:off x="6156325" y="765175"/>
            <a:ext cx="2087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Obr.6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První výstup na Matterhorn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V létě 1865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Edward Whymper  reverend Charles Hudson, Robert Hadow, Lord Francis Douglas,  vůdce Michel Croz a zermattský a další vůdce Peter Taugwalder se synem vyrazili nahoru.                                    14. července 1865 stanulo všech sedm jako první             na vrcholu.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Při sestupu potkalo Whymperovo družstvo neštěstí.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Nezkušený Hadow se smekl a strhl s sebou i ostatní.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Jediný Whymper přežil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Dent Blanche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4357 m.n.m.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překladu Bílý zub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Vznáší se nad třemi ledovci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tvořena čtyřmi hřebeny jdoucími do světových stran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výstupy jsou velmi těžké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Sklon ledových svahů je max. 35°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endParaRPr lang="cs-CZ" sz="2400" dirty="0" smtClean="0">
              <a:solidFill>
                <a:schemeClr val="accent4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 descr="http://upload.wikimedia.org/wikipedia/commons/4/48/Dent_blanch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5"/>
          <p:cNvSpPr txBox="1">
            <a:spLocks noChangeArrowheads="1"/>
          </p:cNvSpPr>
          <p:nvPr/>
        </p:nvSpPr>
        <p:spPr bwMode="auto">
          <a:xfrm>
            <a:off x="1042988" y="765175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Dent Blanche</a:t>
            </a:r>
          </a:p>
        </p:txBody>
      </p:sp>
      <p:sp>
        <p:nvSpPr>
          <p:cNvPr id="35843" name="TextovéPole 6"/>
          <p:cNvSpPr txBox="1">
            <a:spLocks noChangeArrowheads="1"/>
          </p:cNvSpPr>
          <p:nvPr/>
        </p:nvSpPr>
        <p:spPr bwMode="auto">
          <a:xfrm>
            <a:off x="7092950" y="1628775"/>
            <a:ext cx="1295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Obr.7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Grand </a:t>
            </a:r>
            <a:r>
              <a:rPr lang="cs-CZ" sz="3200" dirty="0" err="1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Combin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Výška: 4314 m.n.m.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Čtyřvrcholový, obrovský, je nejvyšším masivem západního Wallisu.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  rozhlednou horou pro svou orientaci na samém kraji pohoří a svou výšku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Výstupová klasika "Corridor" je dnes již méně používaná pro časté sesuvy séraků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Současně nejpoužívanější cesta západní hranou je o něco obtížnější, nic méně objektivně bezpečnější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 Lezecká část má sklon ledových svahů do 45°</a:t>
            </a:r>
          </a:p>
          <a:p>
            <a:endParaRPr lang="cs-CZ" sz="2000" smtClean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cs-CZ" sz="200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http://www.cosleyhouston.com/images/photos/alps-ski/DSCN56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ovéPole 4"/>
          <p:cNvSpPr txBox="1">
            <a:spLocks noChangeArrowheads="1"/>
          </p:cNvSpPr>
          <p:nvPr/>
        </p:nvSpPr>
        <p:spPr bwMode="auto">
          <a:xfrm>
            <a:off x="3708400" y="549275"/>
            <a:ext cx="23764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Grand Combin</a:t>
            </a:r>
          </a:p>
        </p:txBody>
      </p:sp>
      <p:sp>
        <p:nvSpPr>
          <p:cNvPr id="37891" name="TextovéPole 5"/>
          <p:cNvSpPr txBox="1">
            <a:spLocks noChangeArrowheads="1"/>
          </p:cNvSpPr>
          <p:nvPr/>
        </p:nvSpPr>
        <p:spPr bwMode="auto">
          <a:xfrm>
            <a:off x="5867400" y="1268413"/>
            <a:ext cx="2449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Obr.8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Finsteraarhorn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Výška: 4274 m.n.m.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Nejvyšší a nejkrásnější vrchol Bernských Alp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Velmi těžká túra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případě vysněžení hrany nebezpečné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Výstup se dá doporučit i velmi zkušeným 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endParaRPr lang="cs-CZ" sz="2400" dirty="0" smtClean="0">
              <a:solidFill>
                <a:schemeClr val="accent4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 descr="http://www.clasohm.com/photodb/img/3415-m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8" name="TextovéPole 4"/>
          <p:cNvSpPr txBox="1">
            <a:spLocks noChangeArrowheads="1"/>
          </p:cNvSpPr>
          <p:nvPr/>
        </p:nvSpPr>
        <p:spPr bwMode="auto">
          <a:xfrm>
            <a:off x="3924300" y="1125538"/>
            <a:ext cx="2232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Finsteraarhorn</a:t>
            </a:r>
          </a:p>
        </p:txBody>
      </p:sp>
      <p:sp>
        <p:nvSpPr>
          <p:cNvPr id="39939" name="TextovéPole 5"/>
          <p:cNvSpPr txBox="1">
            <a:spLocks noChangeArrowheads="1"/>
          </p:cNvSpPr>
          <p:nvPr/>
        </p:nvSpPr>
        <p:spPr bwMode="auto">
          <a:xfrm>
            <a:off x="6516688" y="765175"/>
            <a:ext cx="1655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Obr.9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err="1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Aletschhorn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Výška: 4195 m.n.m.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velmi náročná vysokohorská túra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Jeho vrchol je díky své poloze vystaven silným poryvům větru a velmi rychle zde může docházet                ke změnám počasí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Na vrchol Aletschhornu vede několik cest např.  Cesta Mittelaletschgletcherkem</a:t>
            </a:r>
          </a:p>
          <a:p>
            <a:endParaRPr lang="cs-CZ" sz="2000" smtClean="0">
              <a:latin typeface="Comic Sans MS" pitchFamily="66" charset="0"/>
            </a:endParaRPr>
          </a:p>
          <a:p>
            <a:pPr algn="ctr">
              <a:buFont typeface="Wingdings" pitchFamily="2" charset="2"/>
              <a:buNone/>
            </a:pPr>
            <a:endParaRPr lang="cs-CZ" sz="2000" smtClean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http://www.summitpost.org/images/medium/35149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1986" name="TextovéPole 4"/>
          <p:cNvSpPr txBox="1">
            <a:spLocks noChangeArrowheads="1"/>
          </p:cNvSpPr>
          <p:nvPr/>
        </p:nvSpPr>
        <p:spPr bwMode="auto">
          <a:xfrm>
            <a:off x="6227763" y="765175"/>
            <a:ext cx="172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Altschhorn</a:t>
            </a:r>
          </a:p>
        </p:txBody>
      </p:sp>
      <p:sp>
        <p:nvSpPr>
          <p:cNvPr id="41987" name="TextovéPole 5"/>
          <p:cNvSpPr txBox="1">
            <a:spLocks noChangeArrowheads="1"/>
          </p:cNvSpPr>
          <p:nvPr/>
        </p:nvSpPr>
        <p:spPr bwMode="auto">
          <a:xfrm>
            <a:off x="1042988" y="1052513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Obr.10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Cesty na vrchol </a:t>
            </a:r>
            <a:r>
              <a:rPr lang="cs-CZ" sz="3200" dirty="0" err="1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Aletschhorn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nejvíce lidí volí klasickou trasu údolím Mittelaletschgletcheru, přes bivak a ze sedla Aletschjoch hřebenem na vrchol. 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Velmi zajímavá trasa pak vede od chaty Konkordiahütte, přes ledovec Aletschgletcher pod severní stěnu a skalnatým hřebenem </a:t>
            </a:r>
            <a:r>
              <a:rPr lang="cs-CZ" sz="2400" b="1" smtClean="0">
                <a:latin typeface="Arial" charset="0"/>
                <a:cs typeface="Arial" charset="0"/>
              </a:rPr>
              <a:t>Hasler Rippe</a:t>
            </a:r>
            <a:r>
              <a:rPr lang="cs-CZ" sz="2400" smtClean="0">
                <a:latin typeface="Arial" charset="0"/>
                <a:cs typeface="Arial" charset="0"/>
              </a:rPr>
              <a:t> na hřeben mezi sedlem Aletschjoch a vrcholem Aletschhornu.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Tato varianta už je ale určena výhradně zkušeným lezcům a podle posledních informací je potřeba dávat pozor na velké množství volných kamenů.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52805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Použité zdroje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smtClean="0"/>
              <a:t>obr.1    </a:t>
            </a:r>
            <a:r>
              <a:rPr lang="cs-CZ" sz="2000" u="sng" smtClean="0">
                <a:hlinkClick r:id="rId2"/>
              </a:rPr>
              <a:t> </a:t>
            </a:r>
            <a:r>
              <a:rPr lang="cs-CZ" sz="1800" smtClean="0">
                <a:hlinkClick r:id="rId2"/>
              </a:rPr>
              <a:t>http://www.topzine.cz/je-mont-blanc-nejvyssi-hora-evropy </a:t>
            </a:r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obr.2 </a:t>
            </a:r>
            <a:r>
              <a:rPr lang="cs-CZ" sz="1800" smtClean="0">
                <a:hlinkClick r:id="rId2"/>
              </a:rPr>
              <a:t>http://www.google.cz/imgres?q=elbrus&amp;num=10&amp;um=1&amp;hl=cs&amp;biw=1280&amp;bih=709&amp;tbm=isch&amp;tbnid=0lfAlt9BrvxifM:&amp;imgrefurl=http://amazingtourismtraveling.com/mount-elbrus-adventure-climbing-hiking-mountaineering&amp;docid=jordR13hlBKbPM&amp;imgurl=http://amazingtourismtrave</a:t>
            </a:r>
            <a:r>
              <a:rPr lang="cs-CZ" sz="1800" smtClean="0"/>
              <a:t> 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obr.3 </a:t>
            </a:r>
            <a:r>
              <a:rPr lang="cs-CZ" sz="1800" smtClean="0">
                <a:hlinkClick r:id="rId3"/>
              </a:rPr>
              <a:t>http://www.google.cz/imgres?q=Mont+blanc&amp;hl=cs&amp;biw=1280&amp;bih=709&amp;gbv=2&amp;tbm=isch&amp;tbnid=1EN52DD57fZxlM:&amp;imgrefurl=http://www.treking.cz/treky/montblanc.htm&amp;docid=Ewg6j5GsoOYZzM&amp;imgurl=http://www.treking.cz/treky/mont-blanc2.jpg&amp;w=600&amp;h=396&amp;ei=6RkRT5vfD5KQ4gT9</a:t>
            </a:r>
            <a:r>
              <a:rPr lang="cs-CZ" sz="1800" smtClean="0"/>
              <a:t>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endParaRPr lang="cs-CZ" sz="32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196975"/>
            <a:ext cx="7772400" cy="5661025"/>
          </a:xfrm>
        </p:spPr>
        <p:txBody>
          <a:bodyPr>
            <a:normAutofit fontScale="85000"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obr.4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google.cz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imgres</a:t>
            </a:r>
            <a:r>
              <a:rPr lang="cs-CZ" sz="2000" dirty="0" smtClean="0">
                <a:hlinkClick r:id="rId2"/>
              </a:rPr>
              <a:t>?q=monte+rosa&amp;</a:t>
            </a:r>
            <a:r>
              <a:rPr lang="cs-CZ" sz="2000" dirty="0" err="1" smtClean="0">
                <a:hlinkClick r:id="rId2"/>
              </a:rPr>
              <a:t>num</a:t>
            </a:r>
            <a:r>
              <a:rPr lang="cs-CZ" sz="2000" dirty="0" smtClean="0">
                <a:hlinkClick r:id="rId2"/>
              </a:rPr>
              <a:t>=10&amp;</a:t>
            </a:r>
            <a:r>
              <a:rPr lang="cs-CZ" sz="2000" dirty="0" err="1" smtClean="0">
                <a:hlinkClick r:id="rId2"/>
              </a:rPr>
              <a:t>hl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gbv</a:t>
            </a:r>
            <a:r>
              <a:rPr lang="cs-CZ" sz="2000" dirty="0" smtClean="0">
                <a:hlinkClick r:id="rId2"/>
              </a:rPr>
              <a:t>=2&amp;</a:t>
            </a:r>
            <a:r>
              <a:rPr lang="cs-CZ" sz="2000" dirty="0" err="1" smtClean="0">
                <a:hlinkClick r:id="rId2"/>
              </a:rPr>
              <a:t>biw</a:t>
            </a:r>
            <a:r>
              <a:rPr lang="cs-CZ" sz="2000" dirty="0" smtClean="0">
                <a:hlinkClick r:id="rId2"/>
              </a:rPr>
              <a:t>=1280&amp;</a:t>
            </a:r>
            <a:r>
              <a:rPr lang="cs-CZ" sz="2000" dirty="0" err="1" smtClean="0">
                <a:hlinkClick r:id="rId2"/>
              </a:rPr>
              <a:t>bih</a:t>
            </a:r>
            <a:r>
              <a:rPr lang="cs-CZ" sz="2000" dirty="0" smtClean="0">
                <a:hlinkClick r:id="rId2"/>
              </a:rPr>
              <a:t>=709&amp;</a:t>
            </a:r>
            <a:r>
              <a:rPr lang="cs-CZ" sz="2000" dirty="0" err="1" smtClean="0">
                <a:hlinkClick r:id="rId2"/>
              </a:rPr>
              <a:t>tbm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isch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tbnid</a:t>
            </a:r>
            <a:r>
              <a:rPr lang="cs-CZ" sz="2000" dirty="0" smtClean="0">
                <a:hlinkClick r:id="rId2"/>
              </a:rPr>
              <a:t>=xU41w_5pN0g4rM:&amp;</a:t>
            </a:r>
            <a:r>
              <a:rPr lang="cs-CZ" sz="2000" dirty="0" err="1" smtClean="0">
                <a:hlinkClick r:id="rId2"/>
              </a:rPr>
              <a:t>imgrefurl</a:t>
            </a:r>
            <a:r>
              <a:rPr lang="cs-CZ" sz="2000" dirty="0" smtClean="0">
                <a:hlinkClick r:id="rId2"/>
              </a:rPr>
              <a:t>=http://www.</a:t>
            </a:r>
            <a:r>
              <a:rPr lang="cs-CZ" sz="2000" dirty="0" err="1" smtClean="0">
                <a:hlinkClick r:id="rId2"/>
              </a:rPr>
              <a:t>planetware.com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picture</a:t>
            </a:r>
            <a:r>
              <a:rPr lang="cs-CZ" sz="2000" dirty="0" smtClean="0">
                <a:hlinkClick r:id="rId2"/>
              </a:rPr>
              <a:t>/monte-rosa-i-ir1389.htm&amp;</a:t>
            </a:r>
            <a:r>
              <a:rPr lang="cs-CZ" sz="2000" dirty="0" err="1" smtClean="0">
                <a:hlinkClick r:id="rId2"/>
              </a:rPr>
              <a:t>docid</a:t>
            </a:r>
            <a:r>
              <a:rPr lang="cs-CZ" sz="2000" dirty="0" smtClean="0">
                <a:hlinkClick r:id="rId2"/>
              </a:rPr>
              <a:t>=uYuuUjx3fIdWKM&amp;</a:t>
            </a:r>
            <a:r>
              <a:rPr lang="cs-CZ" sz="2000" dirty="0" err="1" smtClean="0">
                <a:hlinkClick r:id="rId2"/>
              </a:rPr>
              <a:t>imgurl</a:t>
            </a:r>
            <a:r>
              <a:rPr lang="cs-CZ" sz="2000" dirty="0" smtClean="0">
                <a:hlinkClick r:id="rId2"/>
              </a:rPr>
              <a:t>=http://www.</a:t>
            </a:r>
            <a:r>
              <a:rPr lang="cs-CZ" sz="2000" dirty="0" err="1" smtClean="0">
                <a:hlinkClick r:id="rId2"/>
              </a:rPr>
              <a:t>planetware.com</a:t>
            </a:r>
            <a:r>
              <a:rPr lang="cs-CZ" sz="2000" dirty="0" smtClean="0">
                <a:hlinkClick r:id="rId2"/>
              </a:rPr>
              <a:t>/i/</a:t>
            </a:r>
            <a:r>
              <a:rPr lang="cs-CZ" sz="2000" dirty="0" err="1" smtClean="0">
                <a:hlinkClick r:id="rId2"/>
              </a:rPr>
              <a:t>photo</a:t>
            </a:r>
            <a:r>
              <a:rPr lang="cs-CZ" sz="2000" dirty="0" smtClean="0">
                <a:hlinkClick r:id="rId2"/>
              </a:rPr>
              <a:t>/monte-rosa-ir1389.</a:t>
            </a:r>
            <a:r>
              <a:rPr lang="cs-CZ" sz="20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obr.4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treking.cz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horolezectvi</a:t>
            </a:r>
            <a:r>
              <a:rPr lang="cs-CZ" sz="2000" dirty="0" smtClean="0">
                <a:hlinkClick r:id="rId3"/>
              </a:rPr>
              <a:t>/dom-vystup.</a:t>
            </a:r>
            <a:r>
              <a:rPr lang="cs-CZ" sz="2000" dirty="0" err="1" smtClean="0">
                <a:hlinkClick r:id="rId3"/>
              </a:rPr>
              <a:t>htm</a:t>
            </a:r>
            <a:r>
              <a:rPr lang="cs-CZ" sz="20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obr.5 </a:t>
            </a:r>
            <a:r>
              <a:rPr lang="cs-CZ" sz="2000" dirty="0" smtClean="0">
                <a:hlinkClick r:id="rId4"/>
              </a:rPr>
              <a:t>http://cs.wikipedia.org/wiki/Soubor:Weisshorn_2.jpg</a:t>
            </a:r>
            <a:r>
              <a:rPr lang="cs-CZ" sz="20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obr.6 </a:t>
            </a:r>
            <a:r>
              <a:rPr lang="cs-CZ" sz="2000" dirty="0" smtClean="0">
                <a:hlinkClick r:id="rId5"/>
              </a:rPr>
              <a:t>http://cs.wikipedia.org/wiki/Soubor:Matterhorn-EastAndNorthside-viewedFromZermatt_landscapeformat.jpg</a:t>
            </a: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obr.7 </a:t>
            </a:r>
            <a:r>
              <a:rPr lang="cs-CZ" sz="2000" dirty="0" smtClean="0">
                <a:hlinkClick r:id="rId6"/>
              </a:rPr>
              <a:t>http://upload.wikimedia.org/wikipedia/commons/4/48/Dent_blanche.jpg</a:t>
            </a:r>
            <a:r>
              <a:rPr lang="cs-CZ" sz="20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obr.8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google.cz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imgres</a:t>
            </a:r>
            <a:r>
              <a:rPr lang="cs-CZ" sz="2000" dirty="0" smtClean="0">
                <a:hlinkClick r:id="rId7"/>
              </a:rPr>
              <a:t>?q=grand+</a:t>
            </a:r>
            <a:r>
              <a:rPr lang="cs-CZ" sz="2000" dirty="0" err="1" smtClean="0">
                <a:hlinkClick r:id="rId7"/>
              </a:rPr>
              <a:t>combin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num</a:t>
            </a:r>
            <a:r>
              <a:rPr lang="cs-CZ" sz="2000" dirty="0" smtClean="0">
                <a:hlinkClick r:id="rId7"/>
              </a:rPr>
              <a:t>=10&amp;um=1&amp;</a:t>
            </a:r>
            <a:r>
              <a:rPr lang="cs-CZ" sz="2000" dirty="0" err="1" smtClean="0">
                <a:hlinkClick r:id="rId7"/>
              </a:rPr>
              <a:t>hl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cs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biw</a:t>
            </a:r>
            <a:r>
              <a:rPr lang="cs-CZ" sz="2000" dirty="0" smtClean="0">
                <a:hlinkClick r:id="rId7"/>
              </a:rPr>
              <a:t>=1280&amp;</a:t>
            </a:r>
            <a:r>
              <a:rPr lang="cs-CZ" sz="2000" dirty="0" err="1" smtClean="0">
                <a:hlinkClick r:id="rId7"/>
              </a:rPr>
              <a:t>bih</a:t>
            </a:r>
            <a:r>
              <a:rPr lang="cs-CZ" sz="2000" dirty="0" smtClean="0">
                <a:hlinkClick r:id="rId7"/>
              </a:rPr>
              <a:t>=709&amp;</a:t>
            </a:r>
            <a:r>
              <a:rPr lang="cs-CZ" sz="2000" dirty="0" err="1" smtClean="0">
                <a:hlinkClick r:id="rId7"/>
              </a:rPr>
              <a:t>tbm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isch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tbnid</a:t>
            </a:r>
            <a:r>
              <a:rPr lang="cs-CZ" sz="2000" dirty="0" smtClean="0">
                <a:hlinkClick r:id="rId7"/>
              </a:rPr>
              <a:t>=NwR98oasPFjxAM:&amp;</a:t>
            </a:r>
            <a:r>
              <a:rPr lang="cs-CZ" sz="2000" dirty="0" err="1" smtClean="0">
                <a:hlinkClick r:id="rId7"/>
              </a:rPr>
              <a:t>imgrefurl</a:t>
            </a:r>
            <a:r>
              <a:rPr lang="cs-CZ" sz="2000" dirty="0" smtClean="0">
                <a:hlinkClick r:id="rId7"/>
              </a:rPr>
              <a:t>=http://www.</a:t>
            </a:r>
            <a:r>
              <a:rPr lang="cs-CZ" sz="2000" dirty="0" err="1" smtClean="0">
                <a:hlinkClick r:id="rId7"/>
              </a:rPr>
              <a:t>cosleyhouston.com</a:t>
            </a:r>
            <a:r>
              <a:rPr lang="cs-CZ" sz="2000" dirty="0" smtClean="0">
                <a:hlinkClick r:id="rId7"/>
              </a:rPr>
              <a:t>/alp-ski/hr-d2d/hr-day5.htm&amp;</a:t>
            </a:r>
            <a:r>
              <a:rPr lang="cs-CZ" sz="2000" dirty="0" err="1" smtClean="0">
                <a:hlinkClick r:id="rId7"/>
              </a:rPr>
              <a:t>docid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jZSpjxQCkRCgCM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imgurl</a:t>
            </a:r>
            <a:r>
              <a:rPr lang="cs-CZ" sz="2000" dirty="0" smtClean="0">
                <a:hlinkClick r:id="rId7"/>
              </a:rPr>
              <a:t>=http://www.</a:t>
            </a:r>
            <a:r>
              <a:rPr lang="cs-CZ" sz="2000" dirty="0" err="1" smtClean="0">
                <a:hlinkClick r:id="rId7"/>
              </a:rPr>
              <a:t>cosleyhouston.com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images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photos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alps</a:t>
            </a:r>
            <a:r>
              <a:rPr lang="cs-CZ" sz="2000" dirty="0" smtClean="0">
                <a:hlinkClick r:id="rId7"/>
              </a:rPr>
              <a:t>-ski/DSCN5611.JPG&amp;w=576&amp;h=432&amp;</a:t>
            </a:r>
            <a:r>
              <a:rPr lang="cs-CZ" sz="2000" dirty="0" err="1" smtClean="0">
                <a:hlinkClick r:id="rId7"/>
              </a:rPr>
              <a:t>ei</a:t>
            </a:r>
            <a:r>
              <a:rPr lang="cs-CZ" sz="2000" dirty="0" smtClean="0">
                <a:hlinkClick r:id="rId7"/>
              </a:rPr>
              <a:t>=IGIST5PVB8SBOpabwPsC&amp;zoom=1&amp;</a:t>
            </a:r>
            <a:r>
              <a:rPr lang="cs-CZ" sz="2000" dirty="0" err="1" smtClean="0">
                <a:hlinkClick r:id="rId7"/>
              </a:rPr>
              <a:t>iact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hc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vpx</a:t>
            </a:r>
            <a:r>
              <a:rPr lang="cs-CZ" sz="2000" dirty="0" smtClean="0">
                <a:hlinkClick r:id="rId7"/>
              </a:rPr>
              <a:t>=187&amp;</a:t>
            </a:r>
            <a:r>
              <a:rPr lang="cs-CZ" sz="2000" dirty="0" err="1" smtClean="0">
                <a:hlinkClick r:id="rId7"/>
              </a:rPr>
              <a:t>vpy</a:t>
            </a:r>
            <a:r>
              <a:rPr lang="cs-CZ" sz="2000" dirty="0" smtClean="0">
                <a:hlinkClick r:id="rId7"/>
              </a:rPr>
              <a:t>=340&amp;dur=2803&amp;</a:t>
            </a:r>
            <a:r>
              <a:rPr lang="cs-CZ" sz="2000" dirty="0" err="1" smtClean="0">
                <a:hlinkClick r:id="rId7"/>
              </a:rPr>
              <a:t>hovh</a:t>
            </a:r>
            <a:r>
              <a:rPr lang="cs-CZ" sz="2000" dirty="0" smtClean="0">
                <a:hlinkClick r:id="rId7"/>
              </a:rPr>
              <a:t>=194&amp;</a:t>
            </a:r>
            <a:r>
              <a:rPr lang="cs-CZ" sz="2000" dirty="0" err="1" smtClean="0">
                <a:hlinkClick r:id="rId7"/>
              </a:rPr>
              <a:t>hovw</a:t>
            </a:r>
            <a:r>
              <a:rPr lang="cs-CZ" sz="2000" dirty="0" smtClean="0">
                <a:hlinkClick r:id="rId7"/>
              </a:rPr>
              <a:t>=259&amp;</a:t>
            </a:r>
            <a:r>
              <a:rPr lang="cs-CZ" sz="2000" dirty="0" err="1" smtClean="0">
                <a:hlinkClick r:id="rId7"/>
              </a:rPr>
              <a:t>tx</a:t>
            </a:r>
            <a:r>
              <a:rPr lang="cs-CZ" sz="2000" dirty="0" smtClean="0">
                <a:hlinkClick r:id="rId7"/>
              </a:rPr>
              <a:t>=179&amp;ty=132&amp;</a:t>
            </a:r>
            <a:r>
              <a:rPr lang="cs-CZ" sz="2000" dirty="0" err="1" smtClean="0">
                <a:hlinkClick r:id="rId7"/>
              </a:rPr>
              <a:t>sig</a:t>
            </a:r>
            <a:r>
              <a:rPr lang="cs-CZ" sz="2000" dirty="0" smtClean="0">
                <a:hlinkClick r:id="rId7"/>
              </a:rPr>
              <a:t>=118130645592330333675&amp;</a:t>
            </a:r>
            <a:r>
              <a:rPr lang="cs-CZ" sz="2000" dirty="0" err="1" smtClean="0">
                <a:hlinkClick r:id="rId7"/>
              </a:rPr>
              <a:t>sqi</a:t>
            </a:r>
            <a:r>
              <a:rPr lang="cs-CZ" sz="2000" dirty="0" smtClean="0">
                <a:hlinkClick r:id="rId7"/>
              </a:rPr>
              <a:t>=2&amp;</a:t>
            </a:r>
            <a:r>
              <a:rPr lang="cs-CZ" sz="2000" dirty="0" err="1" smtClean="0">
                <a:hlinkClick r:id="rId7"/>
              </a:rPr>
              <a:t>page</a:t>
            </a:r>
            <a:r>
              <a:rPr lang="cs-CZ" sz="2000" dirty="0" smtClean="0">
                <a:hlinkClick r:id="rId7"/>
              </a:rPr>
              <a:t>=1&amp;</a:t>
            </a:r>
            <a:r>
              <a:rPr lang="cs-CZ" sz="2000" dirty="0" err="1" smtClean="0">
                <a:hlinkClick r:id="rId7"/>
              </a:rPr>
              <a:t>tbnh</a:t>
            </a:r>
            <a:r>
              <a:rPr lang="cs-CZ" sz="2000" dirty="0" smtClean="0">
                <a:hlinkClick r:id="rId7"/>
              </a:rPr>
              <a:t>=158&amp;</a:t>
            </a:r>
            <a:r>
              <a:rPr lang="cs-CZ" sz="2000" dirty="0" err="1" smtClean="0">
                <a:hlinkClick r:id="rId7"/>
              </a:rPr>
              <a:t>tbnw</a:t>
            </a:r>
            <a:r>
              <a:rPr lang="cs-CZ" sz="2000" dirty="0" smtClean="0">
                <a:hlinkClick r:id="rId7"/>
              </a:rPr>
              <a:t>=193&amp;start=0&amp;</a:t>
            </a:r>
            <a:r>
              <a:rPr lang="cs-CZ" sz="2000" dirty="0" err="1" smtClean="0">
                <a:hlinkClick r:id="rId7"/>
              </a:rPr>
              <a:t>ndsp</a:t>
            </a:r>
            <a:r>
              <a:rPr lang="cs-CZ" sz="2000" dirty="0" smtClean="0">
                <a:hlinkClick r:id="rId7"/>
              </a:rPr>
              <a:t>=15&amp;</a:t>
            </a:r>
            <a:r>
              <a:rPr lang="cs-CZ" sz="2000" dirty="0" err="1" smtClean="0">
                <a:hlinkClick r:id="rId7"/>
              </a:rPr>
              <a:t>ved</a:t>
            </a:r>
            <a:r>
              <a:rPr lang="cs-CZ" sz="2000" dirty="0" smtClean="0">
                <a:hlinkClick r:id="rId7"/>
              </a:rPr>
              <a:t>=1t:429,r:5,s:</a:t>
            </a:r>
            <a:r>
              <a:rPr lang="cs-CZ" sz="2000" dirty="0" smtClean="0">
                <a:hlinkClick r:id="rId8" action="ppaction://hlinkfile"/>
              </a:rPr>
              <a:t>0</a:t>
            </a:r>
            <a:r>
              <a:rPr lang="cs-CZ" sz="20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20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4350"/>
            <a:ext cx="7772400" cy="5073650"/>
          </a:xfrm>
        </p:spPr>
        <p:txBody>
          <a:bodyPr>
            <a:normAutofit fontScale="92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obr.9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google.cz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imgres</a:t>
            </a:r>
            <a:r>
              <a:rPr lang="cs-CZ" sz="2000" dirty="0" smtClean="0">
                <a:hlinkClick r:id="rId2"/>
              </a:rPr>
              <a:t>?q=finsteraarhorn&amp;</a:t>
            </a:r>
            <a:r>
              <a:rPr lang="cs-CZ" sz="2000" dirty="0" err="1" smtClean="0">
                <a:hlinkClick r:id="rId2"/>
              </a:rPr>
              <a:t>num</a:t>
            </a:r>
            <a:r>
              <a:rPr lang="cs-CZ" sz="2000" dirty="0" smtClean="0">
                <a:hlinkClick r:id="rId2"/>
              </a:rPr>
              <a:t>=10&amp;um=1&amp;</a:t>
            </a:r>
            <a:r>
              <a:rPr lang="cs-CZ" sz="2000" dirty="0" err="1" smtClean="0">
                <a:hlinkClick r:id="rId2"/>
              </a:rPr>
              <a:t>hl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biw</a:t>
            </a:r>
            <a:r>
              <a:rPr lang="cs-CZ" sz="2000" dirty="0" smtClean="0">
                <a:hlinkClick r:id="rId2"/>
              </a:rPr>
              <a:t>=1280&amp;</a:t>
            </a:r>
            <a:r>
              <a:rPr lang="cs-CZ" sz="2000" dirty="0" err="1" smtClean="0">
                <a:hlinkClick r:id="rId2"/>
              </a:rPr>
              <a:t>bih</a:t>
            </a:r>
            <a:r>
              <a:rPr lang="cs-CZ" sz="2000" dirty="0" smtClean="0">
                <a:hlinkClick r:id="rId2"/>
              </a:rPr>
              <a:t>=709&amp;</a:t>
            </a:r>
            <a:r>
              <a:rPr lang="cs-CZ" sz="2000" dirty="0" err="1" smtClean="0">
                <a:hlinkClick r:id="rId2"/>
              </a:rPr>
              <a:t>tbm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isch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tbnid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AtozKqHnSZzYiM</a:t>
            </a:r>
            <a:r>
              <a:rPr lang="cs-CZ" sz="2000" dirty="0" smtClean="0">
                <a:hlinkClick r:id="rId2"/>
              </a:rPr>
              <a:t>:&amp;</a:t>
            </a:r>
            <a:r>
              <a:rPr lang="cs-CZ" sz="2000" dirty="0" err="1" smtClean="0">
                <a:hlinkClick r:id="rId2"/>
              </a:rPr>
              <a:t>imgrefurl</a:t>
            </a:r>
            <a:r>
              <a:rPr lang="cs-CZ" sz="2000" dirty="0" smtClean="0">
                <a:hlinkClick r:id="rId2"/>
              </a:rPr>
              <a:t>=http://www.</a:t>
            </a:r>
            <a:r>
              <a:rPr lang="cs-CZ" sz="2000" dirty="0" err="1" smtClean="0">
                <a:hlinkClick r:id="rId2"/>
              </a:rPr>
              <a:t>clasohm.com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photodb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photo</a:t>
            </a:r>
            <a:r>
              <a:rPr lang="cs-CZ" sz="2000" dirty="0" smtClean="0">
                <a:hlinkClick r:id="rId2"/>
              </a:rPr>
              <a:t>%3Fphoto_id%3D3415&amp;</a:t>
            </a:r>
            <a:r>
              <a:rPr lang="cs-CZ" sz="2000" dirty="0" err="1" smtClean="0">
                <a:hlinkClick r:id="rId2"/>
              </a:rPr>
              <a:t>docid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XPigRBwjZvCHbM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imgurl</a:t>
            </a:r>
            <a:r>
              <a:rPr lang="cs-CZ" sz="2000" dirty="0" smtClean="0">
                <a:hlinkClick r:id="rId2"/>
              </a:rPr>
              <a:t>=http://www.</a:t>
            </a:r>
            <a:r>
              <a:rPr lang="cs-CZ" sz="2000" dirty="0" err="1" smtClean="0">
                <a:hlinkClick r:id="rId2"/>
              </a:rPr>
              <a:t>clasohm.com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photodb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img</a:t>
            </a:r>
            <a:r>
              <a:rPr lang="cs-CZ" sz="2000" dirty="0" smtClean="0">
                <a:hlinkClick r:id="rId2"/>
              </a:rPr>
              <a:t>/3415-</a:t>
            </a:r>
            <a:r>
              <a:rPr lang="cs-CZ" sz="2000" dirty="0" err="1" smtClean="0">
                <a:hlinkClick r:id="rId2"/>
              </a:rPr>
              <a:t>md.jpg</a:t>
            </a:r>
            <a:r>
              <a:rPr lang="cs-CZ" sz="2000" dirty="0" smtClean="0">
                <a:hlinkClick r:id="rId2"/>
              </a:rPr>
              <a:t>&amp;w=683&amp;h=427&amp;</a:t>
            </a:r>
            <a:r>
              <a:rPr lang="cs-CZ" sz="2000" dirty="0" err="1" smtClean="0">
                <a:hlinkClick r:id="rId2"/>
              </a:rPr>
              <a:t>ei</a:t>
            </a:r>
            <a:r>
              <a:rPr lang="cs-CZ" sz="2000" dirty="0" smtClean="0">
                <a:hlinkClick r:id="rId2"/>
              </a:rPr>
              <a:t>=1mIST_rwGYeXOpG4gYID&amp;zoom=1&amp;</a:t>
            </a:r>
            <a:r>
              <a:rPr lang="cs-CZ" sz="2000" dirty="0" err="1" smtClean="0">
                <a:hlinkClick r:id="rId2"/>
              </a:rPr>
              <a:t>iact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hc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vpx</a:t>
            </a:r>
            <a:r>
              <a:rPr lang="cs-CZ" sz="2000" dirty="0" smtClean="0">
                <a:hlinkClick r:id="rId2"/>
              </a:rPr>
              <a:t>=458&amp;</a:t>
            </a:r>
            <a:r>
              <a:rPr lang="cs-CZ" sz="2000" dirty="0" err="1" smtClean="0">
                <a:hlinkClick r:id="rId2"/>
              </a:rPr>
              <a:t>vpy</a:t>
            </a:r>
            <a:r>
              <a:rPr lang="cs-CZ" sz="2000" dirty="0" smtClean="0">
                <a:hlinkClick r:id="rId2"/>
              </a:rPr>
              <a:t>=344&amp;dur=3747&amp;</a:t>
            </a:r>
            <a:r>
              <a:rPr lang="cs-CZ" sz="2000" dirty="0" err="1" smtClean="0">
                <a:hlinkClick r:id="rId2"/>
              </a:rPr>
              <a:t>hovh</a:t>
            </a:r>
            <a:r>
              <a:rPr lang="cs-CZ" sz="2000" dirty="0" smtClean="0">
                <a:hlinkClick r:id="rId2"/>
              </a:rPr>
              <a:t>=177&amp;</a:t>
            </a:r>
            <a:r>
              <a:rPr lang="cs-CZ" sz="2000" dirty="0" err="1" smtClean="0">
                <a:hlinkClick r:id="rId2"/>
              </a:rPr>
              <a:t>hovw</a:t>
            </a:r>
            <a:r>
              <a:rPr lang="cs-CZ" sz="2000" dirty="0" smtClean="0">
                <a:hlinkClick r:id="rId2"/>
              </a:rPr>
              <a:t>=284&amp;</a:t>
            </a:r>
            <a:r>
              <a:rPr lang="cs-CZ" sz="2000" dirty="0" err="1" smtClean="0">
                <a:hlinkClick r:id="rId2"/>
              </a:rPr>
              <a:t>tx</a:t>
            </a:r>
            <a:r>
              <a:rPr lang="cs-CZ" sz="2000" dirty="0" smtClean="0">
                <a:hlinkClick r:id="rId2"/>
              </a:rPr>
              <a:t>=52&amp;ty=108&amp;</a:t>
            </a:r>
            <a:r>
              <a:rPr lang="cs-CZ" sz="2000" dirty="0" err="1" smtClean="0">
                <a:hlinkClick r:id="rId2"/>
              </a:rPr>
              <a:t>sig</a:t>
            </a:r>
            <a:r>
              <a:rPr lang="cs-CZ" sz="2000" dirty="0" smtClean="0">
                <a:hlinkClick r:id="rId2"/>
              </a:rPr>
              <a:t>=118130645592330333675&amp;</a:t>
            </a:r>
            <a:r>
              <a:rPr lang="cs-CZ" sz="2000" dirty="0" err="1" smtClean="0">
                <a:hlinkClick r:id="rId2"/>
              </a:rPr>
              <a:t>sqi</a:t>
            </a:r>
            <a:r>
              <a:rPr lang="cs-CZ" sz="2000" dirty="0" smtClean="0">
                <a:hlinkClick r:id="rId2"/>
              </a:rPr>
              <a:t>=2&amp;</a:t>
            </a:r>
            <a:r>
              <a:rPr lang="cs-CZ" sz="2000" dirty="0" err="1" smtClean="0">
                <a:hlinkClick r:id="rId2"/>
              </a:rPr>
              <a:t>page</a:t>
            </a:r>
            <a:r>
              <a:rPr lang="cs-CZ" sz="2000" dirty="0" smtClean="0">
                <a:hlinkClick r:id="rId2"/>
              </a:rPr>
              <a:t>=1&amp;</a:t>
            </a:r>
            <a:r>
              <a:rPr lang="cs-CZ" sz="2000" dirty="0" err="1" smtClean="0">
                <a:hlinkClick r:id="rId2"/>
              </a:rPr>
              <a:t>tbnh</a:t>
            </a:r>
            <a:r>
              <a:rPr lang="cs-CZ" sz="2000" dirty="0" smtClean="0">
                <a:hlinkClick r:id="rId2"/>
              </a:rPr>
              <a:t>=161&amp;</a:t>
            </a:r>
            <a:r>
              <a:rPr lang="cs-CZ" sz="2000" dirty="0" err="1" smtClean="0">
                <a:hlinkClick r:id="rId2"/>
              </a:rPr>
              <a:t>tbnw</a:t>
            </a:r>
            <a:r>
              <a:rPr lang="cs-CZ" sz="2000" dirty="0" smtClean="0">
                <a:hlinkClick r:id="rId2"/>
              </a:rPr>
              <a:t>=245&amp;start=0&amp;</a:t>
            </a:r>
            <a:r>
              <a:rPr lang="cs-CZ" sz="2000" dirty="0" err="1" smtClean="0">
                <a:hlinkClick r:id="rId2"/>
              </a:rPr>
              <a:t>ndsp</a:t>
            </a:r>
            <a:r>
              <a:rPr lang="cs-CZ" sz="2000" dirty="0" smtClean="0">
                <a:hlinkClick r:id="rId2"/>
              </a:rPr>
              <a:t>=13&amp;</a:t>
            </a:r>
            <a:r>
              <a:rPr lang="cs-CZ" sz="2000" dirty="0" err="1" smtClean="0">
                <a:hlinkClick r:id="rId2"/>
              </a:rPr>
              <a:t>ved</a:t>
            </a:r>
            <a:r>
              <a:rPr lang="cs-CZ" sz="2000" dirty="0" smtClean="0">
                <a:hlinkClick r:id="rId2"/>
              </a:rPr>
              <a:t>=1t:429,r:5,s:0 </a:t>
            </a:r>
            <a:endParaRPr lang="cs-CZ" sz="2000" dirty="0" smtClean="0"/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obr.10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google.cz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imgres</a:t>
            </a:r>
            <a:r>
              <a:rPr lang="cs-CZ" sz="2000" dirty="0" smtClean="0">
                <a:hlinkClick r:id="rId3"/>
              </a:rPr>
              <a:t>?q=</a:t>
            </a:r>
            <a:r>
              <a:rPr lang="cs-CZ" sz="2000" dirty="0" err="1" smtClean="0">
                <a:hlinkClick r:id="rId3"/>
              </a:rPr>
              <a:t>aletschhorn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num</a:t>
            </a:r>
            <a:r>
              <a:rPr lang="cs-CZ" sz="2000" dirty="0" smtClean="0">
                <a:hlinkClick r:id="rId3"/>
              </a:rPr>
              <a:t>=10&amp;um=1&amp;</a:t>
            </a:r>
            <a:r>
              <a:rPr lang="cs-CZ" sz="2000" dirty="0" err="1" smtClean="0">
                <a:hlinkClick r:id="rId3"/>
              </a:rPr>
              <a:t>hl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biw</a:t>
            </a:r>
            <a:r>
              <a:rPr lang="cs-CZ" sz="2000" dirty="0" smtClean="0">
                <a:hlinkClick r:id="rId3"/>
              </a:rPr>
              <a:t>=1280&amp;</a:t>
            </a:r>
            <a:r>
              <a:rPr lang="cs-CZ" sz="2000" dirty="0" err="1" smtClean="0">
                <a:hlinkClick r:id="rId3"/>
              </a:rPr>
              <a:t>bih</a:t>
            </a:r>
            <a:r>
              <a:rPr lang="cs-CZ" sz="2000" dirty="0" smtClean="0">
                <a:hlinkClick r:id="rId3"/>
              </a:rPr>
              <a:t>=709&amp;</a:t>
            </a:r>
            <a:r>
              <a:rPr lang="cs-CZ" sz="2000" dirty="0" err="1" smtClean="0">
                <a:hlinkClick r:id="rId3"/>
              </a:rPr>
              <a:t>tbm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isch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tbnid</a:t>
            </a:r>
            <a:r>
              <a:rPr lang="cs-CZ" sz="2000" dirty="0" smtClean="0">
                <a:hlinkClick r:id="rId3"/>
              </a:rPr>
              <a:t>=o7yt-E5kRiAHAM:&amp;</a:t>
            </a:r>
            <a:r>
              <a:rPr lang="cs-CZ" sz="2000" dirty="0" err="1" smtClean="0">
                <a:hlinkClick r:id="rId3"/>
              </a:rPr>
              <a:t>imgrefurl</a:t>
            </a:r>
            <a:r>
              <a:rPr lang="cs-CZ" sz="2000" dirty="0" smtClean="0">
                <a:hlinkClick r:id="rId3"/>
              </a:rPr>
              <a:t>=http://www.</a:t>
            </a:r>
            <a:r>
              <a:rPr lang="cs-CZ" sz="2000" dirty="0" err="1" smtClean="0">
                <a:hlinkClick r:id="rId3"/>
              </a:rPr>
              <a:t>summitpost.org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aletschhorn</a:t>
            </a:r>
            <a:r>
              <a:rPr lang="cs-CZ" sz="2000" dirty="0" smtClean="0">
                <a:hlinkClick r:id="rId3"/>
              </a:rPr>
              <a:t>-4195m/361624&amp;</a:t>
            </a:r>
            <a:r>
              <a:rPr lang="cs-CZ" sz="2000" dirty="0" err="1" smtClean="0">
                <a:hlinkClick r:id="rId3"/>
              </a:rPr>
              <a:t>docid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RaGcvdFeKFEhEM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imgurl</a:t>
            </a:r>
            <a:r>
              <a:rPr lang="cs-CZ" sz="2000" dirty="0" smtClean="0">
                <a:hlinkClick r:id="rId3"/>
              </a:rPr>
              <a:t>=http://www.</a:t>
            </a:r>
            <a:r>
              <a:rPr lang="cs-CZ" sz="2000" dirty="0" err="1" smtClean="0">
                <a:hlinkClick r:id="rId3"/>
              </a:rPr>
              <a:t>summitpost.org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/medium/351493.jpg&amp;w=500&amp;h=375&amp;</a:t>
            </a:r>
            <a:r>
              <a:rPr lang="cs-CZ" sz="2000" dirty="0" err="1" smtClean="0">
                <a:hlinkClick r:id="rId3"/>
              </a:rPr>
              <a:t>ei</a:t>
            </a:r>
            <a:r>
              <a:rPr lang="cs-CZ" sz="2000" dirty="0" smtClean="0">
                <a:hlinkClick r:id="rId3"/>
              </a:rPr>
              <a:t>=imMST4jRK4aDOsXE7IMD&amp;zoom=1&amp;</a:t>
            </a:r>
            <a:r>
              <a:rPr lang="cs-CZ" sz="2000" dirty="0" err="1" smtClean="0">
                <a:hlinkClick r:id="rId3"/>
              </a:rPr>
              <a:t>iact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hc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vpx</a:t>
            </a:r>
            <a:r>
              <a:rPr lang="cs-CZ" sz="2000" dirty="0" smtClean="0">
                <a:hlinkClick r:id="rId3"/>
              </a:rPr>
              <a:t>=803&amp;</a:t>
            </a:r>
            <a:r>
              <a:rPr lang="cs-CZ" sz="2000" dirty="0" err="1" smtClean="0">
                <a:hlinkClick r:id="rId3"/>
              </a:rPr>
              <a:t>vpy</a:t>
            </a:r>
            <a:r>
              <a:rPr lang="cs-CZ" sz="2000" dirty="0" smtClean="0">
                <a:hlinkClick r:id="rId3"/>
              </a:rPr>
              <a:t>=162&amp;dur=4684&amp;</a:t>
            </a:r>
            <a:r>
              <a:rPr lang="cs-CZ" sz="2000" dirty="0" err="1" smtClean="0">
                <a:hlinkClick r:id="rId3"/>
              </a:rPr>
              <a:t>hovh</a:t>
            </a:r>
            <a:r>
              <a:rPr lang="cs-CZ" sz="2000" dirty="0" smtClean="0">
                <a:hlinkClick r:id="rId3"/>
              </a:rPr>
              <a:t>=194&amp;</a:t>
            </a:r>
            <a:r>
              <a:rPr lang="cs-CZ" sz="2000" dirty="0" err="1" smtClean="0">
                <a:hlinkClick r:id="rId3"/>
              </a:rPr>
              <a:t>hovw</a:t>
            </a:r>
            <a:r>
              <a:rPr lang="cs-CZ" sz="2000" dirty="0" smtClean="0">
                <a:hlinkClick r:id="rId3"/>
              </a:rPr>
              <a:t>=259&amp;</a:t>
            </a:r>
            <a:r>
              <a:rPr lang="cs-CZ" sz="2000" dirty="0" err="1" smtClean="0">
                <a:hlinkClick r:id="rId3"/>
              </a:rPr>
              <a:t>tx</a:t>
            </a:r>
            <a:r>
              <a:rPr lang="cs-CZ" sz="2000" dirty="0" smtClean="0">
                <a:hlinkClick r:id="rId3"/>
              </a:rPr>
              <a:t>=105&amp;ty=151&amp;</a:t>
            </a:r>
            <a:r>
              <a:rPr lang="cs-CZ" sz="2000" dirty="0" err="1" smtClean="0">
                <a:hlinkClick r:id="rId3"/>
              </a:rPr>
              <a:t>sig</a:t>
            </a:r>
            <a:r>
              <a:rPr lang="cs-CZ" sz="2000" dirty="0" smtClean="0">
                <a:hlinkClick r:id="rId3"/>
              </a:rPr>
              <a:t>=118130645592330333675&amp;</a:t>
            </a:r>
            <a:r>
              <a:rPr lang="cs-CZ" sz="2000" dirty="0" err="1" smtClean="0">
                <a:hlinkClick r:id="rId3"/>
              </a:rPr>
              <a:t>sqi</a:t>
            </a:r>
            <a:r>
              <a:rPr lang="cs-CZ" sz="2000" dirty="0" smtClean="0">
                <a:hlinkClick r:id="rId3"/>
              </a:rPr>
              <a:t>=2&amp;</a:t>
            </a:r>
            <a:r>
              <a:rPr lang="cs-CZ" sz="2000" dirty="0" err="1" smtClean="0">
                <a:hlinkClick r:id="rId3"/>
              </a:rPr>
              <a:t>page</a:t>
            </a:r>
            <a:r>
              <a:rPr lang="cs-CZ" sz="2000" dirty="0" smtClean="0">
                <a:hlinkClick r:id="rId3"/>
              </a:rPr>
              <a:t>=1&amp;</a:t>
            </a:r>
            <a:r>
              <a:rPr lang="cs-CZ" sz="2000" dirty="0" err="1" smtClean="0">
                <a:hlinkClick r:id="rId3"/>
              </a:rPr>
              <a:t>tbnh</a:t>
            </a:r>
            <a:r>
              <a:rPr lang="cs-CZ" sz="2000" dirty="0" smtClean="0">
                <a:hlinkClick r:id="rId3"/>
              </a:rPr>
              <a:t>=159&amp;</a:t>
            </a:r>
            <a:r>
              <a:rPr lang="cs-CZ" sz="2000" dirty="0" err="1" smtClean="0">
                <a:hlinkClick r:id="rId3"/>
              </a:rPr>
              <a:t>tbnw</a:t>
            </a:r>
            <a:r>
              <a:rPr lang="cs-CZ" sz="2000" dirty="0" smtClean="0">
                <a:hlinkClick r:id="rId3"/>
              </a:rPr>
              <a:t>=195&amp;start=0&amp;</a:t>
            </a:r>
            <a:r>
              <a:rPr lang="cs-CZ" sz="2000" dirty="0" err="1" smtClean="0">
                <a:hlinkClick r:id="rId3"/>
              </a:rPr>
              <a:t>ndsp</a:t>
            </a:r>
            <a:r>
              <a:rPr lang="cs-CZ" sz="2000" dirty="0" smtClean="0">
                <a:hlinkClick r:id="rId3"/>
              </a:rPr>
              <a:t>=15&amp;</a:t>
            </a:r>
            <a:r>
              <a:rPr lang="cs-CZ" sz="2000" dirty="0" err="1" smtClean="0">
                <a:hlinkClick r:id="rId3"/>
              </a:rPr>
              <a:t>ved</a:t>
            </a:r>
            <a:r>
              <a:rPr lang="cs-CZ" sz="2000" dirty="0" smtClean="0">
                <a:hlinkClick r:id="rId3"/>
              </a:rPr>
              <a:t>=1t:429,r:3,s:0 </a:t>
            </a:r>
            <a:endParaRPr lang="cs-CZ" sz="20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275</TotalTime>
  <Words>834</Words>
  <Application>Microsoft Office PowerPoint</Application>
  <PresentationFormat>On-screen Show (4:3)</PresentationFormat>
  <Paragraphs>167</Paragraphs>
  <Slides>31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31</vt:i4>
      </vt:variant>
    </vt:vector>
  </HeadingPairs>
  <TitlesOfParts>
    <vt:vector size="47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Arial Unicode MS</vt:lpstr>
      <vt:lpstr>Comic Sans MS</vt:lpstr>
      <vt:lpstr>Metro</vt:lpstr>
      <vt:lpstr>Metro</vt:lpstr>
      <vt:lpstr>Metro</vt:lpstr>
      <vt:lpstr>Metro</vt:lpstr>
      <vt:lpstr>Metro</vt:lpstr>
      <vt:lpstr>Metro</vt:lpstr>
      <vt:lpstr>Metro</vt:lpstr>
      <vt:lpstr>Snímek 1</vt:lpstr>
      <vt:lpstr>Snímek 2</vt:lpstr>
      <vt:lpstr>Snímek 3</vt:lpstr>
      <vt:lpstr>10 nejvyšších hor Evropy</vt:lpstr>
      <vt:lpstr>Elbrus</vt:lpstr>
      <vt:lpstr>Snímek 6</vt:lpstr>
      <vt:lpstr>Alpy - dělení</vt:lpstr>
      <vt:lpstr>Mont Blanc</vt:lpstr>
      <vt:lpstr>Snímek 9</vt:lpstr>
      <vt:lpstr>Monte Rosa</vt:lpstr>
      <vt:lpstr>Snímek 11</vt:lpstr>
      <vt:lpstr>Dom</vt:lpstr>
      <vt:lpstr>Snímek 13</vt:lpstr>
      <vt:lpstr>Weisshorn</vt:lpstr>
      <vt:lpstr>Snímek 15</vt:lpstr>
      <vt:lpstr>Cesty na Weisshorn</vt:lpstr>
      <vt:lpstr>Matterhorn</vt:lpstr>
      <vt:lpstr>Snímek 18</vt:lpstr>
      <vt:lpstr>První výstup na Matterhorn</vt:lpstr>
      <vt:lpstr>Dent Blanche</vt:lpstr>
      <vt:lpstr>Snímek 21</vt:lpstr>
      <vt:lpstr>Grand Combin</vt:lpstr>
      <vt:lpstr>Snímek 23</vt:lpstr>
      <vt:lpstr>Finsteraarhorn</vt:lpstr>
      <vt:lpstr>Snímek 25</vt:lpstr>
      <vt:lpstr>Aletschhorn</vt:lpstr>
      <vt:lpstr>Snímek 27</vt:lpstr>
      <vt:lpstr>Cesty na vrchol Aletschhorn</vt:lpstr>
      <vt:lpstr>Použité zdroje:</vt:lpstr>
      <vt:lpstr> </vt:lpstr>
      <vt:lpstr>Snímek 31</vt:lpstr>
    </vt:vector>
  </TitlesOfParts>
  <Company>Polívka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DUM</cp:lastModifiedBy>
  <cp:revision>39</cp:revision>
  <dcterms:created xsi:type="dcterms:W3CDTF">2012-01-12T15:19:07Z</dcterms:created>
  <dcterms:modified xsi:type="dcterms:W3CDTF">2012-05-08T12:50:21Z</dcterms:modified>
</cp:coreProperties>
</file>