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21"/>
  </p:notesMasterIdLst>
  <p:sldIdLst>
    <p:sldId id="275" r:id="rId2"/>
    <p:sldId id="274" r:id="rId3"/>
    <p:sldId id="256" r:id="rId4"/>
    <p:sldId id="260" r:id="rId5"/>
    <p:sldId id="257" r:id="rId6"/>
    <p:sldId id="258" r:id="rId7"/>
    <p:sldId id="259" r:id="rId8"/>
    <p:sldId id="261" r:id="rId9"/>
    <p:sldId id="262" r:id="rId10"/>
    <p:sldId id="263" r:id="rId11"/>
    <p:sldId id="269" r:id="rId12"/>
    <p:sldId id="264" r:id="rId13"/>
    <p:sldId id="265" r:id="rId14"/>
    <p:sldId id="266" r:id="rId15"/>
    <p:sldId id="267" r:id="rId16"/>
    <p:sldId id="268" r:id="rId17"/>
    <p:sldId id="270" r:id="rId18"/>
    <p:sldId id="271" r:id="rId19"/>
    <p:sldId id="272" r:id="rId20"/>
  </p:sldIdLst>
  <p:sldSz cx="9144000" cy="6858000" type="screen4x3"/>
  <p:notesSz cx="6946900" cy="92837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ACA35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500" autoAdjust="0"/>
  </p:normalViewPr>
  <p:slideViewPr>
    <p:cSldViewPr>
      <p:cViewPr varScale="1">
        <p:scale>
          <a:sx n="67" d="100"/>
          <a:sy n="67" d="100"/>
        </p:scale>
        <p:origin x="-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38" tIns="46368" rIns="92738" bIns="46368" numCol="1" anchor="t" anchorCtr="0" compatLnSpc="1">
            <a:prstTxWarp prst="textNoShape">
              <a:avLst/>
            </a:prstTxWarp>
          </a:bodyPr>
          <a:lstStyle>
            <a:lvl1pPr algn="l" defTabSz="925513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38" tIns="46368" rIns="92738" bIns="46368" numCol="1" anchor="t" anchorCtr="0" compatLnSpc="1">
            <a:prstTxWarp prst="textNoShape">
              <a:avLst/>
            </a:prstTxWarp>
          </a:bodyPr>
          <a:lstStyle>
            <a:lvl1pPr algn="r" defTabSz="925513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9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38" tIns="46368" rIns="92738" bIns="4636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textu předlohy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38" tIns="46368" rIns="92738" bIns="46368" numCol="1" anchor="b" anchorCtr="0" compatLnSpc="1">
            <a:prstTxWarp prst="textNoShape">
              <a:avLst/>
            </a:prstTxWarp>
          </a:bodyPr>
          <a:lstStyle>
            <a:lvl1pPr algn="l" defTabSz="925513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738" tIns="46368" rIns="92738" bIns="46368" numCol="1" anchor="b" anchorCtr="0" compatLnSpc="1">
            <a:prstTxWarp prst="textNoShape">
              <a:avLst/>
            </a:prstTxWarp>
          </a:bodyPr>
          <a:lstStyle>
            <a:lvl1pPr algn="r" defTabSz="925513">
              <a:defRPr sz="1200"/>
            </a:lvl1pPr>
          </a:lstStyle>
          <a:p>
            <a:pPr>
              <a:defRPr/>
            </a:pPr>
            <a:fld id="{049ABC93-C70F-4304-8327-4ADC4FA35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ahoma" pitchFamily="34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706FE5-E347-4B69-B607-D547B2063F9F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cs-CZ" smtClean="0"/>
              <a:t> </a:t>
            </a:r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164C329-3DFC-423A-933C-AACB8D36C195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F47BED-6966-4B49-BB6D-CF14E92875BA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160543-D082-4CE0-A55E-E6CCB27CA08A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CA3C4A-BAC3-40BA-9855-EA42CCEDD9EB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8915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684DC96-C285-44E3-B1EF-269380C21EF4}" type="slidenum">
              <a:rPr lang="cs-CZ" smtClean="0"/>
              <a:pPr/>
              <a:t>17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19475" y="1828800"/>
            <a:ext cx="5343525" cy="23622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16350" y="4184650"/>
            <a:ext cx="4946650" cy="1368425"/>
          </a:xfrm>
        </p:spPr>
        <p:txBody>
          <a:bodyPr/>
          <a:lstStyle>
            <a:lvl1pPr marL="0" indent="0">
              <a:buFontTx/>
              <a:buNone/>
              <a:defRPr sz="18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169"/>
          <p:cNvSpPr>
            <a:spLocks noGrp="1" noChangeArrowheads="1"/>
          </p:cNvSpPr>
          <p:nvPr>
            <p:ph type="dt" sz="half" idx="10"/>
          </p:nvPr>
        </p:nvSpPr>
        <p:spPr>
          <a:xfrm>
            <a:off x="1225550" y="62007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70"/>
          <p:cNvSpPr>
            <a:spLocks noGrp="1" noChangeArrowheads="1"/>
          </p:cNvSpPr>
          <p:nvPr>
            <p:ph type="ftr" sz="quarter" idx="11"/>
          </p:nvPr>
        </p:nvSpPr>
        <p:spPr>
          <a:xfrm>
            <a:off x="3303588" y="6200775"/>
            <a:ext cx="36369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7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092950" y="62007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864EB-975B-4335-8524-455B0D3FE7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C17D2A-7AB5-4CE8-A818-F1932E008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9CC414-7C89-4940-A18F-4247055DF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2988" y="1304925"/>
            <a:ext cx="3776662" cy="48958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72050" y="1304925"/>
            <a:ext cx="3776663" cy="48958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8521D9-8059-48A9-B5A3-30D7360DA4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9547B6-0706-46B0-A347-0007BAAE0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B4AA5D-BBDF-447E-B662-C278A101D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5F0230-6A88-49C6-B23D-EBC716322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FB0A42-1021-4E1D-A6A3-54C979FEF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8DEA48-0AD6-46BA-9CE8-2E0D72D409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923454-76C6-4C4E-A65C-E319226F63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23075" y="225425"/>
            <a:ext cx="1925638" cy="59753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42988" y="225425"/>
            <a:ext cx="5627687" cy="59753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23D23C-D798-4FDE-82EE-524624CEDC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225425"/>
            <a:ext cx="7705725" cy="863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42988" y="1304925"/>
            <a:ext cx="3776662" cy="489585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72050" y="1304925"/>
            <a:ext cx="3776663" cy="4895850"/>
          </a:xfrm>
        </p:spPr>
        <p:txBody>
          <a:bodyPr/>
          <a:lstStyle/>
          <a:p>
            <a:pPr lvl="0"/>
            <a:r>
              <a:rPr lang="cs-CZ" noProof="0" smtClean="0"/>
              <a:t>Klepnutím na ikonu přidáte klipart.</a:t>
            </a:r>
            <a:endParaRPr lang="cs-CZ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6D401-3659-4FB3-8EBA-F8995DE05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225425"/>
            <a:ext cx="7705725" cy="863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42988" y="1304925"/>
            <a:ext cx="7705725" cy="2371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42988" y="3829050"/>
            <a:ext cx="7705725" cy="2371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F172B3-710B-4351-A79B-9AC796CB8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42988" y="225425"/>
            <a:ext cx="77057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 předlohy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2988" y="1304925"/>
            <a:ext cx="7705725" cy="489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textu předlohy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42988" y="6308725"/>
            <a:ext cx="1838325" cy="34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0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54350" y="6308725"/>
            <a:ext cx="3636963" cy="34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43713" y="6308725"/>
            <a:ext cx="1905000" cy="34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+mn-lt"/>
              </a:defRPr>
            </a:lvl1pPr>
          </a:lstStyle>
          <a:p>
            <a:pPr>
              <a:defRPr/>
            </a:pPr>
            <a:fld id="{5700CA7D-E953-4396-A808-CE0B3B4FB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  <p:sldLayoutId id="2147483653" r:id="rId12"/>
    <p:sldLayoutId id="2147483652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Century Schoolbook" pitchFamily="18" charset="0"/>
          <a:cs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16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98" name="Group 14"/>
          <p:cNvGraphicFramePr>
            <a:graphicFrameLocks noGrp="1"/>
          </p:cNvGraphicFramePr>
          <p:nvPr>
            <p:ph idx="1"/>
          </p:nvPr>
        </p:nvGraphicFramePr>
        <p:xfrm>
          <a:off x="1547813" y="1700213"/>
          <a:ext cx="8229600" cy="1976437"/>
        </p:xfrm>
        <a:graphic>
          <a:graphicData uri="http://schemas.openxmlformats.org/drawingml/2006/table">
            <a:tbl>
              <a:tblPr/>
              <a:tblGrid>
                <a:gridCol w="2243137"/>
                <a:gridCol w="5986463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Název školy: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ZŠ a MŠ T. G. Masaryka Fulnek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Mgr. Hana Hilscherová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VY_52_INOVACE_Z.8.8 -7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Vatikán 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Číslo projektu: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/>
                          <a:cs typeface="Times New Roman" pitchFamily="18" charset="0"/>
                        </a:rPr>
                        <a:t>CZ.1.07/1.4.00/21.0903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639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85950" y="4292600"/>
            <a:ext cx="5407025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323850" y="549275"/>
            <a:ext cx="8569325" cy="556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 Prezentace zabývající se státem Vatikán  jako malým státem Evropy. </a:t>
            </a:r>
          </a:p>
          <a:p>
            <a:r>
              <a:rPr lang="cs-CZ"/>
              <a:t>Autor: Mgr.Hana  Hilscherová	</a:t>
            </a:r>
          </a:p>
          <a:p>
            <a:r>
              <a:rPr lang="cs-CZ"/>
              <a:t>Jazyk:Čeština</a:t>
            </a:r>
          </a:p>
          <a:p>
            <a:r>
              <a:rPr lang="cs-CZ"/>
              <a:t>Očekávaný výstup: 	</a:t>
            </a:r>
          </a:p>
          <a:p>
            <a:r>
              <a:rPr lang="cs-CZ"/>
              <a:t>porovnává a přiměřeně hodnotí polohu, rozlohu, kulturní, společenské, politické poměry </a:t>
            </a:r>
          </a:p>
          <a:p>
            <a:r>
              <a:rPr lang="cs-CZ"/>
              <a:t>Speciální vzdělávací potřeby:  žádné </a:t>
            </a:r>
          </a:p>
          <a:p>
            <a:r>
              <a:rPr lang="cs-CZ"/>
              <a:t>Klíčová slova: Vatikán, papež, křesťané, Evropa, památky	</a:t>
            </a:r>
          </a:p>
          <a:p>
            <a:r>
              <a:rPr lang="cs-CZ"/>
              <a:t>Druh učebního materiálu: výkladová prezentace</a:t>
            </a:r>
          </a:p>
          <a:p>
            <a:r>
              <a:rPr lang="cs-CZ"/>
              <a:t>Druh interaktivity: aktivita</a:t>
            </a:r>
          </a:p>
          <a:p>
            <a:r>
              <a:rPr lang="cs-CZ"/>
              <a:t>Cílová skupina: žák</a:t>
            </a:r>
          </a:p>
          <a:p>
            <a:r>
              <a:rPr lang="cs-CZ"/>
              <a:t>Stupeň a typ vzdělávání: základní vzdělávání – druhý stupeň</a:t>
            </a:r>
          </a:p>
          <a:p>
            <a:r>
              <a:rPr lang="cs-CZ"/>
              <a:t>Typická věková skupina: 12 - 15 let</a:t>
            </a:r>
          </a:p>
          <a:p>
            <a:r>
              <a:rPr lang="cs-CZ"/>
              <a:t>Celková velikost: 1305 kB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08400" y="5432425"/>
            <a:ext cx="4103688" cy="1425575"/>
          </a:xfrm>
        </p:spPr>
        <p:txBody>
          <a:bodyPr/>
          <a:lstStyle/>
          <a:p>
            <a:pPr eaLnBrk="1" hangingPunct="1">
              <a:defRPr/>
            </a:pPr>
            <a:r>
              <a:rPr lang="cs-CZ" sz="8000" b="1" dirty="0" smtClean="0">
                <a:solidFill>
                  <a:schemeClr val="tx2">
                    <a:lumMod val="75000"/>
                  </a:schemeClr>
                </a:solidFill>
                <a:latin typeface="Tempus Sans ITC" pitchFamily="82" charset="0"/>
              </a:rPr>
              <a:t>Vatikán</a:t>
            </a:r>
            <a:endParaRPr lang="cs-CZ" sz="8000" b="1" dirty="0">
              <a:solidFill>
                <a:schemeClr val="tx2">
                  <a:lumMod val="75000"/>
                </a:schemeClr>
              </a:solidFill>
              <a:latin typeface="Tempus Sans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762375" y="260350"/>
            <a:ext cx="16906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400" b="1"/>
              <a:t>vlajka</a:t>
            </a:r>
          </a:p>
        </p:txBody>
      </p:sp>
      <p:pic>
        <p:nvPicPr>
          <p:cNvPr id="4" name="Zástupný symbol pro obsah 3" descr="500px-Flag_of_the_Vatican_City.svg.pn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64350"/>
          </a:xfrm>
        </p:spPr>
      </p:pic>
      <p:sp>
        <p:nvSpPr>
          <p:cNvPr id="19459" name="TextovéPole 1"/>
          <p:cNvSpPr txBox="1">
            <a:spLocks noChangeArrowheads="1"/>
          </p:cNvSpPr>
          <p:nvPr/>
        </p:nvSpPr>
        <p:spPr bwMode="auto">
          <a:xfrm>
            <a:off x="-95250" y="6308725"/>
            <a:ext cx="877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4438" y="5375275"/>
            <a:ext cx="6264275" cy="1482725"/>
          </a:xfrm>
        </p:spPr>
        <p:txBody>
          <a:bodyPr/>
          <a:lstStyle/>
          <a:p>
            <a:pPr eaLnBrk="1" hangingPunct="1"/>
            <a:r>
              <a:rPr lang="cs-CZ" sz="5400" b="1" smtClean="0">
                <a:latin typeface="Tempus Sans ITC"/>
              </a:rPr>
              <a:t>Hlavní informace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6600" y="765175"/>
            <a:ext cx="5399088" cy="4824413"/>
          </a:xfrm>
        </p:spPr>
        <p:txBody>
          <a:bodyPr/>
          <a:lstStyle/>
          <a:p>
            <a:pPr eaLnBrk="1" hangingPunct="1"/>
            <a:r>
              <a:rPr lang="cs-CZ" sz="2000" b="1" smtClean="0"/>
              <a:t>Hlavní město</a:t>
            </a:r>
            <a:r>
              <a:rPr lang="cs-CZ" sz="2000" smtClean="0"/>
              <a:t>: Citta Del Vaticano</a:t>
            </a:r>
          </a:p>
          <a:p>
            <a:pPr eaLnBrk="1" hangingPunct="1"/>
            <a:r>
              <a:rPr lang="cs-CZ" sz="2000" b="1" smtClean="0"/>
              <a:t>Rozloha</a:t>
            </a:r>
            <a:r>
              <a:rPr lang="cs-CZ" sz="2000" smtClean="0"/>
              <a:t>: 0,44 km</a:t>
            </a:r>
          </a:p>
          <a:p>
            <a:pPr eaLnBrk="1" hangingPunct="1"/>
            <a:r>
              <a:rPr lang="cs-CZ" sz="2000" b="1" smtClean="0"/>
              <a:t>Časové pásmo</a:t>
            </a:r>
            <a:r>
              <a:rPr lang="cs-CZ" sz="2000" smtClean="0"/>
              <a:t>: +1</a:t>
            </a:r>
          </a:p>
          <a:p>
            <a:pPr eaLnBrk="1" hangingPunct="1"/>
            <a:r>
              <a:rPr lang="cs-CZ" sz="2000" b="1" smtClean="0"/>
              <a:t>Počet obyvatel</a:t>
            </a:r>
            <a:r>
              <a:rPr lang="cs-CZ" sz="2000" smtClean="0"/>
              <a:t>: 444</a:t>
            </a:r>
          </a:p>
          <a:p>
            <a:pPr eaLnBrk="1" hangingPunct="1"/>
            <a:r>
              <a:rPr lang="cs-CZ" sz="2000" b="1" smtClean="0"/>
              <a:t>Jazyk</a:t>
            </a:r>
            <a:r>
              <a:rPr lang="cs-CZ" sz="2000" smtClean="0"/>
              <a:t>: latina, italština</a:t>
            </a:r>
          </a:p>
          <a:p>
            <a:pPr eaLnBrk="1" hangingPunct="1"/>
            <a:r>
              <a:rPr lang="cs-CZ" sz="2000" b="1" smtClean="0"/>
              <a:t>Náboženství</a:t>
            </a:r>
            <a:r>
              <a:rPr lang="cs-CZ" sz="2000" smtClean="0"/>
              <a:t>: Římskokatolické </a:t>
            </a:r>
          </a:p>
          <a:p>
            <a:pPr eaLnBrk="1" hangingPunct="1"/>
            <a:r>
              <a:rPr lang="cs-CZ" sz="2000" b="1" smtClean="0"/>
              <a:t>Státní zřízení</a:t>
            </a:r>
            <a:r>
              <a:rPr lang="cs-CZ" sz="2000" smtClean="0"/>
              <a:t>: teokratická absolutní monarchie v čele s papežem</a:t>
            </a:r>
          </a:p>
          <a:p>
            <a:pPr eaLnBrk="1" hangingPunct="1"/>
            <a:r>
              <a:rPr lang="cs-CZ" sz="2000" b="1" smtClean="0"/>
              <a:t>Papež</a:t>
            </a:r>
            <a:r>
              <a:rPr lang="cs-CZ" sz="2000" smtClean="0"/>
              <a:t>: Benedikt XVI</a:t>
            </a:r>
          </a:p>
          <a:p>
            <a:pPr eaLnBrk="1" hangingPunct="1"/>
            <a:r>
              <a:rPr lang="cs-CZ" sz="2000" b="1" smtClean="0"/>
              <a:t>Měna</a:t>
            </a:r>
            <a:r>
              <a:rPr lang="cs-CZ" sz="2000" smtClean="0"/>
              <a:t>: Euro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14538" y="5516563"/>
            <a:ext cx="7129462" cy="1584325"/>
          </a:xfrm>
        </p:spPr>
        <p:txBody>
          <a:bodyPr/>
          <a:lstStyle/>
          <a:p>
            <a:pPr eaLnBrk="1" hangingPunct="1"/>
            <a:r>
              <a:rPr lang="cs-CZ" sz="5400" b="1" smtClean="0">
                <a:latin typeface="Tempus Sans ITC"/>
              </a:rPr>
              <a:t>Papež Benedikt XVI.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6600" y="188913"/>
            <a:ext cx="5688013" cy="5400675"/>
          </a:xfrm>
        </p:spPr>
        <p:txBody>
          <a:bodyPr/>
          <a:lstStyle/>
          <a:p>
            <a:pPr algn="ctr" eaLnBrk="1" hangingPunct="1"/>
            <a:r>
              <a:rPr lang="cs-CZ" b="1" smtClean="0"/>
              <a:t>Vlastní jméno</a:t>
            </a:r>
            <a:r>
              <a:rPr lang="cs-CZ" smtClean="0"/>
              <a:t>: Joseph Ratzinger</a:t>
            </a:r>
          </a:p>
          <a:p>
            <a:pPr algn="ctr" eaLnBrk="1" hangingPunct="1"/>
            <a:r>
              <a:rPr lang="cs-CZ" b="1" smtClean="0"/>
              <a:t>Narozen</a:t>
            </a:r>
            <a:r>
              <a:rPr lang="cs-CZ" smtClean="0"/>
              <a:t>: 16. dubna 1927</a:t>
            </a:r>
          </a:p>
          <a:p>
            <a:pPr eaLnBrk="1" hangingPunct="1"/>
            <a:endParaRPr lang="cs-CZ" smtClean="0"/>
          </a:p>
          <a:p>
            <a:pPr algn="ctr" eaLnBrk="1" hangingPunct="1"/>
            <a:r>
              <a:rPr lang="cs-CZ" smtClean="0"/>
              <a:t>Je 265. papežem Římskokatolické církve.</a:t>
            </a:r>
            <a:r>
              <a:rPr lang="nl-NL" smtClean="0"/>
              <a:t> Papežem byl zvolen 19. dubna 2005</a:t>
            </a:r>
            <a:r>
              <a:rPr lang="cs-CZ" smtClean="0"/>
              <a:t> v 78 letech.</a:t>
            </a:r>
            <a:r>
              <a:rPr lang="pl-PL" smtClean="0"/>
              <a:t> </a:t>
            </a:r>
          </a:p>
          <a:p>
            <a:pPr algn="ctr" eaLnBrk="1" hangingPunct="1"/>
            <a:r>
              <a:rPr lang="pl-PL" smtClean="0"/>
              <a:t> Na papežský stolec nastoupil po Janu Pavlu II.</a:t>
            </a:r>
            <a:r>
              <a:rPr lang="cs-CZ" smtClean="0"/>
              <a:t>  </a:t>
            </a:r>
          </a:p>
          <a:p>
            <a:pPr algn="ctr" eaLnBrk="1" hangingPunct="1"/>
            <a:r>
              <a:rPr lang="cs-CZ" smtClean="0"/>
              <a:t>Působil jako profesor na různých německých univerzitách.</a:t>
            </a:r>
          </a:p>
          <a:p>
            <a:pPr algn="ctr" eaLnBrk="1" hangingPunct="1"/>
            <a:r>
              <a:rPr lang="cs-CZ" smtClean="0"/>
              <a:t> Byl taktéž zakladatelem a patronem charitativní organizace, která získává peníze prodejem papežových knih a pojednání, aby ve světě podporovala vzdělání a poskytovala stipendia.</a:t>
            </a:r>
          </a:p>
          <a:p>
            <a:pPr algn="ctr" eaLnBrk="1" hangingPunct="1"/>
            <a:r>
              <a:rPr lang="cs-CZ" smtClean="0"/>
              <a:t>Kromě jeho mateřské němčiny  hovoří plynně italsky, francouzsky, anglicky, latinsky a má znalosti portugalštiny. Ovládá i četbu starověké řečtiny či biblické hebrejštiny. Sám za svůj první cizí jazyk označuje francouzštinu.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76825" y="188913"/>
            <a:ext cx="4256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b="1"/>
              <a:t>Papežský znak Benedikta XVI.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7238" y="188913"/>
            <a:ext cx="33829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/>
              <a:t>Papež Benedikt XVI</a:t>
            </a:r>
            <a:r>
              <a:rPr lang="cs-CZ" sz="2800"/>
              <a:t>.</a:t>
            </a:r>
          </a:p>
        </p:txBody>
      </p:sp>
      <p:pic>
        <p:nvPicPr>
          <p:cNvPr id="105474" name="Picture 2" descr="C:\Users\Markétka\Desktop\BentoXVI-30-1005200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081588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5476" name="Picture 4" descr="Soubor:BXVI CoA like gfx PioM.sv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94288" y="765175"/>
            <a:ext cx="4049712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1"/>
          <p:cNvSpPr txBox="1">
            <a:spLocks noChangeArrowheads="1"/>
          </p:cNvSpPr>
          <p:nvPr/>
        </p:nvSpPr>
        <p:spPr bwMode="auto">
          <a:xfrm>
            <a:off x="4973638" y="6381750"/>
            <a:ext cx="125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Obr.2,3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105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95738" y="5735638"/>
            <a:ext cx="3024187" cy="1122362"/>
          </a:xfrm>
        </p:spPr>
        <p:txBody>
          <a:bodyPr/>
          <a:lstStyle/>
          <a:p>
            <a:pPr eaLnBrk="1" hangingPunct="1"/>
            <a:r>
              <a:rPr lang="cs-CZ" sz="6000" b="1" smtClean="0">
                <a:latin typeface="Tempus Sans ITC"/>
              </a:rPr>
              <a:t>Historie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2500" y="333375"/>
            <a:ext cx="5146675" cy="5616575"/>
          </a:xfrm>
        </p:spPr>
        <p:txBody>
          <a:bodyPr/>
          <a:lstStyle/>
          <a:p>
            <a:pPr algn="ctr" eaLnBrk="1" hangingPunct="1"/>
            <a:r>
              <a:rPr lang="cs-CZ" sz="2400" smtClean="0"/>
              <a:t>Na vlastním vatikánském území vznikl již v roce 326 křesťanský chrám, a to na předpokládaném místě hrobu svatého Petra. </a:t>
            </a:r>
          </a:p>
          <a:p>
            <a:pPr algn="ctr" eaLnBrk="1" hangingPunct="1"/>
            <a:r>
              <a:rPr lang="cs-CZ" sz="2400" smtClean="0"/>
              <a:t>V 6. století byl zbudován vatikánský palác, který je od roku 1378 stálým sídlem papeže.</a:t>
            </a:r>
          </a:p>
          <a:p>
            <a:pPr algn="ctr" eaLnBrk="1" hangingPunct="1"/>
            <a:r>
              <a:rPr lang="cs-CZ" sz="2400" smtClean="0"/>
              <a:t> V roce 1870 bylo území papežského státu připojeno k Italskému království</a:t>
            </a:r>
            <a:r>
              <a:rPr lang="cs-CZ" smtClean="0"/>
              <a:t>.</a:t>
            </a:r>
          </a:p>
          <a:p>
            <a:pPr algn="ctr" eaLnBrk="1" hangingPunct="1"/>
            <a:endParaRPr lang="cs-CZ" smtClean="0"/>
          </a:p>
          <a:p>
            <a:pPr eaLnBrk="1" hangingPunct="1"/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ctrTitle"/>
          </p:nvPr>
        </p:nvSpPr>
        <p:spPr>
          <a:xfrm>
            <a:off x="3203575" y="5591175"/>
            <a:ext cx="5343525" cy="1266825"/>
          </a:xfrm>
        </p:spPr>
        <p:txBody>
          <a:bodyPr/>
          <a:lstStyle/>
          <a:p>
            <a:pPr eaLnBrk="1" hangingPunct="1"/>
            <a:r>
              <a:rPr lang="cs-CZ" sz="5400" b="1" smtClean="0">
                <a:latin typeface="Tempus Sans ITC"/>
              </a:rPr>
              <a:t>Armáda a policie</a:t>
            </a:r>
          </a:p>
        </p:txBody>
      </p:sp>
      <p:sp>
        <p:nvSpPr>
          <p:cNvPr id="26626" name="Podnadpis 2"/>
          <p:cNvSpPr>
            <a:spLocks noGrp="1"/>
          </p:cNvSpPr>
          <p:nvPr>
            <p:ph type="subTitle" idx="1"/>
          </p:nvPr>
        </p:nvSpPr>
        <p:spPr>
          <a:xfrm>
            <a:off x="3563938" y="836613"/>
            <a:ext cx="4895850" cy="3744912"/>
          </a:xfrm>
        </p:spPr>
        <p:txBody>
          <a:bodyPr/>
          <a:lstStyle/>
          <a:p>
            <a:pPr algn="ctr" eaLnBrk="1" hangingPunct="1"/>
            <a:r>
              <a:rPr lang="cs-CZ" sz="2000" smtClean="0"/>
              <a:t>Jedním ze symbolů Vatikánu je Švýcarská garda, která je vatikánskou armádou. V současnosti funguje zejména jako reprezentativní stráž a ochranka papeže. </a:t>
            </a:r>
          </a:p>
          <a:p>
            <a:pPr algn="ctr" eaLnBrk="1" hangingPunct="1"/>
            <a:r>
              <a:rPr lang="cs-CZ" sz="2000" smtClean="0"/>
              <a:t>Corpo della Gendarmeria je policejní jednotka Vatikánu. Jejím úkolem je dohled na veřejný pořádek, dodržování zákonů, dopravní kontrola a kriminální vyšetřování v Městském státu Vatikán.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8538" y="333375"/>
            <a:ext cx="47513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/>
              <a:t>Švýcarská garda</a:t>
            </a:r>
          </a:p>
        </p:txBody>
      </p:sp>
      <p:sp>
        <p:nvSpPr>
          <p:cNvPr id="286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86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8676" name="Picture 2" descr="http://img.signaly.cz/upload/b/0/6cfac471f5b1926c4e0c016ab236a3/SAM_160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ovéPole 3"/>
          <p:cNvSpPr txBox="1">
            <a:spLocks noChangeArrowheads="1"/>
          </p:cNvSpPr>
          <p:nvPr/>
        </p:nvSpPr>
        <p:spPr bwMode="auto">
          <a:xfrm>
            <a:off x="-95250" y="260350"/>
            <a:ext cx="877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250" y="5732463"/>
            <a:ext cx="6697663" cy="1800225"/>
          </a:xfrm>
        </p:spPr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r>
              <a:rPr lang="cs-CZ" sz="6000" b="1" smtClean="0">
                <a:latin typeface="Tempus Sans ITC"/>
              </a:rPr>
              <a:t>Soudy a kriminalita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8038" y="549275"/>
            <a:ext cx="5111750" cy="3527425"/>
          </a:xfrm>
        </p:spPr>
        <p:txBody>
          <a:bodyPr/>
          <a:lstStyle/>
          <a:p>
            <a:pPr algn="ctr" eaLnBrk="1" hangingPunct="1"/>
            <a:r>
              <a:rPr lang="cs-CZ" sz="2000" smtClean="0"/>
              <a:t>Vatikán představuje stát s poměrně vysokou kriminalitou (v přepočtu na obyvatele dvacetkrát vyšší než v Itálii). </a:t>
            </a:r>
          </a:p>
          <a:p>
            <a:pPr algn="ctr" eaLnBrk="1" hangingPunct="1"/>
            <a:r>
              <a:rPr lang="cs-CZ" sz="2000" smtClean="0"/>
              <a:t> V drtivé většině to způsobují kapsáři, kteří okrádají poutníky a turisty. Většina z nich se před soud nikdy nedostane, protože jsou obtížně odhalitelní a navíc hranice Vatikánu na náměstí sv. Petra jsou blízko a nestřežené, takže mají obvykle spolehlivou možnost utéct.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03575" y="5589588"/>
            <a:ext cx="5040313" cy="1268412"/>
          </a:xfrm>
        </p:spPr>
        <p:txBody>
          <a:bodyPr/>
          <a:lstStyle/>
          <a:p>
            <a:pPr eaLnBrk="1" hangingPunct="1"/>
            <a:r>
              <a:rPr lang="cs-CZ" sz="5400" b="1" smtClean="0">
                <a:latin typeface="Tempus Sans ITC"/>
              </a:rPr>
              <a:t>Zajímavosti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2138" y="549275"/>
            <a:ext cx="5543550" cy="4103688"/>
          </a:xfrm>
        </p:spPr>
        <p:txBody>
          <a:bodyPr/>
          <a:lstStyle/>
          <a:p>
            <a:pPr algn="ctr" eaLnBrk="1" hangingPunct="1"/>
            <a:r>
              <a:rPr lang="cs-CZ" smtClean="0"/>
              <a:t>Vatikán se údajně chce stát v Evropě prvním státem, který dosáhne cíle „do roku 2020 pokrývat z 20 procent svou energetickou potřebu z obnovitelných zdrojů“.</a:t>
            </a:r>
          </a:p>
          <a:p>
            <a:pPr algn="ctr" eaLnBrk="1" hangingPunct="1"/>
            <a:r>
              <a:rPr lang="cs-CZ" smtClean="0"/>
              <a:t>Prvním krokem Vatikánu má být instalace solárních panelů na střechu auly sv. Pavla. Dále dojde k omezení počtu automobilů, které mohou vjíždět na území Vatikánu a parkovat na něm. V budoucnu se uvažuje i o zabudování dalších solárních panelů na jiné budovy.</a:t>
            </a:r>
          </a:p>
          <a:p>
            <a:pPr algn="ctr" eaLnBrk="1" hangingPunct="1"/>
            <a:endParaRPr lang="cs-CZ" smtClean="0"/>
          </a:p>
          <a:p>
            <a:pPr algn="ctr" eaLnBrk="1" hangingPunct="1"/>
            <a:r>
              <a:rPr lang="cs-CZ" smtClean="0"/>
              <a:t>Je jeden ze dvou evropských států, společně s Maltou, který nemá přirozené zdroje pitné vody.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875" y="5735638"/>
            <a:ext cx="5545138" cy="1122362"/>
          </a:xfrm>
        </p:spPr>
        <p:txBody>
          <a:bodyPr/>
          <a:lstStyle/>
          <a:p>
            <a:pPr eaLnBrk="1" hangingPunct="1"/>
            <a:r>
              <a:rPr lang="cs-CZ" sz="5400" b="1" smtClean="0">
                <a:latin typeface="Tempus Sans ITC"/>
              </a:rPr>
              <a:t>Jméno „Vatikán“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475" y="908050"/>
            <a:ext cx="4897438" cy="2233613"/>
          </a:xfrm>
        </p:spPr>
        <p:txBody>
          <a:bodyPr/>
          <a:lstStyle/>
          <a:p>
            <a:pPr algn="ctr" eaLnBrk="1" hangingPunct="1"/>
            <a:r>
              <a:rPr lang="cs-CZ" sz="2400" smtClean="0"/>
              <a:t>Jméno získal Vatikán podle stejnojmenného pahorku, na kterém se nachází. Ten se jmenuje </a:t>
            </a:r>
            <a:r>
              <a:rPr lang="cs-CZ" sz="2400" i="1" smtClean="0"/>
              <a:t>Vaticanus Mons</a:t>
            </a:r>
            <a:r>
              <a:rPr lang="cs-CZ" sz="2400" smtClean="0"/>
              <a:t>, doslova znamená </a:t>
            </a:r>
            <a:r>
              <a:rPr lang="cs-CZ" sz="2400" i="1" smtClean="0"/>
              <a:t>Pahorek věštců</a:t>
            </a:r>
            <a:r>
              <a:rPr lang="cs-CZ" sz="240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4075" y="5373688"/>
            <a:ext cx="5724525" cy="1484312"/>
          </a:xfrm>
        </p:spPr>
        <p:txBody>
          <a:bodyPr/>
          <a:lstStyle/>
          <a:p>
            <a:pPr eaLnBrk="1" hangingPunct="1"/>
            <a:r>
              <a:rPr lang="cs-CZ" sz="6000" b="1" smtClean="0">
                <a:latin typeface="Tempus Sans ITC"/>
              </a:rPr>
              <a:t>Náměstí sv. Petra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2500" y="692150"/>
            <a:ext cx="5111750" cy="4032250"/>
          </a:xfrm>
        </p:spPr>
        <p:txBody>
          <a:bodyPr/>
          <a:lstStyle/>
          <a:p>
            <a:pPr algn="ctr" eaLnBrk="1" hangingPunct="1"/>
            <a:r>
              <a:rPr lang="cs-CZ" sz="2000" smtClean="0"/>
              <a:t> Náměstí geniálně navrhl a postavil G. L. Bernini v  1656 - 1667. Náměstí je 340 m dlouhé a 240 m široké a skládá se ze dvou prostranství - většího elipsovitého a menšího lichoběžníkového. Na užších stranách elipsy jsou 17 m široké kolonády se 4 řadami dórských sloupů (celkem 284 sloupů 15 m vysokých). Na horní římse kolonády jsou sochy světců, po každé straně je jich 70, vévodí jim socha Ježíše Krista nad středem barokní fasády baziliky sv. Petra.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555875" y="260350"/>
            <a:ext cx="36083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/>
              <a:t>Náměstí sv. Petra</a:t>
            </a:r>
          </a:p>
        </p:txBody>
      </p:sp>
      <p:sp>
        <p:nvSpPr>
          <p:cNvPr id="3481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481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" name="Obrázek 3" descr="05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1" name="TextovéPole 5"/>
          <p:cNvSpPr txBox="1">
            <a:spLocks noChangeArrowheads="1"/>
          </p:cNvSpPr>
          <p:nvPr/>
        </p:nvSpPr>
        <p:spPr bwMode="auto">
          <a:xfrm>
            <a:off x="120650" y="260350"/>
            <a:ext cx="8778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6238" y="5591175"/>
            <a:ext cx="5040312" cy="1266825"/>
          </a:xfrm>
        </p:spPr>
        <p:txBody>
          <a:bodyPr/>
          <a:lstStyle/>
          <a:p>
            <a:pPr eaLnBrk="1" hangingPunct="1"/>
            <a:r>
              <a:rPr lang="cs-CZ" sz="6000" b="1" smtClean="0">
                <a:latin typeface="Tempus Sans ITC"/>
              </a:rPr>
              <a:t>Ekonomika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63938" y="476250"/>
            <a:ext cx="5184775" cy="4824413"/>
          </a:xfrm>
        </p:spPr>
        <p:txBody>
          <a:bodyPr/>
          <a:lstStyle/>
          <a:p>
            <a:pPr algn="ctr" eaLnBrk="1" hangingPunct="1"/>
            <a:r>
              <a:rPr lang="cs-CZ" sz="2000" smtClean="0"/>
              <a:t>Oficiální měnou je od roku 1999 euro, které nahradilo vatikánskou liru. </a:t>
            </a:r>
          </a:p>
          <a:p>
            <a:pPr algn="ctr" eaLnBrk="1" hangingPunct="1"/>
            <a:r>
              <a:rPr lang="cs-CZ" sz="2000" smtClean="0"/>
              <a:t>Vatikán razí vlastní typ euromincí, jejich produkce je však přísně limitována. Díky tomu jsou mince, podobně jako vatikánské známky, vyhledávány sběrateli.</a:t>
            </a:r>
          </a:p>
          <a:p>
            <a:pPr algn="ctr" eaLnBrk="1" hangingPunct="1"/>
            <a:r>
              <a:rPr lang="cs-CZ" sz="2000" smtClean="0"/>
              <a:t>Vatikán má vlastní banku a dokonce i bankomat, pravděpodobně jediný přístroj svého typu s instrukcemi v latině.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555875" y="260350"/>
            <a:ext cx="36083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600" b="1"/>
              <a:t>Bazilika sv. Petra</a:t>
            </a:r>
          </a:p>
        </p:txBody>
      </p:sp>
      <p:sp>
        <p:nvSpPr>
          <p:cNvPr id="378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" name="Zástupný symbol pro obsah 9" descr="mrkev.jpg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37892" name="TextovéPole 2"/>
          <p:cNvSpPr txBox="1">
            <a:spLocks noChangeArrowheads="1"/>
          </p:cNvSpPr>
          <p:nvPr/>
        </p:nvSpPr>
        <p:spPr bwMode="auto">
          <a:xfrm>
            <a:off x="49213" y="260350"/>
            <a:ext cx="877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ovéPole 1"/>
          <p:cNvSpPr txBox="1">
            <a:spLocks noChangeArrowheads="1"/>
          </p:cNvSpPr>
          <p:nvPr/>
        </p:nvSpPr>
        <p:spPr bwMode="auto">
          <a:xfrm>
            <a:off x="150813" y="620713"/>
            <a:ext cx="8742362" cy="549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Použité zdroje:</a:t>
            </a:r>
          </a:p>
          <a:p>
            <a:pPr algn="ctr"/>
            <a:endParaRPr lang="cs-CZ"/>
          </a:p>
          <a:p>
            <a:r>
              <a:rPr lang="cs-CZ" sz="1800"/>
              <a:t>Obr.1:http://upload.wikimedia.org/wikipedia/commons/8/81/Emblem_of_the_Papacy_SE.svg</a:t>
            </a:r>
          </a:p>
          <a:p>
            <a:r>
              <a:rPr lang="cs-CZ" sz="1800"/>
              <a:t>Obr.2:  http://cs.wikipedia.org/wiki/Soubor:BentoXVI-30-10052007.jpg   </a:t>
            </a:r>
          </a:p>
          <a:p>
            <a:r>
              <a:rPr lang="cs-CZ" sz="1800"/>
              <a:t>Obr.3: http://cs.wikipedia.org/wiki/Soubor:BXVI_CoA_like_gfx_PioM.svg  </a:t>
            </a:r>
          </a:p>
          <a:p>
            <a:r>
              <a:rPr lang="cs-CZ" sz="1800"/>
              <a:t>Obr.4:http://www.google.cz/imgres?q=n%C3%A1rodn%C3%AD+garda+vatik%C3%A1n&amp;um=1&amp;hl=cs&amp;biw=1280&amp;bih=898&amp;tbm=isch&amp;tbnid=fDCZPdM_iiy9HM:&amp;imgrefurl=http://jenda.signaly.cz/201008&amp;docid=XrbO3o0VeCpkVM&amp;imgurl=http://img.signaly.cz/upload/b/0/6cfac471f5b1926c4e0c016ab236a3/SAM_1609.jpg&amp;w=300&amp;h=225&amp;ei=E8MXT8awDomi4gSqu7CaBA&amp;zoom=1&amp;iact=rc&amp;dur=304&amp;sig=105907553789873058767&amp;page=1&amp;tbnh=155&amp;tbnw=192&amp;start=0&amp;ndsp=20&amp;ved=1t:429,r:19,s:0&amp;tx=102</a:t>
            </a:r>
          </a:p>
          <a:p>
            <a:r>
              <a:rPr lang="cs-CZ" sz="1800"/>
              <a:t>Obr.5:http://www.google.cz/imgres?q=n%C3%A1rodn%C3%AD+garda+vatik%C3%A1n&amp;um=1&amp;hl=cs&amp;biw=1280&amp;bih=898&amp;tbm=isch&amp;tbnid=D9YtTidFpsWiGM:&amp;imgrefurl=http://jenda.signaly.cz/201008&amp;docid=XrbO3o0VeCpkVM&amp;imgurl=http://img.signaly.cz/upload/b/0/6cfac471f5b1926c4e0c016ab236a3/SAM_1552.jpg&amp;w=400&amp;h=300&amp;ei=E8MXT8awDomi4gSqu7CaBA&amp;zoom=1&amp;iact=hc&amp;vpx=605&amp;vpy=523&amp;dur=617&amp;hovh=194&amp;hovw=259&amp;tx=191&amp;ty=100&amp;sig=105907553789873058767&amp;page=1&amp;tbnh=173&amp;tbnw=237&amp;start=0&amp;ndsp=20&amp;ved=1t:429,r:12,s: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ovéPole 1"/>
          <p:cNvSpPr txBox="1">
            <a:spLocks noChangeArrowheads="1"/>
          </p:cNvSpPr>
          <p:nvPr/>
        </p:nvSpPr>
        <p:spPr bwMode="auto">
          <a:xfrm>
            <a:off x="184150" y="1844675"/>
            <a:ext cx="8636000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Obr.6:http://www.google.cz/imgres?q=vatik%C3%A1n+bazilika+sv.+Petra&amp;um=1&amp;hl=cs&amp;sa=X&amp;biw=1280&amp;bih=898&amp;tbm=isch&amp;tbnid=Pc-klOSm7ceROM:&amp;imgrefurl=http://vatikan.svetadily.cz/clanky/Vatikan-sidlo-Svate-stolice&amp;docid=uYkkEWm8KV3ceM&amp;imgurl=http://vatikan.svetadily.cz/userfiles/image/clanky/vatikan-2.jpg&amp;w=460&amp;h=345&amp;ei=hcMXT8LpBeWg4gSqvdT8Aw&amp;zoom=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pro referát o zemi">
  <a:themeElements>
    <a:clrScheme name="Global 2">
      <a:dk1>
        <a:srgbClr val="000000"/>
      </a:dk1>
      <a:lt1>
        <a:srgbClr val="FFFFFF"/>
      </a:lt1>
      <a:dk2>
        <a:srgbClr val="CC6600"/>
      </a:dk2>
      <a:lt2>
        <a:srgbClr val="FFFFFF"/>
      </a:lt2>
      <a:accent1>
        <a:srgbClr val="FFFFCC"/>
      </a:accent1>
      <a:accent2>
        <a:srgbClr val="B5E0E3"/>
      </a:accent2>
      <a:accent3>
        <a:srgbClr val="FFFFFF"/>
      </a:accent3>
      <a:accent4>
        <a:srgbClr val="000000"/>
      </a:accent4>
      <a:accent5>
        <a:srgbClr val="FFFFE2"/>
      </a:accent5>
      <a:accent6>
        <a:srgbClr val="A4CBCE"/>
      </a:accent6>
      <a:hlink>
        <a:srgbClr val="E5D093"/>
      </a:hlink>
      <a:folHlink>
        <a:srgbClr val="CCB374"/>
      </a:folHlink>
    </a:clrScheme>
    <a:fontScheme name="Global">
      <a:majorFont>
        <a:latin typeface="Century Schoolbook"/>
        <a:ea typeface=""/>
        <a:cs typeface="Times New Roman"/>
      </a:majorFont>
      <a:minorFont>
        <a:latin typeface="Century Schoolbook"/>
        <a:ea typeface=""/>
        <a:cs typeface="Times New Roma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  <a:cs typeface="Times New Roman" pitchFamily="18" charset="0"/>
          </a:defRPr>
        </a:defPPr>
      </a:lstStyle>
    </a:lnDef>
  </a:objectDefaults>
  <a:extraClrSchemeLst>
    <a:extraClrScheme>
      <a:clrScheme name="Global 1">
        <a:dk1>
          <a:srgbClr val="000000"/>
        </a:dk1>
        <a:lt1>
          <a:srgbClr val="FFFFCC"/>
        </a:lt1>
        <a:dk2>
          <a:srgbClr val="4D4D4D"/>
        </a:dk2>
        <a:lt2>
          <a:srgbClr val="FFCC00"/>
        </a:lt2>
        <a:accent1>
          <a:srgbClr val="FF9900"/>
        </a:accent1>
        <a:accent2>
          <a:srgbClr val="CC9900"/>
        </a:accent2>
        <a:accent3>
          <a:srgbClr val="B2B2B2"/>
        </a:accent3>
        <a:accent4>
          <a:srgbClr val="DADAAE"/>
        </a:accent4>
        <a:accent5>
          <a:srgbClr val="FFCAAA"/>
        </a:accent5>
        <a:accent6>
          <a:srgbClr val="B98A00"/>
        </a:accent6>
        <a:hlink>
          <a:srgbClr val="898743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al 2">
        <a:dk1>
          <a:srgbClr val="000000"/>
        </a:dk1>
        <a:lt1>
          <a:srgbClr val="FFFFFF"/>
        </a:lt1>
        <a:dk2>
          <a:srgbClr val="CC6600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FFFFFF"/>
        </a:accent3>
        <a:accent4>
          <a:srgbClr val="000000"/>
        </a:accent4>
        <a:accent5>
          <a:srgbClr val="FFFFE2"/>
        </a:accent5>
        <a:accent6>
          <a:srgbClr val="A4CBCE"/>
        </a:accent6>
        <a:hlink>
          <a:srgbClr val="E5D093"/>
        </a:hlink>
        <a:folHlink>
          <a:srgbClr val="CCB37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8F8F8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BFBFB"/>
        </a:accent5>
        <a:accent6>
          <a:srgbClr val="878787"/>
        </a:accent6>
        <a:hlink>
          <a:srgbClr val="DDDDDD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4">
        <a:dk1>
          <a:srgbClr val="000000"/>
        </a:dk1>
        <a:lt1>
          <a:srgbClr val="FFFFFF"/>
        </a:lt1>
        <a:dk2>
          <a:srgbClr val="000066"/>
        </a:dk2>
        <a:lt2>
          <a:srgbClr val="FFFFFF"/>
        </a:lt2>
        <a:accent1>
          <a:srgbClr val="FFFFCC"/>
        </a:accent1>
        <a:accent2>
          <a:srgbClr val="B5E0E3"/>
        </a:accent2>
        <a:accent3>
          <a:srgbClr val="FFFFFF"/>
        </a:accent3>
        <a:accent4>
          <a:srgbClr val="000000"/>
        </a:accent4>
        <a:accent5>
          <a:srgbClr val="FFFFE2"/>
        </a:accent5>
        <a:accent6>
          <a:srgbClr val="A4CBCE"/>
        </a:accent6>
        <a:hlink>
          <a:srgbClr val="BFDFFF"/>
        </a:hlink>
        <a:folHlink>
          <a:srgbClr val="99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5">
        <a:dk1>
          <a:srgbClr val="000000"/>
        </a:dk1>
        <a:lt1>
          <a:srgbClr val="E9E6D9"/>
        </a:lt1>
        <a:dk2>
          <a:srgbClr val="666633"/>
        </a:dk2>
        <a:lt2>
          <a:srgbClr val="CEC7AA"/>
        </a:lt2>
        <a:accent1>
          <a:srgbClr val="FFFFCC"/>
        </a:accent1>
        <a:accent2>
          <a:srgbClr val="B5E0E3"/>
        </a:accent2>
        <a:accent3>
          <a:srgbClr val="F2F0E9"/>
        </a:accent3>
        <a:accent4>
          <a:srgbClr val="000000"/>
        </a:accent4>
        <a:accent5>
          <a:srgbClr val="FFFFE2"/>
        </a:accent5>
        <a:accent6>
          <a:srgbClr val="A4CBCE"/>
        </a:accent6>
        <a:hlink>
          <a:srgbClr val="B6AB82"/>
        </a:hlink>
        <a:folHlink>
          <a:srgbClr val="A092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6">
        <a:dk1>
          <a:srgbClr val="1B3753"/>
        </a:dk1>
        <a:lt1>
          <a:srgbClr val="EAEAEA"/>
        </a:lt1>
        <a:dk2>
          <a:srgbClr val="336699"/>
        </a:dk2>
        <a:lt2>
          <a:srgbClr val="FFFFCC"/>
        </a:lt2>
        <a:accent1>
          <a:srgbClr val="BA8E46"/>
        </a:accent1>
        <a:accent2>
          <a:srgbClr val="46C0AF"/>
        </a:accent2>
        <a:accent3>
          <a:srgbClr val="ADB8CA"/>
        </a:accent3>
        <a:accent4>
          <a:srgbClr val="C8C8C8"/>
        </a:accent4>
        <a:accent5>
          <a:srgbClr val="D9C6B0"/>
        </a:accent5>
        <a:accent6>
          <a:srgbClr val="3FAE9E"/>
        </a:accent6>
        <a:hlink>
          <a:srgbClr val="93ACC3"/>
        </a:hlink>
        <a:folHlink>
          <a:srgbClr val="7897B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al 7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CC"/>
        </a:accent1>
        <a:accent2>
          <a:srgbClr val="FFCC99"/>
        </a:accent2>
        <a:accent3>
          <a:srgbClr val="FFFFFF"/>
        </a:accent3>
        <a:accent4>
          <a:srgbClr val="000000"/>
        </a:accent4>
        <a:accent5>
          <a:srgbClr val="FFFFE2"/>
        </a:accent5>
        <a:accent6>
          <a:srgbClr val="E7B98A"/>
        </a:accent6>
        <a:hlink>
          <a:srgbClr val="FF9999"/>
        </a:hlink>
        <a:folHlink>
          <a:srgbClr val="E063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obal 8">
        <a:dk1>
          <a:srgbClr val="000000"/>
        </a:dk1>
        <a:lt1>
          <a:srgbClr val="EAEAEA"/>
        </a:lt1>
        <a:dk2>
          <a:srgbClr val="17118B"/>
        </a:dk2>
        <a:lt2>
          <a:srgbClr val="FFFFCC"/>
        </a:lt2>
        <a:accent1>
          <a:srgbClr val="B2B2B2"/>
        </a:accent1>
        <a:accent2>
          <a:srgbClr val="54ABB2"/>
        </a:accent2>
        <a:accent3>
          <a:srgbClr val="ABAAC4"/>
        </a:accent3>
        <a:accent4>
          <a:srgbClr val="C8C8C8"/>
        </a:accent4>
        <a:accent5>
          <a:srgbClr val="D5D5D5"/>
        </a:accent5>
        <a:accent6>
          <a:srgbClr val="4B9BA1"/>
        </a:accent6>
        <a:hlink>
          <a:srgbClr val="4F49A3"/>
        </a:hlink>
        <a:folHlink>
          <a:srgbClr val="2E2573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 pro referát o zemi</Template>
  <TotalTime>238</TotalTime>
  <Words>657</Words>
  <Application>Microsoft Office PowerPoint</Application>
  <PresentationFormat>Předvádění na obrazovce (4:3)</PresentationFormat>
  <Paragraphs>94</Paragraphs>
  <Slides>19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6" baseType="lpstr">
      <vt:lpstr>Times New Roman</vt:lpstr>
      <vt:lpstr>Arial</vt:lpstr>
      <vt:lpstr>Century Schoolbook</vt:lpstr>
      <vt:lpstr>Tahoma</vt:lpstr>
      <vt:lpstr>Tempus Sans ITC</vt:lpstr>
      <vt:lpstr>Prezentace pro referát o zemi</vt:lpstr>
      <vt:lpstr>Prezentace pro referát o zemi</vt:lpstr>
      <vt:lpstr>Snímek 1</vt:lpstr>
      <vt:lpstr>Snímek 2</vt:lpstr>
      <vt:lpstr>Vatikán</vt:lpstr>
      <vt:lpstr>Snímek 4</vt:lpstr>
      <vt:lpstr>Hlavní informace</vt:lpstr>
      <vt:lpstr>Papež Benedikt XVI. </vt:lpstr>
      <vt:lpstr>Snímek 7</vt:lpstr>
      <vt:lpstr>Historie </vt:lpstr>
      <vt:lpstr>Armáda a policie</vt:lpstr>
      <vt:lpstr>Snímek 10</vt:lpstr>
      <vt:lpstr> Soudy a kriminalita  </vt:lpstr>
      <vt:lpstr>Zajímavosti</vt:lpstr>
      <vt:lpstr>Jméno „Vatikán“</vt:lpstr>
      <vt:lpstr>Náměstí sv. Petra</vt:lpstr>
      <vt:lpstr>Snímek 15</vt:lpstr>
      <vt:lpstr>Ekonomika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Vatikán</dc:title>
  <dc:creator>Markétka</dc:creator>
  <cp:lastModifiedBy>SlamovaLi</cp:lastModifiedBy>
  <cp:revision>31</cp:revision>
  <dcterms:created xsi:type="dcterms:W3CDTF">2011-11-04T13:44:06Z</dcterms:created>
  <dcterms:modified xsi:type="dcterms:W3CDTF">2012-05-10T06:26:05Z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TC010183711029</vt:lpwstr>
  </property>
</Properties>
</file>