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80" r:id="rId2"/>
    <p:sldId id="27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1" r:id="rId16"/>
    <p:sldId id="270" r:id="rId17"/>
    <p:sldId id="274" r:id="rId18"/>
    <p:sldId id="275" r:id="rId19"/>
    <p:sldId id="276" r:id="rId20"/>
    <p:sldId id="277" r:id="rId21"/>
    <p:sldId id="273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3CC"/>
    <a:srgbClr val="99CC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2" autoAdjust="0"/>
    <p:restoredTop sz="94660"/>
  </p:normalViewPr>
  <p:slideViewPr>
    <p:cSldViewPr>
      <p:cViewPr>
        <p:scale>
          <a:sx n="66" d="100"/>
          <a:sy n="66" d="100"/>
        </p:scale>
        <p:origin x="-492" y="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DAF2E6F-81C8-402F-B2DC-4A4F71156A45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EFA2548-7F29-426A-A893-6F9EB4F4B10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1F95A00-CAD2-40BC-B06E-FAA6D304FD9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59F450-C4A6-4DEF-A98D-051EC978CD0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560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6B506C6-2831-46A1-9911-ABD184DA8CC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D85BBF5-CF16-427E-8BA3-CA005A0F278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1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21CB167-192C-4DF8-983D-4A3EB97A4F0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AFDD1AD-3CFA-4679-943F-762BE6603897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A0EA0A3-ADC6-48B4-95B9-FDB40F296D2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9EE67-328F-4A42-8D1A-2B8A7685E5F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D4016-1061-4646-90C5-4F4A4AD1E4E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3F9554E-5D58-4CAA-B075-D602F93DD69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E2DFF7C-18FB-4824-B11E-AA4F31D3F39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C20AD-6A04-4243-B945-D380373B72EC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0F06D-23E7-464A-9EC9-66E89BAA588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C6C8-38F8-4FCB-BF8F-EF97A2BB4180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0B80E-06AE-4D45-BA4B-B4F3AE75947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8D604-CFF0-489B-9C94-CA466749773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725AA-6009-403D-9553-1FB81AB2119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7876E-C76D-4E4B-829E-D0A96167D4E8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902D5-7385-427D-B59C-4ACA352A134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17A48-E135-401E-87AC-2B613463E890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D0264-09EE-43ED-8081-C7168ACAA81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7D7F50-059E-43B9-8917-D052CE06796D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266599-313B-4A93-9D28-99A1AD8148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E864-A0B0-4144-9660-83D49D871689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93D90-2BAE-4D26-9CA1-C41D74879C6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CA9F27-FA30-4FF3-AC58-C5F746EB9BB7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D070F20-8C6B-4640-B1FF-9AEC9D6C452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>
            <a:alpha val="2705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A131975-81C1-40AC-89FA-11A03FA4FB4F}" type="datetimeFigureOut">
              <a:rPr lang="cs-CZ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9FB92B-6337-4ED3-A7F7-7882E449ED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75" r:id="rId11"/>
  </p:sldLayoutIdLst>
  <p:transition spd="slow">
    <p:fade/>
  </p:transition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FF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FF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p-of-uk.com/about.htm" TargetMode="External"/><Relationship Id="rId3" Type="http://schemas.openxmlformats.org/officeDocument/2006/relationships/hyperlink" Target="http://cs.wikipedia.org/wiki/Soubor:Royal_Coat_of_Arms_of_the_United_Kingdom.svg" TargetMode="External"/><Relationship Id="rId7" Type="http://schemas.openxmlformats.org/officeDocument/2006/relationships/hyperlink" Target="http://cs.wikipedia.org/wiki/Soubor:United-Kingdom-demography.png" TargetMode="External"/><Relationship Id="rId12" Type="http://schemas.openxmlformats.org/officeDocument/2006/relationships/hyperlink" Target="http://cs.wikipedia.org/wiki/Soubor:LondonTowerBridge2004-08-03.jpg" TargetMode="External"/><Relationship Id="rId2" Type="http://schemas.openxmlformats.org/officeDocument/2006/relationships/hyperlink" Target="http://cs.wikipedia.org/wiki/Soubor:Flag_of_the_United_Kingdom.svg%20,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Elizabeth_II_greets_NASA_GSFC_employees,_May_8,_2007.jpg" TargetMode="External"/><Relationship Id="rId11" Type="http://schemas.openxmlformats.org/officeDocument/2006/relationships/hyperlink" Target="http://cs.wikipedia.org/wiki/Soubor:PalaceOfWestminsterAtNight.jpg" TargetMode="External"/><Relationship Id="rId5" Type="http://schemas.openxmlformats.org/officeDocument/2006/relationships/hyperlink" Target="http://cs.wikipedia.org/wiki/Soubor:Uk_topo_en.jpg" TargetMode="External"/><Relationship Id="rId10" Type="http://schemas.openxmlformats.org/officeDocument/2006/relationships/hyperlink" Target="http://cs.wikipedia.org/wiki/Soubor:London_eye_501588_fh000038.jpg" TargetMode="External"/><Relationship Id="rId4" Type="http://schemas.openxmlformats.org/officeDocument/2006/relationships/hyperlink" Target="http://cs.wikipedia.org/wiki/Soubor:BenNevis2005.jpg" TargetMode="External"/><Relationship Id="rId9" Type="http://schemas.openxmlformats.org/officeDocument/2006/relationships/hyperlink" Target="http://cs.wikipedia.org/wiki/Soubor:London_Trafalgar_Square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547813" y="1700213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Hana </a:t>
                      </a:r>
                      <a:r>
                        <a:rPr lang="cs-CZ" sz="2000" dirty="0" err="1" smtClean="0"/>
                        <a:t>Hilscherová</a:t>
                      </a:r>
                      <a:r>
                        <a:rPr lang="cs-CZ" sz="2000" dirty="0" smtClean="0"/>
                        <a:t> 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  <a:latin typeface="+mn-lt"/>
                        </a:rPr>
                        <a:t>VY_52_INOVACE_Z.8.8-9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Velká Británie 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4292600"/>
            <a:ext cx="5407025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1"/>
          <p:cNvSpPr txBox="1">
            <a:spLocks noChangeArrowheads="1"/>
          </p:cNvSpPr>
          <p:nvPr/>
        </p:nvSpPr>
        <p:spPr bwMode="auto">
          <a:xfrm>
            <a:off x="179388" y="620713"/>
            <a:ext cx="8964612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rebuchet MS" pitchFamily="34" charset="0"/>
              </a:rPr>
              <a:t>Anotace	: Prezentace věnovaná  Velké Británii,slouží k poznání totoho státu.</a:t>
            </a:r>
          </a:p>
          <a:p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 Autor: Mgr.Hana Hilscherová	</a:t>
            </a:r>
          </a:p>
          <a:p>
            <a:r>
              <a:rPr lang="cs-CZ">
                <a:latin typeface="Trebuchet MS" pitchFamily="34" charset="0"/>
              </a:rPr>
              <a:t>Jazyk: Čeština</a:t>
            </a:r>
          </a:p>
          <a:p>
            <a:r>
              <a:rPr lang="cs-CZ">
                <a:latin typeface="Trebuchet MS" pitchFamily="34" charset="0"/>
              </a:rPr>
              <a:t>Očekávaný výstup: 	</a:t>
            </a:r>
          </a:p>
          <a:p>
            <a:r>
              <a:rPr lang="cs-CZ">
                <a:latin typeface="Trebuchet MS" pitchFamily="34" charset="0"/>
              </a:rPr>
              <a:t>porovnává a přiměřeně hodnotí polohu, rozlohu, přírodní, kulturní, společenské, politické a hospodářské poměry, zvláštnosti a podobnosti, </a:t>
            </a:r>
          </a:p>
          <a:p>
            <a:r>
              <a:rPr lang="cs-CZ">
                <a:latin typeface="Trebuchet MS" pitchFamily="34" charset="0"/>
              </a:rPr>
              <a:t>Speciální vzdělávací potřeby: žádné </a:t>
            </a:r>
          </a:p>
          <a:p>
            <a:r>
              <a:rPr lang="cs-CZ">
                <a:latin typeface="Trebuchet MS" pitchFamily="34" charset="0"/>
              </a:rPr>
              <a:t>Klíčová slova: památky, Velká Británie,</a:t>
            </a:r>
          </a:p>
          <a:p>
            <a:r>
              <a:rPr lang="cs-CZ">
                <a:latin typeface="Trebuchet MS" pitchFamily="34" charset="0"/>
              </a:rPr>
              <a:t>Druh učebního materiálu: výkladová prezentace </a:t>
            </a:r>
          </a:p>
          <a:p>
            <a:r>
              <a:rPr lang="cs-CZ">
                <a:latin typeface="Trebuchet MS" pitchFamily="34" charset="0"/>
              </a:rPr>
              <a:t>Druh interaktivity	 : Aktivita</a:t>
            </a:r>
          </a:p>
          <a:p>
            <a:r>
              <a:rPr lang="cs-CZ">
                <a:latin typeface="Trebuchet MS" pitchFamily="34" charset="0"/>
              </a:rPr>
              <a:t>Cílová skupina: Žák</a:t>
            </a:r>
          </a:p>
          <a:p>
            <a:r>
              <a:rPr lang="cs-CZ">
                <a:latin typeface="Trebuchet MS" pitchFamily="34" charset="0"/>
              </a:rPr>
              <a:t>Stupeň a typ vzdělávání: základní vzdělávání – druhý stupeň</a:t>
            </a:r>
          </a:p>
          <a:p>
            <a:r>
              <a:rPr lang="cs-CZ">
                <a:latin typeface="Trebuchet MS" pitchFamily="34" charset="0"/>
              </a:rPr>
              <a:t>Typická věková skupina: 12 - 15 let</a:t>
            </a:r>
          </a:p>
          <a:p>
            <a:r>
              <a:rPr lang="cs-CZ">
                <a:latin typeface="Trebuchet MS" pitchFamily="34" charset="0"/>
              </a:rPr>
              <a:t>Celková velikost	: 1563 kB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692696"/>
            <a:ext cx="8604448" cy="115212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Velká</a:t>
            </a:r>
            <a:r>
              <a:rPr lang="cs-CZ" sz="6000" b="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 </a:t>
            </a:r>
            <a:r>
              <a:rPr lang="cs-CZ" sz="6000" b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Británie</a:t>
            </a:r>
            <a:endParaRPr lang="cs-CZ" sz="6000" b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6386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700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540568" y="0"/>
            <a:ext cx="94681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rgbClr val="002060"/>
                </a:solidFill>
                <a:latin typeface="Berlin Sans FB Demi" pitchFamily="34" charset="0"/>
              </a:rPr>
              <a:t>Základní informace</a:t>
            </a:r>
            <a:endParaRPr lang="cs-CZ" sz="4000" dirty="0">
              <a:solidFill>
                <a:srgbClr val="002060"/>
              </a:solidFill>
              <a:latin typeface="Berlin Sans FB Demi" pitchFamily="34" charset="0"/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Hlavní město: Londýn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Rozloha: 243 610 km²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Nejvyšší bod: Ben Nevis (1343 m n. m.)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Počet obyvatel: 62 041 000 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Jazyk: angličtina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Náboženství: anglikánské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Státní zřízení: parlamentní monarchie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Královna: Alžběta II.</a:t>
            </a:r>
          </a:p>
          <a:p>
            <a:r>
              <a:rPr lang="cs-CZ" sz="2400" smtClean="0">
                <a:solidFill>
                  <a:srgbClr val="002060"/>
                </a:solidFill>
                <a:latin typeface="Berlin Sans FB" pitchFamily="34" charset="0"/>
                <a:cs typeface="Arial" charset="0"/>
              </a:rPr>
              <a:t>Měna: Libra šterlinků</a:t>
            </a:r>
          </a:p>
          <a:p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067175" y="2565400"/>
            <a:ext cx="3776663" cy="365442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025" y="260350"/>
            <a:ext cx="50419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043608" y="2911143"/>
            <a:ext cx="3672408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  <a:cs typeface="+mn-cs"/>
              </a:rPr>
              <a:t>Vlajka Velké Británie</a:t>
            </a:r>
            <a:endParaRPr lang="cs-CZ" sz="22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0" y="6237311"/>
            <a:ext cx="3384376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2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  <a:cs typeface="+mn-cs"/>
              </a:rPr>
              <a:t>Znak Velké Británie</a:t>
            </a:r>
            <a:endParaRPr lang="cs-CZ" sz="22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  <a:cs typeface="+mn-cs"/>
            </a:endParaRPr>
          </a:p>
        </p:txBody>
      </p:sp>
      <p:sp>
        <p:nvSpPr>
          <p:cNvPr id="18437" name="TextovéPole 1"/>
          <p:cNvSpPr txBox="1">
            <a:spLocks noChangeArrowheads="1"/>
          </p:cNvSpPr>
          <p:nvPr/>
        </p:nvSpPr>
        <p:spPr bwMode="auto">
          <a:xfrm>
            <a:off x="454025" y="6237288"/>
            <a:ext cx="9413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Obr.1,2</a:t>
            </a:r>
          </a:p>
          <a:p>
            <a:endParaRPr lang="cs-CZ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02"/>
            <a:ext cx="723900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rgbClr val="002060"/>
                </a:solidFill>
                <a:latin typeface="Berlin Sans FB Demi" pitchFamily="34" charset="0"/>
              </a:rPr>
              <a:t>Geografie</a:t>
            </a:r>
            <a:endParaRPr lang="cs-CZ" sz="4000" dirty="0">
              <a:solidFill>
                <a:srgbClr val="002060"/>
              </a:solidFill>
              <a:latin typeface="Berlin Sans FB Demi" pitchFamily="34" charset="0"/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539750" y="1196975"/>
            <a:ext cx="7383463" cy="5545138"/>
          </a:xfrm>
        </p:spPr>
        <p:txBody>
          <a:bodyPr/>
          <a:lstStyle/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Spojené království zaujímá většinu rozlohy Britských ostrovů, skupiny ostrovů ležících severozápadně od pobřeží Evropy.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 Kromě dvou hlavních ostrovů, Velké Británie a Irska, je tu řada menších ostrovů.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Proměnlivé, ale mírné podnebí Britských ostrovů je ovlivňováno Atlantským oceánem.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Skotská vysočina se vyznačuje divokou a velkolepou přírodou. Jsou zde nejvyšší hory Spojeného království (Ben Nevis 1344 m).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Velkou Británii lemují různé typy pobřeží. Nejčastěji se jedná o oblázkové pláže.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284984"/>
            <a:ext cx="5366792" cy="720080"/>
          </a:xfrm>
        </p:spPr>
        <p:txBody>
          <a:bodyPr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Nejvyšší hora Spojeného království Ben 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Nevis  (1344 </a:t>
            </a:r>
            <a:r>
              <a:rPr lang="cs-CZ" sz="24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m</a:t>
            </a:r>
            <a:r>
              <a:rPr lang="cs-CZ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)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15888"/>
            <a:ext cx="3937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1341438"/>
            <a:ext cx="2465388" cy="380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3077058" y="5229200"/>
            <a:ext cx="4824536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  <a:cs typeface="+mn-cs"/>
              </a:rPr>
              <a:t>Topografická mapa Spojeného </a:t>
            </a:r>
            <a:r>
              <a:rPr lang="cs-CZ" sz="24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  <a:cs typeface="+mn-cs"/>
              </a:rPr>
              <a:t>království</a:t>
            </a:r>
            <a:endParaRPr lang="cs-CZ" sz="24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  <a:cs typeface="+mn-cs"/>
            </a:endParaRPr>
          </a:p>
        </p:txBody>
      </p:sp>
      <p:sp>
        <p:nvSpPr>
          <p:cNvPr id="21509" name="TextovéPole 1"/>
          <p:cNvSpPr txBox="1">
            <a:spLocks noChangeArrowheads="1"/>
          </p:cNvSpPr>
          <p:nvPr/>
        </p:nvSpPr>
        <p:spPr bwMode="auto">
          <a:xfrm>
            <a:off x="250825" y="6308725"/>
            <a:ext cx="941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Obr.3,4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23900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b="0" dirty="0">
                <a:solidFill>
                  <a:srgbClr val="002060"/>
                </a:solidFill>
                <a:latin typeface="Berlin Sans FB Demi" pitchFamily="34" charset="0"/>
              </a:rPr>
              <a:t>Vláda a politický systém</a:t>
            </a:r>
            <a:r>
              <a:rPr lang="cs-CZ" sz="4000" b="0" dirty="0"/>
              <a:t/>
            </a:r>
            <a:br>
              <a:rPr lang="cs-CZ" sz="4000" b="0" dirty="0"/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196975"/>
            <a:ext cx="7239000" cy="4846638"/>
          </a:xfrm>
        </p:spPr>
        <p:txBody>
          <a:bodyPr>
            <a:normAutofit/>
          </a:bodyPr>
          <a:lstStyle/>
          <a:p>
            <a:r>
              <a:rPr lang="cs-CZ" smtClean="0"/>
              <a:t> </a:t>
            </a:r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Spojené království je konstituční monarchií, jehož výkonnou moc představuje premiér a jeho vládní kabinet, zastupující panovníka. 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Současná panovnice, královna Alžběta II., nastoupila                 na trůn v roce 1952, korunována byla v roce 1953.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Současným premiérem je David Cameron, představitel Konzervativní strany. Svůj úřad zastává                      od roku 2010.</a:t>
            </a:r>
          </a:p>
          <a:p>
            <a:pPr>
              <a:buFont typeface="Wingdings 2" pitchFamily="18" charset="2"/>
              <a:buNone/>
            </a:pPr>
            <a:endParaRPr lang="cs-CZ" sz="2000" smtClean="0">
              <a:solidFill>
                <a:srgbClr val="002060"/>
              </a:solidFill>
              <a:latin typeface="Berlin Sans FB" pitchFamily="34" charset="0"/>
            </a:endParaRPr>
          </a:p>
          <a:p>
            <a:endParaRPr lang="cs-CZ" sz="2000" smtClean="0">
              <a:solidFill>
                <a:srgbClr val="002060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5949280"/>
            <a:ext cx="4546808" cy="576064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2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Královna Alžb</a:t>
            </a:r>
            <a:r>
              <a:rPr lang="cs-CZ" sz="2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ě</a:t>
            </a:r>
            <a:r>
              <a:rPr lang="cs-CZ" sz="2200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ta II.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60350"/>
            <a:ext cx="55435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ovéPole 1"/>
          <p:cNvSpPr txBox="1">
            <a:spLocks noChangeArrowheads="1"/>
          </p:cNvSpPr>
          <p:nvPr/>
        </p:nvSpPr>
        <p:spPr bwMode="auto">
          <a:xfrm>
            <a:off x="468313" y="6524625"/>
            <a:ext cx="733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Obr.5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239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>
                <a:solidFill>
                  <a:srgbClr val="002060"/>
                </a:solidFill>
                <a:latin typeface="Berlin Sans FB Demi" pitchFamily="34" charset="0"/>
              </a:rPr>
              <a:t>Rostlinstvo a </a:t>
            </a:r>
            <a:r>
              <a:rPr lang="cs-CZ" sz="4000" dirty="0" err="1" smtClean="0">
                <a:solidFill>
                  <a:srgbClr val="002060"/>
                </a:solidFill>
                <a:latin typeface="Berlin Sans FB Demi" pitchFamily="34" charset="0"/>
              </a:rPr>
              <a:t>živoČišstvo</a:t>
            </a:r>
            <a:r>
              <a:rPr lang="cs-CZ" b="0" dirty="0"/>
              <a:t/>
            </a:r>
            <a:br>
              <a:rPr lang="cs-CZ" b="0" dirty="0"/>
            </a:b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468313" y="2060575"/>
            <a:ext cx="7272337" cy="4032250"/>
          </a:xfrm>
        </p:spPr>
        <p:txBody>
          <a:bodyPr/>
          <a:lstStyle/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Britské ostrovy patří do pásma opadavých listnatých lesů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 V současné době zaujímají lesy ve V. Británii jen 7% celkové rozlohy, v Irsku dokonce jen 2,5%.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Mnoho velkých savců bylo vyhubeno dříve než jinde, například poslední zpráva o výskytu vlka je z roku 1680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5040560" cy="122413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400" b="0" dirty="0">
                <a:solidFill>
                  <a:srgbClr val="002060"/>
                </a:solidFill>
                <a:latin typeface="Berlin Sans FB Demi" pitchFamily="34" charset="0"/>
              </a:rPr>
              <a:t>Obyvatelstvo</a:t>
            </a:r>
            <a:r>
              <a:rPr lang="cs-CZ" b="0" dirty="0"/>
              <a:t/>
            </a:r>
            <a:br>
              <a:rPr lang="cs-CZ" b="0" dirty="0"/>
            </a:br>
            <a:endParaRPr lang="cs-CZ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Ve Spojeném království žije asi 60 milionů lidí.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 Britové žijí většinou ve městech (asi 92 % obyvatel).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Největší skupinou tvoří Angličané, k dalším patří Velšané, Skotové, Irové a Židé.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V posledních několika letech bylo nainstalováno přes                     4 miliony kamer (1 na 14 obyvatel), </a:t>
            </a: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z toho nejvíce v Londýně (který se po 7. červenci 2005 stal městem s největším kamerovým dohledem na světě).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3789040"/>
            <a:ext cx="5688632" cy="122413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200" dirty="0">
                <a:ln w="500"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Růst počtu obyvatel </a:t>
            </a:r>
            <a:r>
              <a:rPr lang="cs-CZ" sz="2200" b="0" dirty="0">
                <a:ln w="500"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v milionech</a:t>
            </a:r>
            <a:endParaRPr lang="cs-CZ" sz="2200" dirty="0">
              <a:ln w="500"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88913"/>
            <a:ext cx="69056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ovéPole 2"/>
          <p:cNvSpPr txBox="1">
            <a:spLocks noChangeArrowheads="1"/>
          </p:cNvSpPr>
          <p:nvPr/>
        </p:nvSpPr>
        <p:spPr bwMode="auto">
          <a:xfrm>
            <a:off x="250825" y="6381750"/>
            <a:ext cx="7350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Obr.6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4978896" cy="94872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400" dirty="0">
                <a:solidFill>
                  <a:srgbClr val="002060"/>
                </a:solidFill>
                <a:latin typeface="Berlin Sans FB Demi" pitchFamily="34" charset="0"/>
              </a:rPr>
              <a:t>Britské tradice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Nejdůležitějšími ze svátků jsou Vánoce a Nový rok, Velký pátek a Velikonoční pondělí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O Vánocích  vyvěšují svou vánoční punčochu k nohám postele a čekají na dárky. </a:t>
            </a: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Ty rozbalují pouze 25.12. v čase snídaně. V poledne pak mají tradiční vánoční oběd - pečeného krocana a vánoční puding. </a:t>
            </a:r>
          </a:p>
          <a:p>
            <a:endParaRPr lang="cs-CZ" sz="2000" smtClean="0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V Británii jsou ještě další bank holidays: první a poslední pondělí v květnu a poslední pondělí v srpnu.</a:t>
            </a:r>
          </a:p>
          <a:p>
            <a:r>
              <a:rPr lang="cs-CZ" sz="2000" smtClean="0">
                <a:solidFill>
                  <a:srgbClr val="002060"/>
                </a:solidFill>
                <a:latin typeface="Arial" charset="0"/>
                <a:cs typeface="Arial" charset="0"/>
              </a:rPr>
              <a:t> V Severním Irsku jsou dva významné dny - Den svatého Patrika (St. Patrick's Day) a Orengemanďs Day.</a:t>
            </a:r>
          </a:p>
          <a:p>
            <a:endParaRPr lang="cs-CZ" sz="2000" smtClean="0">
              <a:solidFill>
                <a:srgbClr val="002060"/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4546848" cy="94872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rgbClr val="002060"/>
                </a:solidFill>
                <a:latin typeface="Berlin Sans FB Demi" pitchFamily="34" charset="0"/>
              </a:rPr>
              <a:t>Hospodářství</a:t>
            </a:r>
            <a:endParaRPr lang="cs-CZ" sz="4000" dirty="0">
              <a:solidFill>
                <a:srgbClr val="002060"/>
              </a:solidFill>
              <a:latin typeface="Berlin Sans FB Dem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1341438"/>
            <a:ext cx="7239000" cy="4845050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Spojené království bylo první zemí na světě, ve které došlo v hospodářství k přechodu od zemědělství k průmyslu. </a:t>
            </a:r>
            <a:endParaRPr lang="cs-CZ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Tento 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proces začal koncem 60. let 18. století a nazývá se průmyslovou revolucí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Průmysl navazuje na suroviny, strojírenský, potravinářský, hutnictví železa a oceli v přístavech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Velká Británie produkuje auta </a:t>
            </a:r>
            <a:r>
              <a:rPr lang="cs-CZ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Rols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Royce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s Francií letadla Concord a textilní stroje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Londýn je centrem obchodu a financí</a:t>
            </a: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 celém světě známá Londýnská burza je největší v Evropě.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-18256"/>
            <a:ext cx="7239000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err="1" smtClean="0">
                <a:solidFill>
                  <a:srgbClr val="002060"/>
                </a:solidFill>
                <a:latin typeface="Berlin Sans FB Demi" pitchFamily="34" charset="0"/>
              </a:rPr>
              <a:t>Nejvýznamější</a:t>
            </a:r>
            <a:r>
              <a:rPr lang="cs-CZ" sz="4000" dirty="0" smtClean="0">
                <a:solidFill>
                  <a:srgbClr val="002060"/>
                </a:solidFill>
                <a:latin typeface="Berlin Sans FB Demi" pitchFamily="34" charset="0"/>
              </a:rPr>
              <a:t> města</a:t>
            </a:r>
            <a:endParaRPr lang="cs-CZ" sz="4000" dirty="0">
              <a:ln w="500">
                <a:solidFill>
                  <a:schemeClr val="bg2">
                    <a:lumMod val="40000"/>
                    <a:lumOff val="6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7239000" cy="4846637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Londýn: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Hlavní a největší město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Cambridge, Oxford: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univerzitní města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Stratford: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rodiště Williama Shakespeara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Liverpool: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pocházeli odtud Beatles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Manchester: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centrum průmyslu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400" u="sng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Birmingham: </a:t>
            </a:r>
            <a:r>
              <a:rPr lang="cs-CZ" sz="24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průmyslové centrum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79635" y="2967335"/>
            <a:ext cx="184730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5652120" y="5733256"/>
            <a:ext cx="3096344" cy="86409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200" dirty="0" smtClean="0">
                <a:ln w="500"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Mapa </a:t>
            </a:r>
            <a:r>
              <a:rPr lang="cs-CZ" sz="2200" dirty="0" err="1" smtClean="0">
                <a:ln w="500">
                  <a:solidFill>
                    <a:schemeClr val="bg1"/>
                  </a:solidFill>
                </a:ln>
                <a:solidFill>
                  <a:srgbClr val="002060"/>
                </a:solidFill>
                <a:latin typeface="Berlin Sans FB Demi" pitchFamily="34" charset="0"/>
              </a:rPr>
              <a:t>V.Británie</a:t>
            </a:r>
            <a:endParaRPr lang="cs-CZ" sz="2200" dirty="0">
              <a:ln w="500">
                <a:solidFill>
                  <a:schemeClr val="bg1"/>
                </a:solidFill>
              </a:ln>
              <a:solidFill>
                <a:srgbClr val="002060"/>
              </a:solidFill>
              <a:latin typeface="Berlin Sans FB Demi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4213" y="188913"/>
            <a:ext cx="4824412" cy="6408737"/>
          </a:xfrm>
        </p:spPr>
      </p:pic>
      <p:sp>
        <p:nvSpPr>
          <p:cNvPr id="33795" name="TextovéPole 2"/>
          <p:cNvSpPr txBox="1">
            <a:spLocks noChangeArrowheads="1"/>
          </p:cNvSpPr>
          <p:nvPr/>
        </p:nvSpPr>
        <p:spPr bwMode="auto">
          <a:xfrm>
            <a:off x="107950" y="6381750"/>
            <a:ext cx="733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Obr.7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ovéPole 4"/>
          <p:cNvSpPr txBox="1">
            <a:spLocks noChangeArrowheads="1"/>
          </p:cNvSpPr>
          <p:nvPr/>
        </p:nvSpPr>
        <p:spPr bwMode="auto">
          <a:xfrm>
            <a:off x="250825" y="260350"/>
            <a:ext cx="735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Obr.8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ovéPole 2"/>
          <p:cNvSpPr txBox="1">
            <a:spLocks noChangeArrowheads="1"/>
          </p:cNvSpPr>
          <p:nvPr/>
        </p:nvSpPr>
        <p:spPr bwMode="auto">
          <a:xfrm>
            <a:off x="395288" y="476250"/>
            <a:ext cx="7350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Obr.9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TextovéPole 3"/>
          <p:cNvSpPr txBox="1">
            <a:spLocks noChangeArrowheads="1"/>
          </p:cNvSpPr>
          <p:nvPr/>
        </p:nvSpPr>
        <p:spPr bwMode="auto">
          <a:xfrm>
            <a:off x="395288" y="260350"/>
            <a:ext cx="8556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Obr.10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4" name="TextovéPole 2"/>
          <p:cNvSpPr txBox="1">
            <a:spLocks noChangeArrowheads="1"/>
          </p:cNvSpPr>
          <p:nvPr/>
        </p:nvSpPr>
        <p:spPr bwMode="auto">
          <a:xfrm>
            <a:off x="250825" y="260350"/>
            <a:ext cx="857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Trebuchet MS" pitchFamily="34" charset="0"/>
              </a:rPr>
              <a:t>Obr.11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ovéPole 1"/>
          <p:cNvSpPr txBox="1">
            <a:spLocks noChangeArrowheads="1"/>
          </p:cNvSpPr>
          <p:nvPr/>
        </p:nvSpPr>
        <p:spPr bwMode="auto">
          <a:xfrm>
            <a:off x="395288" y="836613"/>
            <a:ext cx="76327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rebuchet MS" pitchFamily="34" charset="0"/>
              </a:rPr>
              <a:t>Použité zdroje: </a:t>
            </a:r>
          </a:p>
          <a:p>
            <a:r>
              <a:rPr lang="cs-CZ">
                <a:latin typeface="Trebuchet MS" pitchFamily="34" charset="0"/>
              </a:rPr>
              <a:t>Obr.1:</a:t>
            </a:r>
            <a:r>
              <a:rPr lang="cs-CZ">
                <a:latin typeface="Trebuchet MS" pitchFamily="34" charset="0"/>
                <a:hlinkClick r:id="rId2"/>
              </a:rPr>
              <a:t>http://cs.wikipedia.org/wiki/Soubor:Flag_of_the_United_Kingdom.svg 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Obr.2:</a:t>
            </a:r>
            <a:r>
              <a:rPr lang="cs-CZ">
                <a:latin typeface="Trebuchet MS" pitchFamily="34" charset="0"/>
                <a:hlinkClick r:id="rId3"/>
              </a:rPr>
              <a:t>http://cs.wikipedia.org/wiki/Soubor:Royal_Coat_of_Arms_of_the_United_Kingdom.svg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Obr.3:</a:t>
            </a:r>
            <a:r>
              <a:rPr lang="cs-CZ">
                <a:latin typeface="Trebuchet MS" pitchFamily="34" charset="0"/>
                <a:hlinkClick r:id="rId4"/>
              </a:rPr>
              <a:t>http://cs.wikipedia.org/wiki/Soubor:BenNevis2005.jpg 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Obr.4: </a:t>
            </a:r>
            <a:r>
              <a:rPr lang="cs-CZ">
                <a:latin typeface="Trebuchet MS" pitchFamily="34" charset="0"/>
                <a:hlinkClick r:id="rId5"/>
              </a:rPr>
              <a:t>http://cs.wikipedia.org/wiki/Soubor:Uk_topo_en.jpg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Obr.5:</a:t>
            </a:r>
            <a:r>
              <a:rPr lang="cs-CZ">
                <a:latin typeface="Trebuchet MS" pitchFamily="34" charset="0"/>
                <a:hlinkClick r:id="rId6"/>
              </a:rPr>
              <a:t>http://cs.wikipedia.org/wiki/Soubor:Elizabeth_II_greets_NASA_GSFC_employees,_May_8,_2007.jpg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Obr.6:</a:t>
            </a:r>
            <a:r>
              <a:rPr lang="cs-CZ">
                <a:latin typeface="Trebuchet MS" pitchFamily="34" charset="0"/>
                <a:hlinkClick r:id="rId7"/>
              </a:rPr>
              <a:t>http://cs.wikipedia.org/wiki/Soubor:United-Kingdom-demography.png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Obr.7:</a:t>
            </a:r>
            <a:r>
              <a:rPr lang="cs-CZ">
                <a:latin typeface="Trebuchet MS" pitchFamily="34" charset="0"/>
                <a:hlinkClick r:id="rId8"/>
              </a:rPr>
              <a:t>http://www.map-of-uk.com/about.htm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Obr.8: </a:t>
            </a:r>
            <a:r>
              <a:rPr lang="cs-CZ">
                <a:latin typeface="Trebuchet MS" pitchFamily="34" charset="0"/>
                <a:hlinkClick r:id="rId9"/>
              </a:rPr>
              <a:t>http://cs.wikipedia.org/wiki/Soubor:London_Trafalgar_Square_2.jpg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Obr.9:</a:t>
            </a:r>
            <a:r>
              <a:rPr lang="cs-CZ">
                <a:latin typeface="Trebuchet MS" pitchFamily="34" charset="0"/>
                <a:hlinkClick r:id="rId10"/>
              </a:rPr>
              <a:t>http://cs.wikipedia.org/wiki/Soubor:London_eye_501588_fh000038.jpg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Obr.10: </a:t>
            </a:r>
            <a:r>
              <a:rPr lang="cs-CZ">
                <a:latin typeface="Trebuchet MS" pitchFamily="34" charset="0"/>
                <a:hlinkClick r:id="rId11"/>
              </a:rPr>
              <a:t>http://cs.wikipedia.org/wiki/Soubor:PalaceOfWestminsterAtNight.jpg</a:t>
            </a:r>
            <a:endParaRPr lang="cs-CZ">
              <a:latin typeface="Trebuchet MS" pitchFamily="34" charset="0"/>
            </a:endParaRPr>
          </a:p>
          <a:p>
            <a:r>
              <a:rPr lang="cs-CZ">
                <a:latin typeface="Trebuchet MS" pitchFamily="34" charset="0"/>
              </a:rPr>
              <a:t>Obr.11: </a:t>
            </a:r>
            <a:r>
              <a:rPr lang="cs-CZ">
                <a:latin typeface="Trebuchet MS" pitchFamily="34" charset="0"/>
                <a:hlinkClick r:id="rId12"/>
              </a:rPr>
              <a:t>http://cs.wikipedia.org/wiki/Soubor:LondonTowerBridge2004-08-03.jpg</a:t>
            </a:r>
            <a:endParaRPr lang="cs-CZ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Vlastní 14">
      <a:dk1>
        <a:srgbClr val="FF0000"/>
      </a:dk1>
      <a:lt1>
        <a:srgbClr val="FF0000"/>
      </a:lt1>
      <a:dk2>
        <a:srgbClr val="FF0000"/>
      </a:dk2>
      <a:lt2>
        <a:srgbClr val="FF0000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208</TotalTime>
  <Words>560</Words>
  <Application>Microsoft Office PowerPoint</Application>
  <PresentationFormat>On-screen Show (4:3)</PresentationFormat>
  <Paragraphs>108</Paragraphs>
  <Slides>21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21</vt:i4>
      </vt:variant>
    </vt:vector>
  </HeadingPairs>
  <TitlesOfParts>
    <vt:vector size="32" baseType="lpstr">
      <vt:lpstr>Trebuchet MS</vt:lpstr>
      <vt:lpstr>Arial</vt:lpstr>
      <vt:lpstr>Wingdings 2</vt:lpstr>
      <vt:lpstr>Wingdings</vt:lpstr>
      <vt:lpstr>Calibri</vt:lpstr>
      <vt:lpstr>Berlin Sans FB</vt:lpstr>
      <vt:lpstr>Bohatý</vt:lpstr>
      <vt:lpstr>Bohatý</vt:lpstr>
      <vt:lpstr>Bohatý</vt:lpstr>
      <vt:lpstr>Bohatý</vt:lpstr>
      <vt:lpstr>Bohatý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Verča</dc:creator>
  <cp:lastModifiedBy>DUM</cp:lastModifiedBy>
  <cp:revision>28</cp:revision>
  <dcterms:created xsi:type="dcterms:W3CDTF">2011-11-12T12:14:51Z</dcterms:created>
  <dcterms:modified xsi:type="dcterms:W3CDTF">2012-05-08T12:43:52Z</dcterms:modified>
</cp:coreProperties>
</file>