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43" r:id="rId2"/>
    <p:sldId id="336" r:id="rId3"/>
    <p:sldId id="338" r:id="rId4"/>
    <p:sldId id="339" r:id="rId5"/>
    <p:sldId id="340" r:id="rId6"/>
    <p:sldId id="341" r:id="rId7"/>
    <p:sldId id="34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D0EBE7-A097-40CC-A341-8925721AD7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8F497C-CED2-4B5C-97EA-5A0EA837D0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846EB-F4A2-4EB9-903F-1A711C06F9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F20FB2-0F9D-4170-AC5C-62C70982A4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CEF72-560F-4720-8ADA-E57283551D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C98BC6-36A0-4925-A829-B07ED84841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4E2F84-5C47-4F3E-8A53-014177E9B9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C2E8D5-1D18-41DF-A03B-85F9B37E95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3A4DC-1FC6-4737-864C-861A9625E7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4D006-403F-45E1-8641-BD1E99585D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B4C62-6F25-4B0F-9F52-CA8910C712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6FCC827-76FF-4E9D-A703-3C8CE1D81C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VY_52_INOVACE_20_ Organické kyseliny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Organické kyseliny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Organické kyseliny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656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696200" cy="3657600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Skupina: </a:t>
            </a:r>
            <a:r>
              <a:rPr lang="cs-CZ" smtClean="0">
                <a:solidFill>
                  <a:schemeClr val="bg2"/>
                </a:solidFill>
              </a:rPr>
              <a:t>-COOH</a:t>
            </a:r>
          </a:p>
          <a:p>
            <a:pPr>
              <a:buFontTx/>
              <a:buNone/>
            </a:pPr>
            <a:r>
              <a:rPr lang="cs-CZ" smtClean="0"/>
              <a:t>Rozdělení: a) jednosytné</a:t>
            </a:r>
          </a:p>
          <a:p>
            <a:pPr>
              <a:buFontTx/>
              <a:buNone/>
            </a:pPr>
            <a:r>
              <a:rPr lang="cs-CZ" smtClean="0"/>
              <a:t>			  b) dvojsytné</a:t>
            </a:r>
          </a:p>
          <a:p>
            <a:pPr>
              <a:buFontTx/>
              <a:buNone/>
            </a:pPr>
            <a:r>
              <a:rPr lang="cs-CZ" smtClean="0"/>
              <a:t>			  c) trojsytné</a:t>
            </a:r>
          </a:p>
          <a:p>
            <a:pPr>
              <a:buFontTx/>
              <a:buNone/>
            </a:pPr>
            <a:r>
              <a:rPr lang="cs-CZ" smtClean="0"/>
              <a:t>Od nejstarších dob – např. k přípravě pokrmů (ocet, víno, olej)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696200" cy="3657600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Kyselina mravenčí</a:t>
            </a:r>
            <a:r>
              <a:rPr lang="cs-CZ" smtClean="0"/>
              <a:t> </a:t>
            </a:r>
            <a:r>
              <a:rPr lang="cs-CZ" smtClean="0">
                <a:solidFill>
                  <a:srgbClr val="FFC000"/>
                </a:solidFill>
              </a:rPr>
              <a:t>H – COOH</a:t>
            </a:r>
          </a:p>
          <a:p>
            <a:pPr>
              <a:buFontTx/>
              <a:buChar char="-"/>
            </a:pPr>
            <a:r>
              <a:rPr lang="cs-CZ" smtClean="0"/>
              <a:t>nejjednodušší</a:t>
            </a:r>
          </a:p>
          <a:p>
            <a:pPr>
              <a:buFontTx/>
              <a:buChar char="-"/>
            </a:pPr>
            <a:r>
              <a:rPr lang="cs-CZ" smtClean="0"/>
              <a:t>součást mravenčího jedu (kopřivy, vosy)</a:t>
            </a:r>
          </a:p>
          <a:p>
            <a:pPr>
              <a:buFontTx/>
              <a:buChar char="-"/>
            </a:pPr>
            <a:r>
              <a:rPr lang="cs-CZ" smtClean="0"/>
              <a:t>dezinfekční a konzervační prostředek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696200" cy="3657600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Kyselina octová</a:t>
            </a:r>
            <a:r>
              <a:rPr lang="cs-CZ" smtClean="0"/>
              <a:t> </a:t>
            </a:r>
            <a:r>
              <a:rPr lang="cs-CZ" smtClean="0">
                <a:solidFill>
                  <a:srgbClr val="FFC000"/>
                </a:solidFill>
              </a:rPr>
              <a:t>CH</a:t>
            </a:r>
            <a:r>
              <a:rPr lang="cs-CZ" b="1" baseline="-25000" smtClean="0">
                <a:solidFill>
                  <a:srgbClr val="FFC000"/>
                </a:solidFill>
              </a:rPr>
              <a:t>3</a:t>
            </a:r>
            <a:r>
              <a:rPr lang="cs-CZ" smtClean="0">
                <a:solidFill>
                  <a:srgbClr val="FFC000"/>
                </a:solidFill>
              </a:rPr>
              <a:t> – COOH</a:t>
            </a:r>
          </a:p>
          <a:p>
            <a:pPr>
              <a:buFontTx/>
              <a:buChar char="-"/>
            </a:pPr>
            <a:r>
              <a:rPr lang="cs-CZ" smtClean="0"/>
              <a:t>nejrozšířenější</a:t>
            </a:r>
          </a:p>
          <a:p>
            <a:pPr>
              <a:buFontTx/>
              <a:buChar char="-"/>
            </a:pPr>
            <a:r>
              <a:rPr lang="cs-CZ" smtClean="0"/>
              <a:t>kapalina štiplavého zápachu, leptavé účinky</a:t>
            </a:r>
          </a:p>
          <a:p>
            <a:pPr>
              <a:buFontTx/>
              <a:buChar char="-"/>
            </a:pPr>
            <a:r>
              <a:rPr lang="cs-CZ" smtClean="0"/>
              <a:t>vzniká působením mikroorganismů na zředěný roztok etanolu</a:t>
            </a:r>
          </a:p>
          <a:p>
            <a:pPr>
              <a:buFontTx/>
              <a:buChar char="-"/>
            </a:pPr>
            <a:r>
              <a:rPr lang="cs-CZ" smtClean="0">
                <a:solidFill>
                  <a:srgbClr val="C00000"/>
                </a:solidFill>
              </a:rPr>
              <a:t>8% roztok = ocet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pic>
        <p:nvPicPr>
          <p:cNvPr id="88067" name="Obrázek 3" descr="kysoctov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357313"/>
            <a:ext cx="7072313" cy="435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8068" name="Zástupný symbol pro obsah 4"/>
          <p:cNvSpPr>
            <a:spLocks noGrp="1"/>
          </p:cNvSpPr>
          <p:nvPr>
            <p:ph idx="1"/>
          </p:nvPr>
        </p:nvSpPr>
        <p:spPr>
          <a:xfrm>
            <a:off x="642938" y="1500188"/>
            <a:ext cx="7696200" cy="3657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Mastné kyseliny</a:t>
            </a:r>
            <a:r>
              <a:rPr lang="cs-CZ" smtClean="0"/>
              <a:t> – obsaženy v tucích</a:t>
            </a:r>
          </a:p>
          <a:p>
            <a:pPr>
              <a:buFontTx/>
              <a:buNone/>
            </a:pPr>
            <a:r>
              <a:rPr lang="cs-CZ" smtClean="0">
                <a:solidFill>
                  <a:srgbClr val="0070C0"/>
                </a:solidFill>
              </a:rPr>
              <a:t>kyselina stearová</a:t>
            </a:r>
          </a:p>
          <a:p>
            <a:pPr>
              <a:buFontTx/>
              <a:buNone/>
            </a:pPr>
            <a:r>
              <a:rPr lang="cs-CZ" smtClean="0">
                <a:solidFill>
                  <a:srgbClr val="0070C0"/>
                </a:solidFill>
              </a:rPr>
              <a:t>kyselina palmitová</a:t>
            </a:r>
          </a:p>
          <a:p>
            <a:pPr>
              <a:buFontTx/>
              <a:buNone/>
            </a:pPr>
            <a:r>
              <a:rPr lang="cs-CZ" smtClean="0">
                <a:solidFill>
                  <a:srgbClr val="00B050"/>
                </a:solidFill>
              </a:rPr>
              <a:t>kyselina olejová</a:t>
            </a:r>
          </a:p>
          <a:p>
            <a:pPr>
              <a:buFontTx/>
              <a:buNone/>
            </a:pPr>
            <a:r>
              <a:rPr lang="cs-CZ" u="sng" smtClean="0"/>
              <a:t>Aminokyseliny</a:t>
            </a:r>
            <a:r>
              <a:rPr lang="cs-CZ" smtClean="0"/>
              <a:t> – základ bílkovin</a:t>
            </a:r>
          </a:p>
          <a:p>
            <a:pPr>
              <a:buFontTx/>
              <a:buChar char="-"/>
            </a:pPr>
            <a:r>
              <a:rPr lang="cs-CZ" smtClean="0"/>
              <a:t>nukleové kyseliny (</a:t>
            </a:r>
            <a:r>
              <a:rPr lang="cs-CZ" smtClean="0">
                <a:solidFill>
                  <a:srgbClr val="C00000"/>
                </a:solidFill>
              </a:rPr>
              <a:t>DNA</a:t>
            </a:r>
            <a:r>
              <a:rPr lang="cs-CZ" smtClean="0"/>
              <a:t>, RNA)</a:t>
            </a:r>
          </a:p>
          <a:p>
            <a:pPr>
              <a:buFontTx/>
              <a:buChar char="-"/>
            </a:pPr>
            <a:r>
              <a:rPr lang="cs-CZ" smtClean="0">
                <a:solidFill>
                  <a:srgbClr val="C00000"/>
                </a:solidFill>
              </a:rPr>
              <a:t>dědičnost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mtClean="0">
                <a:solidFill>
                  <a:schemeClr val="bg2"/>
                </a:solidFill>
              </a:rPr>
              <a:t>Organické kyseliny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7429500" cy="3929062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Kyselina šťavelová</a:t>
            </a:r>
            <a:r>
              <a:rPr lang="cs-CZ" smtClean="0"/>
              <a:t>  (COOH)</a:t>
            </a:r>
            <a:r>
              <a:rPr lang="cs-CZ" b="1" baseline="-25000" smtClean="0"/>
              <a:t>2</a:t>
            </a:r>
            <a:r>
              <a:rPr lang="cs-CZ" smtClean="0"/>
              <a:t>2H</a:t>
            </a:r>
            <a:r>
              <a:rPr lang="cs-CZ" b="1" baseline="-25000" smtClean="0"/>
              <a:t>2</a:t>
            </a:r>
            <a:r>
              <a:rPr lang="cs-CZ" smtClean="0"/>
              <a:t>O</a:t>
            </a:r>
          </a:p>
          <a:p>
            <a:pPr>
              <a:buFontTx/>
              <a:buChar char="-"/>
            </a:pPr>
            <a:r>
              <a:rPr lang="cs-CZ" smtClean="0"/>
              <a:t>šťovík</a:t>
            </a:r>
          </a:p>
          <a:p>
            <a:pPr>
              <a:buFontTx/>
              <a:buChar char="-"/>
            </a:pPr>
            <a:r>
              <a:rPr lang="cs-CZ" smtClean="0">
                <a:solidFill>
                  <a:srgbClr val="C00000"/>
                </a:solidFill>
              </a:rPr>
              <a:t>jedovatá</a:t>
            </a:r>
            <a:r>
              <a:rPr lang="cs-CZ" smtClean="0"/>
              <a:t>, krystalická látka</a:t>
            </a:r>
          </a:p>
          <a:p>
            <a:pPr>
              <a:buFontTx/>
              <a:buNone/>
            </a:pPr>
            <a:r>
              <a:rPr lang="cs-CZ" u="sng" smtClean="0"/>
              <a:t>Kyselina citrónová</a:t>
            </a:r>
            <a:r>
              <a:rPr lang="cs-CZ" smtClean="0"/>
              <a:t> – citrusy, ovoce</a:t>
            </a:r>
          </a:p>
          <a:p>
            <a:pPr>
              <a:buFontTx/>
              <a:buNone/>
            </a:pPr>
            <a:r>
              <a:rPr lang="cs-CZ" u="sng" smtClean="0"/>
              <a:t>Kyselina vinná</a:t>
            </a:r>
            <a:r>
              <a:rPr lang="cs-CZ" smtClean="0"/>
              <a:t> – vinný kámen</a:t>
            </a:r>
          </a:p>
          <a:p>
            <a:pPr>
              <a:buFontTx/>
              <a:buNone/>
            </a:pPr>
            <a:r>
              <a:rPr lang="cs-CZ" u="sng" smtClean="0"/>
              <a:t>Kyselina mléčná</a:t>
            </a:r>
            <a:r>
              <a:rPr lang="cs-CZ" smtClean="0"/>
              <a:t> – kysané mléko, svaly</a:t>
            </a:r>
          </a:p>
          <a:p>
            <a:pPr>
              <a:buFontTx/>
              <a:buNone/>
            </a:pPr>
            <a:r>
              <a:rPr lang="cs-CZ" u="sng" smtClean="0"/>
              <a:t>Kyselina askorbová</a:t>
            </a:r>
            <a:r>
              <a:rPr lang="cs-CZ" smtClean="0"/>
              <a:t> – vitamin C</a:t>
            </a:r>
          </a:p>
          <a:p>
            <a:pPr>
              <a:buFontTx/>
              <a:buChar char="-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1095</TotalTime>
  <Words>128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Pastelové tužky</vt:lpstr>
      <vt:lpstr>Prezentace aplikace PowerPoint</vt:lpstr>
      <vt:lpstr>Organické kyseliny</vt:lpstr>
      <vt:lpstr>Organické kyseliny</vt:lpstr>
      <vt:lpstr>Organické kyseliny</vt:lpstr>
      <vt:lpstr>Organické kyseliny</vt:lpstr>
      <vt:lpstr>Organické kyseliny</vt:lpstr>
      <vt:lpstr>Organické kyseliny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207</cp:revision>
  <dcterms:created xsi:type="dcterms:W3CDTF">2007-10-28T17:37:15Z</dcterms:created>
  <dcterms:modified xsi:type="dcterms:W3CDTF">2012-03-01T11:23:28Z</dcterms:modified>
</cp:coreProperties>
</file>