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58" r:id="rId4"/>
    <p:sldId id="259" r:id="rId5"/>
    <p:sldId id="261" r:id="rId6"/>
    <p:sldId id="272" r:id="rId7"/>
    <p:sldId id="262" r:id="rId8"/>
    <p:sldId id="263" r:id="rId9"/>
    <p:sldId id="264" r:id="rId10"/>
    <p:sldId id="265" r:id="rId11"/>
    <p:sldId id="271" r:id="rId12"/>
    <p:sldId id="266" r:id="rId13"/>
    <p:sldId id="267" r:id="rId14"/>
    <p:sldId id="268" r:id="rId15"/>
    <p:sldId id="269" r:id="rId16"/>
    <p:sldId id="260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15991"/>
    <a:srgbClr val="8A43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62" autoAdjust="0"/>
    <p:restoredTop sz="94660"/>
  </p:normalViewPr>
  <p:slideViewPr>
    <p:cSldViewPr>
      <p:cViewPr varScale="1">
        <p:scale>
          <a:sx n="69" d="100"/>
          <a:sy n="69" d="100"/>
        </p:scale>
        <p:origin x="-151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2114550"/>
            <a:ext cx="7924800" cy="1771650"/>
          </a:xfrm>
        </p:spPr>
        <p:txBody>
          <a:bodyPr>
            <a:noAutofit/>
          </a:bodyPr>
          <a:lstStyle>
            <a:lvl1pPr algn="r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886200"/>
            <a:ext cx="7924800" cy="1219200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90122-D189-47BD-802F-28C203F320E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6473-D473-45F6-A902-8046568D18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90122-D189-47BD-802F-28C203F320E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6473-D473-45F6-A902-8046568D182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extBox 6"/>
          <p:cNvSpPr txBox="1"/>
          <p:nvPr/>
        </p:nvSpPr>
        <p:spPr>
          <a:xfrm rot="13549715">
            <a:off x="8120300" y="5774378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"/>
              </a:rPr>
              <a:t>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133600"/>
            <a:ext cx="7772400" cy="1362075"/>
          </a:xfrm>
        </p:spPr>
        <p:txBody>
          <a:bodyPr anchor="b" anchorCtr="0"/>
          <a:lstStyle>
            <a:lvl1pPr algn="r">
              <a:defRPr sz="3600" b="0" i="0" cap="all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505200"/>
            <a:ext cx="7772400" cy="9017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90122-D189-47BD-802F-28C203F320E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6473-D473-45F6-A902-8046568D182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extBox 6"/>
          <p:cNvSpPr txBox="1"/>
          <p:nvPr/>
        </p:nvSpPr>
        <p:spPr>
          <a:xfrm rot="2783796">
            <a:off x="6232" y="-270992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"/>
              </a:rPr>
              <a:t>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3600" y="1600200"/>
            <a:ext cx="3200400" cy="4525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600200"/>
            <a:ext cx="3200400" cy="4525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90122-D189-47BD-802F-28C203F320E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6473-D473-45F6-A902-8046568D18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515035"/>
            <a:ext cx="3200400" cy="63976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000" b="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33600" y="2285999"/>
            <a:ext cx="3200400" cy="38401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86400" y="1515035"/>
            <a:ext cx="3200400" cy="63976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000" b="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86400" y="2285999"/>
            <a:ext cx="3200400" cy="38401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90122-D189-47BD-802F-28C203F320E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6473-D473-45F6-A902-8046568D18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90122-D189-47BD-802F-28C203F320E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6473-D473-45F6-A902-8046568D18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90122-D189-47BD-802F-28C203F320E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6473-D473-45F6-A902-8046568D182C}" type="slidenum">
              <a:rPr lang="cs-CZ" smtClean="0"/>
              <a:t>‹#›</a:t>
            </a:fld>
            <a:endParaRPr lang="cs-CZ"/>
          </a:p>
        </p:txBody>
      </p:sp>
      <p:sp>
        <p:nvSpPr>
          <p:cNvPr id="5" name="TextBox 4"/>
          <p:cNvSpPr txBox="1"/>
          <p:nvPr/>
        </p:nvSpPr>
        <p:spPr>
          <a:xfrm rot="13549715">
            <a:off x="8120300" y="5774378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 2"/>
              </a:rPr>
              <a:t>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153" y="273050"/>
            <a:ext cx="2680447" cy="116205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49" y="914400"/>
            <a:ext cx="5338763" cy="479901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600">
                <a:solidFill>
                  <a:schemeClr val="accent1">
                    <a:lumMod val="50000"/>
                  </a:schemeClr>
                </a:solidFill>
              </a:defRPr>
            </a:lvl4pPr>
            <a:lvl5pPr>
              <a:defRPr sz="1600">
                <a:solidFill>
                  <a:schemeClr val="accent4">
                    <a:lumMod val="50000"/>
                  </a:schemeClr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5153" y="1905001"/>
            <a:ext cx="2223247" cy="4037012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21341" y="6539753"/>
            <a:ext cx="1828800" cy="228600"/>
          </a:xfrm>
        </p:spPr>
        <p:txBody>
          <a:bodyPr/>
          <a:lstStyle/>
          <a:p>
            <a:fld id="{3E990122-D189-47BD-802F-28C203F320E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6473-D473-45F6-A902-8046568D18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90122-D189-47BD-802F-28C203F320E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6473-D473-45F6-A902-8046568D18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34440"/>
            <a:ext cx="4700016" cy="416052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8810" y="4828310"/>
            <a:ext cx="6780213" cy="640080"/>
          </a:xfrm>
        </p:spPr>
        <p:txBody>
          <a:bodyPr anchor="b"/>
          <a:lstStyle>
            <a:lvl1pPr algn="r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08811" y="5486400"/>
            <a:ext cx="6780212" cy="640358"/>
          </a:xfrm>
        </p:spPr>
        <p:txBody>
          <a:bodyPr/>
          <a:lstStyle>
            <a:lvl1pPr marL="0" indent="0" algn="r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90122-D189-47BD-802F-28C203F320E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6473-D473-45F6-A902-8046568D18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50863" y="685800"/>
            <a:ext cx="8138160" cy="384048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6623" y="1005840"/>
            <a:ext cx="7406640" cy="3200400"/>
          </a:xfrm>
          <a:solidFill>
            <a:schemeClr val="tx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90122-D189-47BD-802F-28C203F320E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6473-D473-45F6-A902-8046568D18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>
            <a:spLocks/>
          </p:cNvSpPr>
          <p:nvPr/>
        </p:nvSpPr>
        <p:spPr>
          <a:xfrm>
            <a:off x="3575304" y="914400"/>
            <a:ext cx="25146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18204" y="1257300"/>
            <a:ext cx="1828800" cy="41148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>
            <a:spLocks/>
          </p:cNvSpPr>
          <p:nvPr/>
        </p:nvSpPr>
        <p:spPr>
          <a:xfrm>
            <a:off x="6400800" y="914400"/>
            <a:ext cx="25146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3"/>
          </p:nvPr>
        </p:nvSpPr>
        <p:spPr>
          <a:xfrm>
            <a:off x="6743700" y="1257300"/>
            <a:ext cx="1828800" cy="41148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90122-D189-47BD-802F-28C203F320E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6473-D473-45F6-A902-8046568D18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573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566160" y="34290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4" name="Picture Placeholder 2"/>
          <p:cNvSpPr>
            <a:spLocks noGrp="1"/>
          </p:cNvSpPr>
          <p:nvPr>
            <p:ph type="pic" idx="13"/>
          </p:nvPr>
        </p:nvSpPr>
        <p:spPr>
          <a:xfrm>
            <a:off x="3886200" y="37719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90122-D189-47BD-802F-28C203F320E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6473-D473-45F6-A902-8046568D18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573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35814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924300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4008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>
            <a:off x="6742113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90122-D189-47BD-802F-28C203F320E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6473-D473-45F6-A902-8046568D182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5814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924300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4008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>
            <a:off x="6742113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581400" y="914400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4" name="Picture Placeholder 2"/>
          <p:cNvSpPr>
            <a:spLocks noGrp="1"/>
          </p:cNvSpPr>
          <p:nvPr>
            <p:ph type="pic" idx="15"/>
          </p:nvPr>
        </p:nvSpPr>
        <p:spPr>
          <a:xfrm>
            <a:off x="3924300" y="1261872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400800" y="914400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6" name="Picture Placeholder 2"/>
          <p:cNvSpPr>
            <a:spLocks noGrp="1"/>
          </p:cNvSpPr>
          <p:nvPr>
            <p:ph type="pic" idx="16"/>
          </p:nvPr>
        </p:nvSpPr>
        <p:spPr>
          <a:xfrm>
            <a:off x="6742113" y="1261872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90122-D189-47BD-802F-28C203F320E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6473-D473-45F6-A902-8046568D18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19364" y="699247"/>
            <a:ext cx="1667435" cy="5014166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699247"/>
            <a:ext cx="6037729" cy="50141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90122-D189-47BD-802F-28C203F320E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6473-D473-45F6-A902-8046568D18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600200"/>
            <a:ext cx="65532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21341" y="6539753"/>
            <a:ext cx="1828800" cy="22860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3E990122-D189-47BD-802F-28C203F320E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43400" y="6539753"/>
            <a:ext cx="3657600" cy="22860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539753"/>
            <a:ext cx="609600" cy="22860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35566473-D473-45F6-A902-8046568D182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1500"/>
        </a:spcBef>
        <a:buFont typeface="Wingdings" pitchFamily="2" charset="2"/>
        <a:buChar char="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1500"/>
        </a:spcBef>
        <a:buFont typeface="Century" pitchFamily="18" charset="0"/>
        <a:buChar char="…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1500"/>
        </a:spcBef>
        <a:buFont typeface="Wingdings" pitchFamily="2" charset="2"/>
        <a:buChar char="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457200" algn="l" defTabSz="914400" rtl="0" eaLnBrk="1" latinLnBrk="0" hangingPunct="1">
        <a:spcBef>
          <a:spcPts val="1500"/>
        </a:spcBef>
        <a:buFont typeface="Century" pitchFamily="18" charset="0"/>
        <a:buChar char="…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-457200" algn="l" defTabSz="914400" rtl="0" eaLnBrk="1" latinLnBrk="0" hangingPunct="1">
        <a:spcBef>
          <a:spcPts val="1500"/>
        </a:spcBef>
        <a:buFont typeface="Wingdings" pitchFamily="2" charset="2"/>
        <a:buChar char="Ï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rague_hus_statue.jpg" TargetMode="External"/><Relationship Id="rId2" Type="http://schemas.openxmlformats.org/officeDocument/2006/relationships/hyperlink" Target="http://commons.wikimedia.org/wiki/File:Jan_hus_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b/b0/Jan_Hus_at_the_Stake.jpg" TargetMode="External"/><Relationship Id="rId4" Type="http://schemas.openxmlformats.org/officeDocument/2006/relationships/hyperlink" Target="http://upload.wikimedia.org/wikipedia/commons/a/a4/Jan_Hus-Council_of_Constan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1225085" y="1844824"/>
            <a:ext cx="6495256" cy="1224136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/>
              <a:t>JAN HUS</a:t>
            </a:r>
            <a:endParaRPr lang="cs-CZ" sz="6000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1479760"/>
              </p:ext>
            </p:extLst>
          </p:nvPr>
        </p:nvGraphicFramePr>
        <p:xfrm>
          <a:off x="332253" y="3068960"/>
          <a:ext cx="8280920" cy="3209008"/>
        </p:xfrm>
        <a:graphic>
          <a:graphicData uri="http://schemas.openxmlformats.org/drawingml/2006/table">
            <a:tbl>
              <a:tblPr firstRow="1" firstCol="1" bandRow="1"/>
              <a:tblGrid>
                <a:gridCol w="1499411"/>
                <a:gridCol w="6781509"/>
              </a:tblGrid>
              <a:tr h="3310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600" b="1" kern="0" dirty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Mgr. Martina </a:t>
                      </a:r>
                      <a:r>
                        <a:rPr lang="cs-CZ" sz="1600" dirty="0" err="1">
                          <a:effectLst/>
                          <a:latin typeface="Calibri"/>
                          <a:ea typeface="Calibri"/>
                          <a:cs typeface="Calibri"/>
                        </a:rPr>
                        <a:t>Žondrová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0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600" b="1" kern="0" dirty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Březen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 </a:t>
                      </a: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2012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0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6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7.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01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6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Český jazyk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6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Prezentace je určena k výkladu učiva o Janu Husovi, jeho předchůdcích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 a </a:t>
                      </a: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dílech.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 Žáci získají přehled o předchůdcích Jana Husa a jejich dílech, seznámí se s životem, názory a díly  Jana Husa a další husitskou literaturou.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6138131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9761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501588" y="764704"/>
            <a:ext cx="7924800" cy="1771650"/>
          </a:xfrm>
        </p:spPr>
        <p:txBody>
          <a:bodyPr/>
          <a:lstStyle/>
          <a:p>
            <a:r>
              <a:rPr lang="cs-CZ" sz="15000" dirty="0" smtClean="0"/>
              <a:t>Jan hus</a:t>
            </a:r>
            <a:endParaRPr lang="cs-CZ" sz="15000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645141"/>
            <a:ext cx="3240360" cy="4096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3038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 dirty="0" smtClean="0"/>
              <a:t>Husovi předchůdci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496944" cy="504056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Konec 14. století.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Chtěli vyjádřit </a:t>
            </a:r>
            <a:r>
              <a:rPr lang="cs-CZ" sz="2400" u="sng" dirty="0" smtClean="0"/>
              <a:t>nespokojenost s církví</a:t>
            </a:r>
            <a:r>
              <a:rPr lang="cs-CZ" sz="24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Často kázali, </a:t>
            </a:r>
            <a:r>
              <a:rPr lang="cs-CZ" sz="2400" u="sng" dirty="0" smtClean="0"/>
              <a:t>usilovali o nápravu společnosti</a:t>
            </a:r>
            <a:r>
              <a:rPr lang="cs-CZ" sz="24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Smil Flaška z Pardubic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Jan Milíč z Kroměříže </a:t>
            </a:r>
            <a:r>
              <a:rPr lang="cs-CZ" sz="2400" dirty="0" smtClean="0"/>
              <a:t>– tvrdě kritizoval duchovenstvo, díky českým kázáním měl vliv na chudinu.</a:t>
            </a:r>
          </a:p>
        </p:txBody>
      </p:sp>
    </p:spTree>
    <p:extLst>
      <p:ext uri="{BB962C8B-B14F-4D97-AF65-F5344CB8AC3E}">
        <p14:creationId xmlns:p14="http://schemas.microsoft.com/office/powerpoint/2010/main" val="2891184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 dirty="0"/>
              <a:t>Husovi předchůdci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0"/>
            <a:ext cx="8147248" cy="4525963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sz="2400" b="1" dirty="0">
                <a:solidFill>
                  <a:srgbClr val="915991"/>
                </a:solidFill>
              </a:rPr>
              <a:t>Konrád </a:t>
            </a:r>
            <a:r>
              <a:rPr lang="cs-CZ" sz="2400" b="1" dirty="0" err="1">
                <a:solidFill>
                  <a:srgbClr val="915991"/>
                </a:solidFill>
              </a:rPr>
              <a:t>Waldhauser</a:t>
            </a:r>
            <a:r>
              <a:rPr lang="cs-CZ" sz="2400" b="1" dirty="0">
                <a:solidFill>
                  <a:srgbClr val="915991"/>
                </a:solidFill>
              </a:rPr>
              <a:t> </a:t>
            </a:r>
            <a:r>
              <a:rPr lang="cs-CZ" sz="2400" dirty="0"/>
              <a:t>– kázal německy a </a:t>
            </a:r>
            <a:r>
              <a:rPr lang="cs-CZ" sz="2400" dirty="0" smtClean="0"/>
              <a:t>latinsky.</a:t>
            </a:r>
            <a:endParaRPr lang="cs-CZ" sz="2400" b="1" dirty="0" smtClean="0"/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Matěj </a:t>
            </a:r>
            <a:r>
              <a:rPr lang="cs-CZ" sz="2400" b="1" dirty="0">
                <a:solidFill>
                  <a:srgbClr val="915991"/>
                </a:solidFill>
              </a:rPr>
              <a:t>z Janova </a:t>
            </a:r>
            <a:r>
              <a:rPr lang="cs-CZ" sz="2400" dirty="0"/>
              <a:t>– kázal latinsky, byl proti bohatství </a:t>
            </a:r>
            <a:r>
              <a:rPr lang="cs-CZ" sz="2400" dirty="0" smtClean="0"/>
              <a:t>církve.</a:t>
            </a:r>
            <a:endParaRPr lang="cs-CZ" sz="2400" dirty="0"/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Tomáš Štítný ze Štítného </a:t>
            </a:r>
            <a:r>
              <a:rPr lang="cs-CZ" sz="2400" dirty="0" smtClean="0"/>
              <a:t>– jihočeský zeman, psal česky, usiloval o harmonizaci života</a:t>
            </a:r>
            <a:r>
              <a:rPr lang="cs-CZ" sz="2400" dirty="0" smtClean="0">
                <a:solidFill>
                  <a:srgbClr val="915991"/>
                </a:solidFill>
              </a:rPr>
              <a:t>, </a:t>
            </a:r>
            <a:r>
              <a:rPr lang="cs-CZ" sz="2400" b="1" dirty="0" smtClean="0">
                <a:solidFill>
                  <a:srgbClr val="915991"/>
                </a:solidFill>
              </a:rPr>
              <a:t>Knížky šestery o obecných věcech křesťanských, Řeči besední, Řeči sváteční a nedělní</a:t>
            </a:r>
            <a:r>
              <a:rPr lang="cs-CZ" sz="2400" dirty="0" smtClean="0">
                <a:solidFill>
                  <a:srgbClr val="915991"/>
                </a:solidFill>
              </a:rPr>
              <a:t> </a:t>
            </a:r>
            <a:r>
              <a:rPr lang="cs-CZ" sz="2400" dirty="0" smtClean="0"/>
              <a:t>– výklad evangelia.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59710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/>
              <a:t>Jan hus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0"/>
            <a:ext cx="8147248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Asi </a:t>
            </a:r>
            <a:r>
              <a:rPr lang="cs-CZ" sz="2400" b="1" dirty="0" smtClean="0">
                <a:solidFill>
                  <a:srgbClr val="915991"/>
                </a:solidFill>
              </a:rPr>
              <a:t>1371 – 1415</a:t>
            </a:r>
            <a:r>
              <a:rPr lang="cs-CZ" sz="2400" dirty="0" smtClean="0"/>
              <a:t>, narozen v Husinci u Prachatic.</a:t>
            </a:r>
          </a:p>
          <a:p>
            <a:r>
              <a:rPr lang="cs-CZ" sz="2400" dirty="0" smtClean="0"/>
              <a:t>Mistr svobodných umění, kněz, filozof, teolog, univerzitní profesor, rektor.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Od roku 1402 kazatel v </a:t>
            </a:r>
            <a:r>
              <a:rPr lang="cs-CZ" sz="2400" b="1" dirty="0" smtClean="0">
                <a:solidFill>
                  <a:srgbClr val="915991"/>
                </a:solidFill>
              </a:rPr>
              <a:t>kapli Betlémské</a:t>
            </a:r>
            <a:r>
              <a:rPr lang="cs-CZ" sz="2400" dirty="0" smtClean="0">
                <a:solidFill>
                  <a:srgbClr val="915991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Kritizoval bohaté církevní hodnostáře, zámožné panstvo, ovlivňoval názory lidu.</a:t>
            </a:r>
            <a:endParaRPr lang="cs-CZ" sz="2400" b="1" dirty="0">
              <a:solidFill>
                <a:srgbClr val="91599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1201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59756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1495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/>
              <a:t>Jan hus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0"/>
            <a:ext cx="8147248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Církevní vrchnost se ho snažila umlčet.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Požadoval chudobu církve, </a:t>
            </a:r>
            <a:r>
              <a:rPr lang="cs-CZ" sz="2400" b="1" dirty="0" smtClean="0">
                <a:solidFill>
                  <a:srgbClr val="915991"/>
                </a:solidFill>
              </a:rPr>
              <a:t>obhajoval Jana Viklefa </a:t>
            </a:r>
            <a:r>
              <a:rPr lang="cs-CZ" sz="2400" dirty="0" smtClean="0"/>
              <a:t>– anglický profesor oxfordské univerzity, mluvil o úpadku církve, hromadění majetku.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1410</a:t>
            </a:r>
            <a:r>
              <a:rPr lang="cs-CZ" sz="2400" dirty="0" smtClean="0"/>
              <a:t> – pražský arcibiskup dal spálit Viklefovy knihy – označil je za kacířské.</a:t>
            </a:r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43814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/>
              <a:t>Jan hus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0"/>
            <a:ext cx="8147248" cy="4525963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1412</a:t>
            </a:r>
            <a:r>
              <a:rPr lang="cs-CZ" sz="2400" dirty="0" smtClean="0"/>
              <a:t> – Hus vystoupil proti prodeji odpustků.</a:t>
            </a:r>
          </a:p>
          <a:p>
            <a:pPr>
              <a:lnSpc>
                <a:spcPct val="20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Papež dal Husa do klatby</a:t>
            </a:r>
            <a:r>
              <a:rPr lang="cs-CZ" sz="2400" dirty="0" smtClean="0"/>
              <a:t>, nesměl konat v Praze církevní obřady.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Hus odešel na </a:t>
            </a:r>
            <a:r>
              <a:rPr lang="cs-CZ" sz="2400" b="1" dirty="0" smtClean="0">
                <a:solidFill>
                  <a:srgbClr val="915991"/>
                </a:solidFill>
              </a:rPr>
              <a:t>Krakovec a Kozí hrádek</a:t>
            </a:r>
            <a:r>
              <a:rPr lang="cs-CZ" sz="2400" dirty="0" smtClean="0"/>
              <a:t>, psal zde a kázal.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65939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/>
              <a:t>Jan hus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0"/>
            <a:ext cx="8147248" cy="4525963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1414</a:t>
            </a:r>
            <a:r>
              <a:rPr lang="cs-CZ" sz="2400" dirty="0" smtClean="0">
                <a:solidFill>
                  <a:srgbClr val="915991"/>
                </a:solidFill>
              </a:rPr>
              <a:t> </a:t>
            </a:r>
            <a:r>
              <a:rPr lang="cs-CZ" sz="2400" dirty="0" smtClean="0"/>
              <a:t>– císař Zikmund vyzval Husa k obhajobě před církevním koncilem </a:t>
            </a:r>
            <a:r>
              <a:rPr lang="cs-CZ" sz="2400" b="1" dirty="0" smtClean="0">
                <a:solidFill>
                  <a:srgbClr val="915991"/>
                </a:solidFill>
              </a:rPr>
              <a:t>v Kostnici</a:t>
            </a:r>
            <a:r>
              <a:rPr lang="cs-CZ" sz="2400" dirty="0" smtClean="0">
                <a:solidFill>
                  <a:srgbClr val="915991"/>
                </a:solidFill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Hus obžalován z kacířství, měl své názory odvolat a podřídit se církvi.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Hus nechtěl ustoupit, byl vězněn, mučen.</a:t>
            </a:r>
          </a:p>
        </p:txBody>
      </p:sp>
    </p:spTree>
    <p:extLst>
      <p:ext uri="{BB962C8B-B14F-4D97-AF65-F5344CB8AC3E}">
        <p14:creationId xmlns:p14="http://schemas.microsoft.com/office/powerpoint/2010/main" val="3964245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/>
              <a:t>Jan hus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0"/>
            <a:ext cx="8147248" cy="4525963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2400" dirty="0"/>
              <a:t>Koncil označil jeho spisy za kacířské</a:t>
            </a:r>
            <a:r>
              <a:rPr lang="cs-CZ" sz="2400" dirty="0" smtClean="0"/>
              <a:t>.</a:t>
            </a:r>
            <a:endParaRPr lang="cs-CZ" sz="2400" b="1" dirty="0" smtClean="0"/>
          </a:p>
          <a:p>
            <a:pPr>
              <a:lnSpc>
                <a:spcPct val="20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6. 7. 1415 upálen</a:t>
            </a:r>
            <a:r>
              <a:rPr lang="cs-CZ" sz="2400" dirty="0" smtClean="0">
                <a:solidFill>
                  <a:srgbClr val="915991"/>
                </a:solidFill>
              </a:rPr>
              <a:t> </a:t>
            </a:r>
            <a:r>
              <a:rPr lang="cs-CZ" sz="2400" dirty="0" smtClean="0"/>
              <a:t>na hranici.</a:t>
            </a:r>
          </a:p>
          <a:p>
            <a:pPr>
              <a:lnSpc>
                <a:spcPct val="20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1416</a:t>
            </a:r>
            <a:r>
              <a:rPr lang="cs-CZ" sz="2400" dirty="0" smtClean="0">
                <a:solidFill>
                  <a:srgbClr val="915991"/>
                </a:solidFill>
              </a:rPr>
              <a:t> </a:t>
            </a:r>
            <a:r>
              <a:rPr lang="cs-CZ" sz="2400" dirty="0" smtClean="0"/>
              <a:t>– souzen a upálen Husův přítel </a:t>
            </a:r>
            <a:r>
              <a:rPr lang="cs-CZ" sz="2400" b="1" dirty="0">
                <a:solidFill>
                  <a:srgbClr val="915991"/>
                </a:solidFill>
              </a:rPr>
              <a:t>J</a:t>
            </a:r>
            <a:r>
              <a:rPr lang="cs-CZ" sz="2400" b="1" dirty="0" smtClean="0">
                <a:solidFill>
                  <a:srgbClr val="915991"/>
                </a:solidFill>
              </a:rPr>
              <a:t>eroným Pražský.</a:t>
            </a:r>
          </a:p>
        </p:txBody>
      </p:sp>
    </p:spTree>
    <p:extLst>
      <p:ext uri="{BB962C8B-B14F-4D97-AF65-F5344CB8AC3E}">
        <p14:creationId xmlns:p14="http://schemas.microsoft.com/office/powerpoint/2010/main" val="4193913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/>
              <a:t>Jan hus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0"/>
            <a:ext cx="8147248" cy="4525963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endParaRPr lang="cs-CZ" sz="2400" b="1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336449"/>
            <a:ext cx="3486150" cy="545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55" y="2132856"/>
            <a:ext cx="4621485" cy="3187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2167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/>
              <a:t>Jan </a:t>
            </a:r>
            <a:r>
              <a:rPr lang="cs-CZ" sz="6000" b="1" dirty="0" smtClean="0"/>
              <a:t>hus - dílo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0"/>
            <a:ext cx="8147248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dirty="0" smtClean="0"/>
              <a:t>V Kostnici 10. června 1415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200" dirty="0" smtClean="0"/>
              <a:t>Věrní a v bohu milí páni, </a:t>
            </a:r>
            <a:r>
              <a:rPr lang="cs-CZ" sz="2200" dirty="0" err="1" smtClean="0"/>
              <a:t>panie</a:t>
            </a:r>
            <a:r>
              <a:rPr lang="cs-CZ" sz="2200" dirty="0" smtClean="0"/>
              <a:t>, bohatí a chudí!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Prosím Vás, aby pravdu boží, </a:t>
            </a:r>
            <a:r>
              <a:rPr lang="cs-CZ" dirty="0" err="1" smtClean="0"/>
              <a:t>kterúž</a:t>
            </a:r>
            <a:r>
              <a:rPr lang="cs-CZ" dirty="0" smtClean="0"/>
              <a:t> sem z </a:t>
            </a:r>
            <a:r>
              <a:rPr lang="cs-CZ" dirty="0" err="1" smtClean="0"/>
              <a:t>božieho</a:t>
            </a:r>
            <a:r>
              <a:rPr lang="cs-CZ" dirty="0" smtClean="0"/>
              <a:t> zákona psal a z řečí svatých kázal a psal, aby </a:t>
            </a:r>
            <a:r>
              <a:rPr lang="cs-CZ" dirty="0" err="1" smtClean="0"/>
              <a:t>sě</a:t>
            </a:r>
            <a:r>
              <a:rPr lang="cs-CZ" dirty="0" smtClean="0"/>
              <a:t> té drželi. Také prosím, aby </a:t>
            </a:r>
            <a:r>
              <a:rPr lang="cs-CZ" dirty="0" err="1" smtClean="0"/>
              <a:t>sě</a:t>
            </a:r>
            <a:r>
              <a:rPr lang="cs-CZ" dirty="0" smtClean="0"/>
              <a:t> milovali, dobrých násilím tlačiti nedali a pravdy každému přáli.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400" dirty="0" smtClean="0"/>
              <a:t>Z listu mistra </a:t>
            </a:r>
            <a:r>
              <a:rPr lang="cs-CZ" sz="1400" dirty="0"/>
              <a:t>J</a:t>
            </a:r>
            <a:r>
              <a:rPr lang="cs-CZ" sz="1400" dirty="0" smtClean="0"/>
              <a:t>ana Husa z kostnického vězení</a:t>
            </a:r>
            <a:r>
              <a:rPr lang="cs-CZ" sz="1400" baseline="30000" dirty="0" smtClean="0"/>
              <a:t>1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757284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/>
              <a:t>Jan </a:t>
            </a:r>
            <a:r>
              <a:rPr lang="cs-CZ" sz="6000" b="1" dirty="0" smtClean="0"/>
              <a:t>hus - dílo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0"/>
            <a:ext cx="8147248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O církvi = De </a:t>
            </a:r>
            <a:r>
              <a:rPr lang="cs-CZ" sz="2400" b="1" dirty="0" err="1" smtClean="0">
                <a:solidFill>
                  <a:srgbClr val="915991"/>
                </a:solidFill>
              </a:rPr>
              <a:t>ecclesia</a:t>
            </a:r>
            <a:r>
              <a:rPr lang="cs-CZ" sz="2400" dirty="0" smtClean="0">
                <a:solidFill>
                  <a:srgbClr val="915991"/>
                </a:solidFill>
              </a:rPr>
              <a:t> </a:t>
            </a:r>
            <a:r>
              <a:rPr lang="cs-CZ" sz="2400" dirty="0" smtClean="0"/>
              <a:t>– kritika církve, její hlavou je Kristus, ne papež.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O pravopise českém = De </a:t>
            </a:r>
            <a:r>
              <a:rPr lang="cs-CZ" sz="2400" b="1" dirty="0" err="1" smtClean="0">
                <a:solidFill>
                  <a:srgbClr val="915991"/>
                </a:solidFill>
              </a:rPr>
              <a:t>orthographia</a:t>
            </a:r>
            <a:r>
              <a:rPr lang="cs-CZ" sz="2400" b="1" dirty="0" smtClean="0">
                <a:solidFill>
                  <a:srgbClr val="915991"/>
                </a:solidFill>
              </a:rPr>
              <a:t> </a:t>
            </a:r>
            <a:r>
              <a:rPr lang="cs-CZ" sz="2400" b="1" dirty="0" err="1" smtClean="0">
                <a:solidFill>
                  <a:srgbClr val="915991"/>
                </a:solidFill>
              </a:rPr>
              <a:t>bohemica</a:t>
            </a:r>
            <a:r>
              <a:rPr lang="cs-CZ" sz="2400" b="1" dirty="0" smtClean="0">
                <a:solidFill>
                  <a:srgbClr val="915991"/>
                </a:solidFill>
              </a:rPr>
              <a:t> </a:t>
            </a:r>
            <a:r>
              <a:rPr lang="cs-CZ" sz="2400" dirty="0" smtClean="0"/>
              <a:t>– zjednodušení pravopisu, zavedení diakritiky, počešťování německých slov.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Dcerka</a:t>
            </a:r>
            <a:r>
              <a:rPr lang="cs-CZ" sz="2400" dirty="0" smtClean="0"/>
              <a:t> – rady pro ženy a dívky.</a:t>
            </a:r>
          </a:p>
        </p:txBody>
      </p:sp>
    </p:spTree>
    <p:extLst>
      <p:ext uri="{BB962C8B-B14F-4D97-AF65-F5344CB8AC3E}">
        <p14:creationId xmlns:p14="http://schemas.microsoft.com/office/powerpoint/2010/main" val="1724559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/>
              <a:t>Jan </a:t>
            </a:r>
            <a:r>
              <a:rPr lang="cs-CZ" sz="6000" b="1" dirty="0" smtClean="0"/>
              <a:t>hus - dílo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0"/>
            <a:ext cx="8147248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Výklad Viery, Desatera a Páteře </a:t>
            </a:r>
            <a:r>
              <a:rPr lang="cs-CZ" sz="2400" dirty="0" smtClean="0"/>
              <a:t>= Výklad modliteb věřím v Boha, Desatero, Otčenáš.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Knížky o svatokupectví </a:t>
            </a:r>
            <a:r>
              <a:rPr lang="cs-CZ" sz="2400" dirty="0" smtClean="0"/>
              <a:t>– kritika odpustků, úplatkářství, bohatství církve.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Postila</a:t>
            </a:r>
            <a:r>
              <a:rPr lang="cs-CZ" sz="2400" dirty="0" smtClean="0"/>
              <a:t> – výklad částí evangelia.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Listy z Kostnice</a:t>
            </a:r>
            <a:r>
              <a:rPr lang="cs-CZ" sz="2400" dirty="0" smtClean="0">
                <a:solidFill>
                  <a:srgbClr val="915991"/>
                </a:solidFill>
              </a:rPr>
              <a:t> </a:t>
            </a:r>
            <a:r>
              <a:rPr lang="cs-CZ" sz="2400" dirty="0" smtClean="0"/>
              <a:t>– otevřené dopisy, vlastní obhajoba.</a:t>
            </a:r>
          </a:p>
        </p:txBody>
      </p:sp>
    </p:spTree>
    <p:extLst>
      <p:ext uri="{BB962C8B-B14F-4D97-AF65-F5344CB8AC3E}">
        <p14:creationId xmlns:p14="http://schemas.microsoft.com/office/powerpoint/2010/main" val="951376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/>
              <a:t>Husitská literatura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0"/>
            <a:ext cx="8147248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Jistebnický kancionál</a:t>
            </a:r>
            <a:r>
              <a:rPr lang="cs-CZ" sz="2400" dirty="0" smtClean="0">
                <a:solidFill>
                  <a:srgbClr val="915991"/>
                </a:solidFill>
              </a:rPr>
              <a:t> </a:t>
            </a:r>
            <a:r>
              <a:rPr lang="cs-CZ" sz="2400" dirty="0" smtClean="0"/>
              <a:t>– husitské chorály – </a:t>
            </a:r>
            <a:r>
              <a:rPr lang="cs-CZ" sz="2400" b="1" dirty="0" smtClean="0">
                <a:solidFill>
                  <a:srgbClr val="915991"/>
                </a:solidFill>
              </a:rPr>
              <a:t>Ktož </a:t>
            </a:r>
            <a:r>
              <a:rPr lang="cs-CZ" sz="2400" b="1" dirty="0" err="1" smtClean="0">
                <a:solidFill>
                  <a:srgbClr val="915991"/>
                </a:solidFill>
              </a:rPr>
              <a:t>jsú</a:t>
            </a:r>
            <a:r>
              <a:rPr lang="cs-CZ" sz="2400" b="1" dirty="0" smtClean="0">
                <a:solidFill>
                  <a:srgbClr val="915991"/>
                </a:solidFill>
              </a:rPr>
              <a:t> boží bojovníci, Povstaň, povstaň, veliké město Pražské.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Budyšínský rukopis </a:t>
            </a:r>
            <a:r>
              <a:rPr lang="cs-CZ" sz="2400" dirty="0" smtClean="0"/>
              <a:t>– Žaloba Koruny české, </a:t>
            </a:r>
            <a:r>
              <a:rPr lang="cs-CZ" sz="2400" dirty="0" err="1" smtClean="0"/>
              <a:t>Porok</a:t>
            </a:r>
            <a:r>
              <a:rPr lang="cs-CZ" sz="2400" dirty="0" smtClean="0"/>
              <a:t> koruny české, Hádání Prahy s Kutnou Horou.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915991"/>
                </a:solidFill>
              </a:rPr>
              <a:t>Vavřinec z Březové</a:t>
            </a:r>
            <a:r>
              <a:rPr lang="cs-CZ" sz="2400" dirty="0" smtClean="0">
                <a:solidFill>
                  <a:srgbClr val="915991"/>
                </a:solidFill>
              </a:rPr>
              <a:t> </a:t>
            </a:r>
            <a:r>
              <a:rPr lang="cs-CZ" sz="2400" dirty="0" smtClean="0"/>
              <a:t>– Husitská kronika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95836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403648" y="228919"/>
            <a:ext cx="7283152" cy="45719"/>
          </a:xfrm>
        </p:spPr>
        <p:txBody>
          <a:bodyPr/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92696"/>
            <a:ext cx="8363272" cy="5433467"/>
          </a:xfrm>
        </p:spPr>
        <p:txBody>
          <a:bodyPr/>
          <a:lstStyle/>
          <a:p>
            <a:pPr marL="0" indent="0">
              <a:buNone/>
            </a:pPr>
            <a:r>
              <a:rPr lang="cs-CZ" sz="3200" b="1" u="sng" dirty="0" smtClean="0"/>
              <a:t>Odkazy:</a:t>
            </a:r>
          </a:p>
          <a:p>
            <a:pPr marL="0" indent="0">
              <a:buNone/>
            </a:pPr>
            <a:r>
              <a:rPr lang="cs-CZ" dirty="0" smtClean="0"/>
              <a:t>1 LEDERBUCHOVÁ, L. a kol. </a:t>
            </a:r>
            <a:r>
              <a:rPr lang="cs-CZ" i="1" dirty="0"/>
              <a:t>Č</a:t>
            </a:r>
            <a:r>
              <a:rPr lang="cs-CZ" i="1" dirty="0" smtClean="0"/>
              <a:t>ítanka pro 7. ročník ZŠ. </a:t>
            </a:r>
            <a:r>
              <a:rPr lang="cs-CZ" dirty="0" smtClean="0"/>
              <a:t>1. vyd. Plzeň: Fraus, 2004. 215 s. ISBN 80-7238-323-X.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sz="3200" b="1" u="sng" dirty="0" smtClean="0"/>
              <a:t>Použité zdroje.</a:t>
            </a:r>
          </a:p>
          <a:p>
            <a:pPr marL="0" indent="0">
              <a:buNone/>
            </a:pPr>
            <a:r>
              <a:rPr lang="cs-CZ" sz="2400" dirty="0" smtClean="0"/>
              <a:t>BALAJKA</a:t>
            </a:r>
            <a:r>
              <a:rPr lang="cs-CZ" sz="2400" dirty="0"/>
              <a:t>, B. </a:t>
            </a:r>
            <a:r>
              <a:rPr lang="cs-CZ" sz="2400" i="1" dirty="0"/>
              <a:t>Přehledné dějiny literatury. </a:t>
            </a:r>
            <a:r>
              <a:rPr lang="cs-CZ" sz="2400" dirty="0"/>
              <a:t>5. vyd. Praha: Fortuna, 2000. 242 s. ISBN 80-7168-717-0.</a:t>
            </a:r>
          </a:p>
          <a:p>
            <a:pPr marL="0" indent="0">
              <a:buNone/>
            </a:pPr>
            <a:r>
              <a:rPr lang="cs-CZ" sz="2400" dirty="0"/>
              <a:t>LEDERBUCHOVÁ, L. a kol. </a:t>
            </a:r>
            <a:r>
              <a:rPr lang="cs-CZ" sz="2400" i="1" dirty="0"/>
              <a:t>Čítanka pro 7. ročník ZŠ. </a:t>
            </a:r>
            <a:r>
              <a:rPr lang="cs-CZ" sz="2400" dirty="0"/>
              <a:t>1. vyd. Plzeň: Fraus, 2004. 215 s. ISBN 80-7238-323-X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SOCHROVÁ, M. </a:t>
            </a:r>
            <a:r>
              <a:rPr lang="cs-CZ" sz="2400" i="1" dirty="0" smtClean="0"/>
              <a:t>Literatura v kostce. </a:t>
            </a:r>
            <a:r>
              <a:rPr lang="cs-CZ" sz="2400" dirty="0" smtClean="0"/>
              <a:t>2. vyd. Praha: Fragment, 2007. 176 s. ISBN 978-80-253-0652-9.</a:t>
            </a:r>
            <a:endParaRPr lang="cs-CZ" sz="2400" dirty="0"/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59315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3679" y="-387424"/>
            <a:ext cx="81534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332656"/>
            <a:ext cx="7992888" cy="59661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u="sng" dirty="0" smtClean="0"/>
              <a:t>Obrázky – zdroje:</a:t>
            </a:r>
            <a:endParaRPr lang="cs-CZ" sz="2400" dirty="0" smtClean="0"/>
          </a:p>
          <a:p>
            <a:r>
              <a:rPr lang="cs-CZ" sz="2400" dirty="0"/>
              <a:t>Podobizna</a:t>
            </a:r>
            <a:r>
              <a:rPr lang="cs-CZ" sz="2400" dirty="0" smtClean="0"/>
              <a:t>: </a:t>
            </a:r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commons.wikimedia.org/wiki/File:Jan_hus_1.jpg</a:t>
            </a:r>
            <a:endParaRPr lang="cs-CZ" sz="2400" dirty="0" smtClean="0"/>
          </a:p>
          <a:p>
            <a:r>
              <a:rPr lang="cs-CZ" sz="2400" dirty="0" smtClean="0"/>
              <a:t>Sousoší na </a:t>
            </a:r>
            <a:r>
              <a:rPr lang="cs-CZ" sz="2400" dirty="0"/>
              <a:t>Staroměstském náměstí: </a:t>
            </a: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commons.wikimedia.org/wiki/File:Prague_hus_statue.jpg</a:t>
            </a:r>
            <a:endParaRPr lang="cs-CZ" sz="2400" dirty="0" smtClean="0"/>
          </a:p>
          <a:p>
            <a:r>
              <a:rPr lang="cs-CZ" sz="2400" dirty="0" smtClean="0"/>
              <a:t>Hus na koncilu</a:t>
            </a:r>
            <a:r>
              <a:rPr lang="cs-CZ" sz="2400" dirty="0"/>
              <a:t>: </a:t>
            </a:r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upload.wikimedia.org/wikipedia/commons/a/a4/Jan_Hus-Council_of_Constance.jpg</a:t>
            </a:r>
            <a:endParaRPr lang="cs-CZ" sz="2400" dirty="0" smtClean="0"/>
          </a:p>
          <a:p>
            <a:r>
              <a:rPr lang="cs-CZ" sz="2400" dirty="0" smtClean="0"/>
              <a:t> Hus </a:t>
            </a:r>
            <a:r>
              <a:rPr lang="cs-CZ" sz="2400" dirty="0"/>
              <a:t>na hranici: </a:t>
            </a:r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upload.wikimedia.org/wikipedia/commons/b/b0/Jan_Hus_at_the_Stake.jpg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2386013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4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1">
  <a:themeElements>
    <a:clrScheme name="Celebration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A2A2FF"/>
      </a:hlink>
      <a:folHlink>
        <a:srgbClr val="CF9BF7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elebratio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blipFill rotWithShape="1">
          <a:blip xmlns:r="http://schemas.openxmlformats.org/officeDocument/2006/relationships" r:embed="rId1">
            <a:duotone>
              <a:schemeClr val="phClr">
                <a:tint val="30000"/>
                <a:satMod val="175000"/>
              </a:schemeClr>
              <a:schemeClr val="phClr">
                <a:shade val="50000"/>
                <a:satMod val="115000"/>
              </a:schemeClr>
            </a:duotone>
          </a:blip>
          <a:tile tx="0" ty="0" sx="80000" sy="80000" flip="none" algn="tl"/>
        </a:blip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innerShdw blurRad="76200">
              <a:srgbClr val="000000">
                <a:alpha val="50000"/>
              </a:srgbClr>
            </a:innerShdw>
          </a:effectLst>
          <a:scene3d>
            <a:camera prst="orthographicFront">
              <a:rot lat="0" lon="0" rev="0"/>
            </a:camera>
            <a:lightRig rig="soft" dir="t">
              <a:rot lat="0" lon="0" rev="7800000"/>
            </a:lightRig>
          </a:scene3d>
          <a:sp3d>
            <a:bevelT w="63500" h="38100" prst="relaxedInset"/>
          </a:sp3d>
        </a:effectStyle>
      </a:effectStyleLst>
      <a:bgFillStyleLst>
        <a:blipFill rotWithShape="1">
          <a:blip xmlns:r="http://schemas.openxmlformats.org/officeDocument/2006/relationships" r:embed="rId2">
            <a:duotone>
              <a:schemeClr val="phClr">
                <a:tint val="80000"/>
                <a:satMod val="300000"/>
                <a:lumMod val="110000"/>
              </a:schemeClr>
              <a:schemeClr val="phClr">
                <a:shade val="50000"/>
                <a:satMod val="130000"/>
                <a:lumMod val="11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tint val="80000"/>
                <a:satMod val="115000"/>
              </a:schemeClr>
              <a:schemeClr val="phClr">
                <a:shade val="80000"/>
                <a:satMod val="110000"/>
              </a:schemeClr>
            </a:duotone>
          </a:blip>
          <a:stretch/>
        </a:blipFill>
        <a:blipFill rotWithShape="1">
          <a:blip xmlns:r="http://schemas.openxmlformats.org/officeDocument/2006/relationships" r:embed="rId4">
            <a:duotone>
              <a:schemeClr val="phClr">
                <a:tint val="80000"/>
                <a:satMod val="115000"/>
              </a:schemeClr>
              <a:schemeClr val="phClr">
                <a:shade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Oslava</Template>
  <TotalTime>93</TotalTime>
  <Words>720</Words>
  <Application>Microsoft Office PowerPoint</Application>
  <PresentationFormat>Předvádění na obrazovce (4:3)</PresentationFormat>
  <Paragraphs>74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1</vt:lpstr>
      <vt:lpstr>Prezentace aplikace PowerPoint</vt:lpstr>
      <vt:lpstr>Jan hus</vt:lpstr>
      <vt:lpstr>Husovi předchůdci</vt:lpstr>
      <vt:lpstr>Husovi předchůdci</vt:lpstr>
      <vt:lpstr>Jan hus</vt:lpstr>
      <vt:lpstr>Prezentace aplikace PowerPoint</vt:lpstr>
      <vt:lpstr>Jan hus</vt:lpstr>
      <vt:lpstr>Jan hus</vt:lpstr>
      <vt:lpstr>Jan hus</vt:lpstr>
      <vt:lpstr>Jan hus</vt:lpstr>
      <vt:lpstr>Jan hus</vt:lpstr>
      <vt:lpstr>Jan hus - dílo</vt:lpstr>
      <vt:lpstr>Jan hus - dílo</vt:lpstr>
      <vt:lpstr>Jan hus - dílo</vt:lpstr>
      <vt:lpstr>Husitská literatura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hus</dc:title>
  <dc:creator>Martina Žondrová</dc:creator>
  <cp:lastModifiedBy>pc</cp:lastModifiedBy>
  <cp:revision>25</cp:revision>
  <dcterms:created xsi:type="dcterms:W3CDTF">2012-03-19T17:57:40Z</dcterms:created>
  <dcterms:modified xsi:type="dcterms:W3CDTF">2013-06-11T13:08:56Z</dcterms:modified>
</cp:coreProperties>
</file>