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5" r:id="rId1"/>
  </p:sldMasterIdLst>
  <p:notesMasterIdLst>
    <p:notesMasterId r:id="rId43"/>
  </p:notesMasterIdLst>
  <p:sldIdLst>
    <p:sldId id="298" r:id="rId2"/>
    <p:sldId id="297" r:id="rId3"/>
    <p:sldId id="256" r:id="rId4"/>
    <p:sldId id="257" r:id="rId5"/>
    <p:sldId id="258" r:id="rId6"/>
    <p:sldId id="259" r:id="rId7"/>
    <p:sldId id="260" r:id="rId8"/>
    <p:sldId id="271" r:id="rId9"/>
    <p:sldId id="261" r:id="rId10"/>
    <p:sldId id="267" r:id="rId11"/>
    <p:sldId id="262" r:id="rId12"/>
    <p:sldId id="264" r:id="rId13"/>
    <p:sldId id="273" r:id="rId14"/>
    <p:sldId id="265" r:id="rId15"/>
    <p:sldId id="272" r:id="rId16"/>
    <p:sldId id="268" r:id="rId17"/>
    <p:sldId id="277" r:id="rId18"/>
    <p:sldId id="269" r:id="rId19"/>
    <p:sldId id="266" r:id="rId20"/>
    <p:sldId id="286" r:id="rId21"/>
    <p:sldId id="291" r:id="rId22"/>
    <p:sldId id="287" r:id="rId23"/>
    <p:sldId id="288" r:id="rId24"/>
    <p:sldId id="270" r:id="rId25"/>
    <p:sldId id="274" r:id="rId26"/>
    <p:sldId id="275" r:id="rId27"/>
    <p:sldId id="289" r:id="rId28"/>
    <p:sldId id="276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90" r:id="rId37"/>
    <p:sldId id="285" r:id="rId38"/>
    <p:sldId id="292" r:id="rId39"/>
    <p:sldId id="293" r:id="rId40"/>
    <p:sldId id="294" r:id="rId41"/>
    <p:sldId id="295" r:id="rId4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CC00FF"/>
    <a:srgbClr val="66FFFF"/>
    <a:srgbClr val="FBE4C5"/>
    <a:srgbClr val="33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103" autoAdjust="0"/>
  </p:normalViewPr>
  <p:slideViewPr>
    <p:cSldViewPr>
      <p:cViewPr>
        <p:scale>
          <a:sx n="66" d="100"/>
          <a:sy n="66" d="100"/>
        </p:scale>
        <p:origin x="-654" y="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78C888-C453-40A4-8FD0-51CF42774FB4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ADCAEF8-1A06-4042-98DD-9527A04A6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84C133-8255-43F3-AEB2-1023C510905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536D9A-9A78-4FB4-9FFF-AC9FEA59D60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24D671-EFEE-48A7-B9B8-48EC838A53F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19835D-44FF-405F-BD56-EEBF5DAE787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600D9C-2B5E-4C09-821B-DD383F541A2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EC46CD-AEFA-49C4-AAE7-6D13CBE577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A9AD26-1D3C-4FD8-BDBE-6A1A51B07AC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4A8CC-5AAD-48E3-9103-CB4FD5AFC27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48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44B97E-A2ED-40A7-AFA0-E8B709EF2E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68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5529793-9FC8-4AAA-BB33-6A4064EC038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B238314-B05C-49A7-9EFE-498E813F33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09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3BD63C-8CF8-48FF-BDDE-E2381BC7BF0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30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179E9F-6723-4444-8524-DA370ADF8D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50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147FB8-22B2-47A7-84B3-9C0DA7219CF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71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9AE0A6-E24A-415A-9DFD-B67F71628E7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91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B359C8-93C3-44D4-87D7-BE02484547E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12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7B608BE-CD7A-4075-B2EF-728E32F64D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32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A79FFBB-682E-4D36-A326-8C9DFED2F0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52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B19B14-F080-498A-84B1-A37DAB08183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73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E1EF51-891A-4B2D-A2F9-F05E6D4EC15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93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DCFFD00-BF7B-484D-86CB-CD37C6BB2BC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14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6116945-5520-4CBA-83EA-1D0EBFDAA77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34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95C44B-622E-4C13-9C4A-7A688E04C9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55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A2C709-C875-40DA-92A3-EE1E5061A71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75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D1CF84-7933-41D3-AE3D-D0878D2D495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96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4354EC-FCCD-4486-B06D-C9A06D9442C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6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A7C8B1-7EBE-46A7-AA0A-7FF6EFB42B8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37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37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95A529-00F4-481D-ADA4-B94055C575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57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85F5850-CE39-4B87-9711-46F0A5E317D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78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D66DBB-8EC6-482F-BBFF-8BBC8BBA985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98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0EC92C-1139-4D3D-9FFC-9218519FDC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2FFC58-8FEF-4880-86EB-766FFEC64CC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39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E59C11-528C-42BA-9D48-0F95CF2D2B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60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D86E2D-3183-4693-BD3B-BCB121869AF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9869E-65C3-4B12-9845-C1B942A1DEEF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FBC75-9337-4E13-9EAA-D5EF9C6DA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4E611-AB97-415A-BDB5-84E55C4ED54D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469D1-015E-478B-966A-2AE585BE3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BE271-A8DE-4057-A18C-171418829766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3794A-9594-4C59-9D9E-C0F459583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64F59-7E90-4015-B66E-74E939D7040D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C993F-4511-425B-B41F-4037A198E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7E288-3EA6-4F35-BBCC-0BCB32AD048F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6DA3F-C96F-4F1B-ABEF-BCAF783E7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91657-37FC-49F5-BA0B-D3C2E60D07B8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F5C65-E76B-4585-8938-7BB13E661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03270-0231-4510-91E4-8A884680C8FB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F25F7-6A45-4BAF-AB0F-6383F6807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B8C54-8BDA-45E3-A27C-82ADEF6CD8A9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E0604-8669-40F4-A1BB-CE73B042D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BF89F-2919-43D2-B90D-91E3A2B2268A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2D126-84DA-4AC1-A500-0D214A505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3EC8C-E0D6-4A00-8E55-9F1341015ACB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DDFA1-7D49-4D7F-9C28-257B8CDDC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3CBC8-4B15-4670-BDE5-E181A9C0C72F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7F7FE-9C75-4A8C-B7FE-A0DCBFCD7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C4B11-E6CF-484C-89A4-54B129D42507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1DDCB6-2DD0-417D-B008-2CAFF668A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06" r:id="rId1"/>
    <p:sldLayoutId id="2147484105" r:id="rId2"/>
    <p:sldLayoutId id="2147484104" r:id="rId3"/>
    <p:sldLayoutId id="2147484103" r:id="rId4"/>
    <p:sldLayoutId id="2147484102" r:id="rId5"/>
    <p:sldLayoutId id="2147484101" r:id="rId6"/>
    <p:sldLayoutId id="2147484100" r:id="rId7"/>
    <p:sldLayoutId id="2147484099" r:id="rId8"/>
    <p:sldLayoutId id="2147484107" r:id="rId9"/>
    <p:sldLayoutId id="2147484098" r:id="rId10"/>
    <p:sldLayoutId id="214748409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topisy.com/andorra/" TargetMode="External"/><Relationship Id="rId3" Type="http://schemas.openxmlformats.org/officeDocument/2006/relationships/hyperlink" Target="http://commons.wikimedia.org/wiki/File:Mapa_de_Andorra.jpg" TargetMode="External"/><Relationship Id="rId7" Type="http://schemas.openxmlformats.org/officeDocument/2006/relationships/hyperlink" Target="http://www.geographicguide.net/europe/andorra.htm" TargetMode="External"/><Relationship Id="rId2" Type="http://schemas.openxmlformats.org/officeDocument/2006/relationships/hyperlink" Target="http://cs.wikipedia.org/wiki/Andorr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ndorraLaVella.JPG" TargetMode="External"/><Relationship Id="rId5" Type="http://schemas.openxmlformats.org/officeDocument/2006/relationships/hyperlink" Target="http://www.cestopisy.com/wss_images_html/spanelsko/cadaques/andorra" TargetMode="External"/><Relationship Id="rId4" Type="http://schemas.openxmlformats.org/officeDocument/2006/relationships/hyperlink" Target="http://wwp.greenwichmeantime.com/time-zone/europe/andorra/map/index.htm" TargetMode="External"/><Relationship Id="rId9" Type="http://schemas.openxmlformats.org/officeDocument/2006/relationships/hyperlink" Target="http://www.metrolic.com/travel-guides-andorra-159787/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ndorra-La_Massana.png" TargetMode="External"/><Relationship Id="rId3" Type="http://schemas.openxmlformats.org/officeDocument/2006/relationships/hyperlink" Target="http://lyzovani.e-zajezdy.cz/andorra/canillo" TargetMode="External"/><Relationship Id="rId7" Type="http://schemas.openxmlformats.org/officeDocument/2006/relationships/hyperlink" Target="http://upload.wikimedia.org/wikipedia/commons/2/23/Andorra-Escaldes-Engordany.png" TargetMode="External"/><Relationship Id="rId2" Type="http://schemas.openxmlformats.org/officeDocument/2006/relationships/hyperlink" Target="http://cs.wikipedia.org/wiki/Andorra_la_Vell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Encamp" TargetMode="External"/><Relationship Id="rId5" Type="http://schemas.openxmlformats.org/officeDocument/2006/relationships/hyperlink" Target="http://www.europe-trips.eu/Andorra/tourist-information-Andorrian-resorts-hotels-accommodation.html" TargetMode="External"/><Relationship Id="rId10" Type="http://schemas.openxmlformats.org/officeDocument/2006/relationships/hyperlink" Target="http://cs.wikipedia.org/wiki/Soubor:Ordino.png" TargetMode="External"/><Relationship Id="rId4" Type="http://schemas.openxmlformats.org/officeDocument/2006/relationships/hyperlink" Target="http://www.skiholidayextras.com/resortguides/canillo.php" TargetMode="External"/><Relationship Id="rId9" Type="http://schemas.openxmlformats.org/officeDocument/2006/relationships/hyperlink" Target="http://www.google.cz/imgres?q=La+Massana&amp;hl=cs&amp;biw=1525&amp;bih=751&amp;gbv=2&amp;tbm=isch&amp;tbnid=MOpGD_FGpWEjwM:&amp;imgrefurl=http://www.cyberandorra.com/wiki/en/andorra-la-massana&amp;docid=Hp2s5l3pep6UDM&amp;imgurl=http://www.cyberandorra.com/wiki/_media//la-massana/massana.jpg&amp;w=800&amp;h=533&amp;ei=uJK6TtqyOYHoOcSgiLsI&amp;zoom=1&amp;iact=hc&amp;vpx=530&amp;vpy=150&amp;dur=358&amp;hovh=183&amp;hovw=275&amp;tx=140&amp;ty=107&amp;sig=107506468914168119386&amp;page=1&amp;tbnh=126&amp;tbnw=170&amp;start=0&amp;ndsp=28&amp;ved=1t:429,r:2,s:0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ant+Juli%C3%A0+de+L%C3%B2ria&amp;hl=cs&amp;gbv=2&amp;biw=1525&amp;bih=751&amp;tbm=isch&amp;tbnid=hzT24Oz3VsjK6M:&amp;imgrefurl=http://www.paxgaea.com/Andorra.html&amp;docid=XlsVb00IsBO3LM&amp;imgurl=http://www.paxgaea.com/images/Sant_Julia_de_Loria.jpg&amp;w=1472&amp;h=1104&amp;ei=u5S6TtW7D8ObOsO__c4I&amp;zoom=1&amp;iact=hc&amp;vpx=174&amp;vpy=143&amp;dur=232&amp;hovh=194&amp;hovw=259&amp;tx=177&amp;ty=104&amp;sig=107506468914168119386&amp;page=1&amp;tbnh=123&amp;tbnw=170&amp;start=0&amp;ndsp=30&amp;ved=1t:429,r:0,s:0" TargetMode="External"/><Relationship Id="rId2" Type="http://schemas.openxmlformats.org/officeDocument/2006/relationships/hyperlink" Target="http://cs.wikipedia.org/wiki/Soubor:Andorra-Sant_Julia_de_Loria.png,%20http:/www.google.cz/imgres?q=Sant+Juli%C3%A0+de+L%C3%B2ria&amp;hl=cs&amp;gbv=2&amp;biw=1525&amp;bih=751&amp;tbm=isch&amp;tbnid=hzT24Oz3VsjK6M:&amp;imgrefurl=http://www.paxgaea.com/Andorra.html&amp;docid=XlsVb00IsBO3LM&amp;imgurl=http://www.paxgaea.com/images/Sant_Julia_de_Loria.jpg&amp;w=1472&amp;h=1104&amp;ei=u5S6TtW7D8ObOsO__c4I&amp;zoom=1&amp;iact=hc&amp;vpx=174&amp;vpy=143&amp;dur=232&amp;hovh=194&amp;hovw=259&amp;tx=177&amp;ty=104&amp;sig=107506468914168119386&amp;page=1&amp;tbnh=123&amp;tbnw=170&amp;start=0&amp;ndsp=30&amp;ved=1t:429,r:0,s: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lifestyle.iloveindia.com/image-popup.php?news_id=10854&amp;img=a" TargetMode="External"/><Relationship Id="rId4" Type="http://schemas.openxmlformats.org/officeDocument/2006/relationships/hyperlink" Target="http://www.google.cz/imgres?q=andorra&amp;hl=cs&amp;biw=1280&amp;bih=929&amp;gbv=2&amp;tbm=isch&amp;tbnid=X7UtJp5uD0ritM:&amp;imgrefurl=http://en.wikipedia.org/wiki/Andorra&amp;docid=g4kItdhpJtl0jM&amp;imgurl=http://upload.wikimedia.org/wikipedia/commons/thumb/8/81/Caldea.jpg/300px-Caldea.jpg&amp;w=300&amp;h=201&amp;ei=ocMXT6KtA-Om4gSHr-GSBA&amp;zoom=1&amp;iact=rc&amp;dur=164&amp;sig=103875731099061013402&amp;page=1&amp;tbnh=160&amp;tbnw=204&amp;start=0&amp;ndsp=20&amp;ved=1t:429,r:11,s:0&amp;tx=98&amp;ty=86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andorra&amp;hl=cs&amp;biw=1280&amp;bih=929&amp;gbv=2&amp;tbm=isch&amp;tbnid=A3RnFEXR3o_-PM:&amp;imgrefurl=http://carroi.andorramania.com/index3.php&amp;docid=R_g5fb05-LM6DM&amp;imgurl=http://carroi.andorramania.com/images/016.jpg&amp;w=640&amp;h=480&amp;ei=ocMXT6KtA-Om4gSHr-GSBA&amp;zoom=1&amp;iact=hc&amp;vpx=835&amp;vpy=282&amp;dur=1396&amp;hovh=194&amp;hovw=259&amp;tx=113&amp;ty=117&amp;sig=103875731099061013402&amp;page=4&amp;tbnh=138&amp;tbnw=203&amp;start=85&amp;ndsp=31&amp;ved=1t:429,r:24,s:8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47813" y="1700213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Hilscherová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n-lt"/>
                        </a:rPr>
                        <a:t>VY_52_INOVACE_Z.8.8-31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Andorra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5950" y="4292600"/>
            <a:ext cx="5407025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323850" y="549275"/>
            <a:ext cx="856932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Anotace	</a:t>
            </a:r>
          </a:p>
          <a:p>
            <a:r>
              <a:rPr lang="cs-CZ">
                <a:latin typeface="Verdana" pitchFamily="34" charset="0"/>
              </a:rPr>
              <a:t>Prezentace zabývající se státem Andorra  jako malým státem Evropy. Autor: Mgr.Hana  Hilscherová	</a:t>
            </a:r>
          </a:p>
          <a:p>
            <a:r>
              <a:rPr lang="cs-CZ">
                <a:latin typeface="Verdana" pitchFamily="34" charset="0"/>
              </a:rPr>
              <a:t>Jazyk:Čeština</a:t>
            </a:r>
          </a:p>
          <a:p>
            <a:r>
              <a:rPr lang="cs-CZ">
                <a:latin typeface="Verdana" pitchFamily="34" charset="0"/>
              </a:rPr>
              <a:t>Očekávaný výstup: 	</a:t>
            </a:r>
          </a:p>
          <a:p>
            <a:r>
              <a:rPr lang="cs-CZ">
                <a:latin typeface="Verdana" pitchFamily="34" charset="0"/>
              </a:rPr>
              <a:t>porovnává a přiměřeně hodnotí polohu, rozlohu, přírodní, kulturní, společenské, politické a hospodářské poměry, zvláštnosti a podobnosti, potenciál a bariéry jednotlivých států Evropy</a:t>
            </a:r>
          </a:p>
          <a:p>
            <a:r>
              <a:rPr lang="cs-CZ">
                <a:latin typeface="Verdana" pitchFamily="34" charset="0"/>
              </a:rPr>
              <a:t>Speciální vzdělávací potřeby:  žádné </a:t>
            </a:r>
          </a:p>
          <a:p>
            <a:r>
              <a:rPr lang="cs-CZ">
                <a:latin typeface="Verdana" pitchFamily="34" charset="0"/>
              </a:rPr>
              <a:t>Klíčová slova: Andorra, Evropa,památky	</a:t>
            </a:r>
          </a:p>
          <a:p>
            <a:r>
              <a:rPr lang="cs-CZ">
                <a:latin typeface="Verdana" pitchFamily="34" charset="0"/>
              </a:rPr>
              <a:t>Druh učebního materiálu: výkladová prezentace</a:t>
            </a:r>
          </a:p>
          <a:p>
            <a:r>
              <a:rPr lang="cs-CZ">
                <a:latin typeface="Verdana" pitchFamily="34" charset="0"/>
              </a:rPr>
              <a:t>Druh interaktivity: Aktivita</a:t>
            </a:r>
          </a:p>
          <a:p>
            <a:r>
              <a:rPr lang="cs-CZ">
                <a:latin typeface="Verdana" pitchFamily="34" charset="0"/>
              </a:rPr>
              <a:t>Cílová skupina:	Žák</a:t>
            </a:r>
          </a:p>
          <a:p>
            <a:r>
              <a:rPr lang="cs-CZ">
                <a:latin typeface="Verdana" pitchFamily="34" charset="0"/>
              </a:rPr>
              <a:t>Stupeň a typ vzdělávání: základní vzdělávání – druhý stupeň</a:t>
            </a:r>
          </a:p>
          <a:p>
            <a:r>
              <a:rPr lang="cs-CZ">
                <a:latin typeface="Verdana" pitchFamily="34" charset="0"/>
              </a:rPr>
              <a:t>Typická věková skupina	: 12 - 15 let</a:t>
            </a:r>
          </a:p>
          <a:p>
            <a:r>
              <a:rPr lang="cs-CZ">
                <a:latin typeface="Verdana" pitchFamily="34" charset="0"/>
              </a:rPr>
              <a:t>Celková velikost: 7710 kB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1042988" y="1844675"/>
            <a:ext cx="7956550" cy="1701800"/>
          </a:xfrm>
        </p:spPr>
        <p:txBody>
          <a:bodyPr/>
          <a:lstStyle/>
          <a:p>
            <a:r>
              <a:rPr lang="cs-CZ" sz="13800" smtClean="0">
                <a:latin typeface="Jokerman" pitchFamily="82" charset="0"/>
              </a:rPr>
              <a:t>Andorra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780928"/>
          <a:ext cx="7560840" cy="3868267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2026616"/>
                <a:gridCol w="155893"/>
                <a:gridCol w="5378331"/>
              </a:tblGrid>
              <a:tr h="504056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pt-BR" sz="2000" dirty="0">
                          <a:solidFill>
                            <a:schemeClr val="bg1"/>
                          </a:solidFill>
                          <a:effectLst/>
                        </a:rPr>
                        <a:t>Andorrské </a:t>
                      </a:r>
                      <a:r>
                        <a:rPr lang="pt-BR" sz="2000" dirty="0" smtClean="0">
                          <a:solidFill>
                            <a:schemeClr val="bg1"/>
                          </a:solidFill>
                          <a:effectLst/>
                        </a:rPr>
                        <a:t>knížect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ví</a:t>
                      </a:r>
                      <a:endParaRPr lang="pt-BR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7577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fontAlgn="ctr"/>
                      <a:endParaRPr lang="cs-CZ" sz="1800" u="sng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fontAlgn="ctr"/>
                      <a:r>
                        <a:rPr lang="cs-CZ" sz="1800" u="sng" dirty="0" smtClean="0">
                          <a:solidFill>
                            <a:schemeClr val="bg1"/>
                          </a:solidFill>
                          <a:effectLst/>
                        </a:rPr>
                        <a:t>Vlajka:</a:t>
                      </a:r>
                      <a:endParaRPr lang="cs-CZ" sz="1800" u="sng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u="sng" dirty="0">
                          <a:solidFill>
                            <a:schemeClr val="bg1"/>
                          </a:solidFill>
                          <a:effectLst/>
                        </a:rPr>
                        <a:t/>
                      </a:r>
                      <a:br>
                        <a:rPr lang="cs-CZ" sz="1800" u="sng" dirty="0">
                          <a:solidFill>
                            <a:schemeClr val="bg1"/>
                          </a:solidFill>
                          <a:effectLst/>
                        </a:rPr>
                      </a:br>
                      <a:r>
                        <a:rPr lang="cs-CZ" sz="1800" u="sng" dirty="0" smtClean="0">
                          <a:solidFill>
                            <a:schemeClr val="bg1"/>
                          </a:solidFill>
                          <a:effectLst/>
                        </a:rPr>
                        <a:t>znak:</a:t>
                      </a:r>
                      <a:endParaRPr lang="cs-CZ" sz="1800" u="sng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207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es-ES" sz="1800" dirty="0">
                          <a:solidFill>
                            <a:schemeClr val="bg1"/>
                          </a:solidFill>
                          <a:effectLst/>
                        </a:rPr>
                        <a:t>Hymna: El Gran Carlemany, Mon Pare‬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0550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b="1" i="1" dirty="0">
                          <a:effectLst/>
                        </a:rPr>
                        <a:t>Geografie</a:t>
                      </a:r>
                      <a:endParaRPr lang="cs-CZ" sz="2400" b="1" i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771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133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1800" u="sng" dirty="0" smtClean="0">
                          <a:solidFill>
                            <a:schemeClr val="bg1"/>
                          </a:solidFill>
                        </a:rPr>
                        <a:t>Hlavní město</a:t>
                      </a:r>
                      <a:r>
                        <a:rPr lang="cs-CZ" sz="1800" u="sng" dirty="0">
                          <a:solidFill>
                            <a:schemeClr val="bg1"/>
                          </a:solidFill>
                        </a:rPr>
                        <a:t>: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Andorra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la Vella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1800" u="sng" dirty="0">
                          <a:solidFill>
                            <a:schemeClr val="bg1"/>
                          </a:solidFill>
                        </a:rPr>
                        <a:t>Rozloha: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pl-PL" sz="1800" dirty="0" smtClean="0">
                          <a:solidFill>
                            <a:schemeClr val="bg1"/>
                          </a:solidFill>
                        </a:rPr>
                        <a:t> 468 km²</a:t>
                      </a:r>
                      <a:r>
                        <a:rPr lang="pl-PL" sz="180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pl-PL" sz="1800" dirty="0" smtClean="0">
                          <a:solidFill>
                            <a:schemeClr val="bg1"/>
                          </a:solidFill>
                        </a:rPr>
                        <a:t>z </a:t>
                      </a:r>
                      <a:r>
                        <a:rPr lang="pl-PL" sz="1800" dirty="0">
                          <a:solidFill>
                            <a:schemeClr val="bg1"/>
                          </a:solidFill>
                        </a:rPr>
                        <a:t>toho </a:t>
                      </a:r>
                      <a:r>
                        <a:rPr lang="pl-PL" sz="1800" dirty="0" smtClean="0">
                          <a:solidFill>
                            <a:schemeClr val="bg1"/>
                          </a:solidFill>
                        </a:rPr>
                        <a:t>zanedbatelné procento</a:t>
                      </a:r>
                      <a:r>
                        <a:rPr lang="pl-PL" sz="1800" baseline="0" dirty="0" smtClean="0">
                          <a:solidFill>
                            <a:schemeClr val="bg1"/>
                          </a:solidFill>
                        </a:rPr>
                        <a:t> vodní </a:t>
                      </a:r>
                      <a:r>
                        <a:rPr lang="pl-PL" sz="1800" dirty="0" smtClean="0">
                          <a:solidFill>
                            <a:schemeClr val="bg1"/>
                          </a:solidFill>
                        </a:rPr>
                        <a:t>plochy</a:t>
                      </a:r>
                      <a:endParaRPr lang="pl-PL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pl-PL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001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1800" u="sng" dirty="0">
                          <a:solidFill>
                            <a:schemeClr val="bg1"/>
                          </a:solidFill>
                        </a:rPr>
                        <a:t>Nejvyšší bod: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pt-BR" sz="1800" dirty="0" smtClean="0">
                          <a:solidFill>
                            <a:schemeClr val="bg1"/>
                          </a:solidFill>
                        </a:rPr>
                        <a:t>Coma Pedrosa </a:t>
                      </a:r>
                      <a:r>
                        <a:rPr lang="pt-BR" sz="1800" dirty="0">
                          <a:solidFill>
                            <a:schemeClr val="bg1"/>
                          </a:solidFill>
                        </a:rPr>
                        <a:t>(2946 m n. m.)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pt-BR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7410" name="Picture 1" descr="Vlajka Andor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3357563"/>
            <a:ext cx="104775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Znak Andorr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9663" y="3267075"/>
            <a:ext cx="857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1"/>
          <p:cNvSpPr txBox="1">
            <a:spLocks noChangeArrowheads="1"/>
          </p:cNvSpPr>
          <p:nvPr/>
        </p:nvSpPr>
        <p:spPr bwMode="auto">
          <a:xfrm>
            <a:off x="755650" y="2205038"/>
            <a:ext cx="806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692696"/>
          <a:ext cx="8208912" cy="5745604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1791035"/>
                <a:gridCol w="447759"/>
                <a:gridCol w="311054"/>
                <a:gridCol w="5659064"/>
              </a:tblGrid>
              <a:tr h="442682">
                <a:tc gridSpan="4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b="1" i="1" dirty="0">
                          <a:solidFill>
                            <a:schemeClr val="bg1"/>
                          </a:solidFill>
                          <a:effectLst/>
                        </a:rPr>
                        <a:t>Obyvatelstvo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933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</a:rPr>
                        <a:t>Počet</a:t>
                      </a:r>
                      <a:r>
                        <a:rPr lang="cs-CZ" sz="1800" i="0" u="sng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</a:rPr>
                        <a:t>Obyvatel:</a:t>
                      </a:r>
                      <a:endParaRPr lang="cs-CZ" sz="1800" i="0" u="sng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84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000, z toho Španělé 43 %, Andořané 33 %,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                  Portugalci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11 %, Francouzi 7 %, jiní 6 % 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927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</a:rPr>
                        <a:t>Hustota </a:t>
                      </a:r>
                      <a:r>
                        <a:rPr lang="cs-CZ" sz="1800" i="0" u="sng" dirty="0">
                          <a:solidFill>
                            <a:schemeClr val="bg1"/>
                          </a:solidFill>
                        </a:rPr>
                        <a:t>zalidnění: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pl-PL" sz="1800" dirty="0">
                          <a:solidFill>
                            <a:schemeClr val="bg1"/>
                          </a:solidFill>
                        </a:rPr>
                        <a:t>147 ob. / </a:t>
                      </a:r>
                      <a:r>
                        <a:rPr lang="pl-PL" sz="1800" dirty="0" smtClean="0">
                          <a:solidFill>
                            <a:schemeClr val="bg1"/>
                          </a:solidFill>
                        </a:rPr>
                        <a:t>km²</a:t>
                      </a:r>
                      <a:endParaRPr lang="pl-PL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79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</a:rPr>
                        <a:t>Jazyk</a:t>
                      </a:r>
                      <a:r>
                        <a:rPr lang="cs-CZ" sz="1800" i="0" u="sng" dirty="0">
                          <a:solidFill>
                            <a:schemeClr val="bg1"/>
                          </a:solidFill>
                        </a:rPr>
                        <a:t>: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katalánština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, používá se také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francouzština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a  portugalština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3040"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</a:rPr>
                        <a:t>Náboženství:</a:t>
                      </a:r>
                      <a:endParaRPr lang="cs-CZ" sz="1800" i="0" u="sng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Katolické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86 %, ostatní 14 %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0362">
                <a:tc gridSpan="4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b="1" i="1" u="none" dirty="0">
                          <a:solidFill>
                            <a:schemeClr val="bg1"/>
                          </a:solidFill>
                          <a:effectLst/>
                        </a:rPr>
                        <a:t>Státní útvar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0047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</a:rPr>
                        <a:t>Státní zřízení:</a:t>
                      </a:r>
                      <a:endParaRPr lang="cs-CZ" sz="1800" i="0" u="sng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parlamentní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monarchie (diarchie)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787584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>
                          <a:solidFill>
                            <a:schemeClr val="bg1"/>
                          </a:solidFill>
                          <a:effectLst/>
                        </a:rPr>
                        <a:t>Hlava </a:t>
                      </a:r>
                      <a:r>
                        <a:rPr lang="cs-CZ" sz="1800" i="0" u="sng" dirty="0" smtClean="0">
                          <a:solidFill>
                            <a:schemeClr val="bg1"/>
                          </a:solidFill>
                          <a:effectLst/>
                        </a:rPr>
                        <a:t>státu:</a:t>
                      </a:r>
                      <a:endParaRPr lang="cs-CZ" sz="1800" i="0" u="sng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francouzský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prezident Nicolas Sarkozy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, a španělský        biskup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</a:rPr>
                        <a:t>Monseigneur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Joan </a:t>
                      </a:r>
                      <a:r>
                        <a:rPr lang="cs-CZ" sz="1800" dirty="0" err="1">
                          <a:solidFill>
                            <a:schemeClr val="bg1"/>
                          </a:solidFill>
                          <a:effectLst/>
                        </a:rPr>
                        <a:t>Enric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800" dirty="0" err="1">
                          <a:solidFill>
                            <a:schemeClr val="bg1"/>
                          </a:solidFill>
                          <a:effectLst/>
                        </a:rPr>
                        <a:t>Vives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 i </a:t>
                      </a:r>
                      <a:r>
                        <a:rPr lang="cs-CZ" sz="1800" dirty="0" err="1" smtClean="0">
                          <a:solidFill>
                            <a:schemeClr val="bg1"/>
                          </a:solidFill>
                          <a:effectLst/>
                        </a:rPr>
                        <a:t>Sicília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6664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i="0" u="sng" dirty="0">
                          <a:solidFill>
                            <a:schemeClr val="bg1"/>
                          </a:solidFill>
                        </a:rPr>
                        <a:t>Měna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euro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76161">
                <a:tc gridSpan="4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b="1" i="1" dirty="0">
                          <a:solidFill>
                            <a:sysClr val="windowText" lastClr="000000"/>
                          </a:solidFill>
                          <a:effectLst>
                            <a:glow rad="2286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Mezinárodní identifikace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106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u="sng" dirty="0">
                          <a:solidFill>
                            <a:schemeClr val="bg1"/>
                          </a:solidFill>
                        </a:rPr>
                        <a:t>MPZ</a:t>
                      </a: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AND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93040">
                <a:tc gridSpan="3"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800" u="sng" dirty="0" smtClean="0">
                          <a:solidFill>
                            <a:schemeClr val="bg1"/>
                          </a:solidFill>
                        </a:rPr>
                        <a:t>Telefonní předvolba:</a:t>
                      </a:r>
                      <a:endParaRPr lang="cs-CZ" sz="1800" u="sng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376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3851" marR="3851" marT="3851" marB="3851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/>
            </a:extLst>
          </a:blip>
          <a:srcRect l="3724" t="19638" r="7270" b="4034"/>
          <a:stretch/>
        </p:blipFill>
        <p:spPr>
          <a:xfrm>
            <a:off x="25865" y="20099"/>
            <a:ext cx="5653597" cy="4849061"/>
          </a:xfrm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/>
            </a:extLst>
          </a:blip>
          <a:srcRect t="7938" r="11461" b="4912"/>
          <a:stretch/>
        </p:blipFill>
        <p:spPr bwMode="auto">
          <a:xfrm>
            <a:off x="4247456" y="3075994"/>
            <a:ext cx="4896544" cy="37820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1507" name="TextovéPole 1"/>
          <p:cNvSpPr txBox="1">
            <a:spLocks noChangeArrowheads="1"/>
          </p:cNvSpPr>
          <p:nvPr/>
        </p:nvSpPr>
        <p:spPr bwMode="auto">
          <a:xfrm>
            <a:off x="323850" y="4967288"/>
            <a:ext cx="10366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Obr.2,3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 smtClean="0">
                <a:solidFill>
                  <a:srgbClr val="FFFF00"/>
                </a:solidFill>
              </a:rPr>
              <a:t>Přírodní poměry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3854450"/>
          </a:xfrm>
        </p:spPr>
        <p:txBody>
          <a:bodyPr/>
          <a:lstStyle/>
          <a:p>
            <a:r>
              <a:rPr lang="cs-CZ" sz="2000" smtClean="0"/>
              <a:t>Andorra leží ve východní části Pyrenejí a je obklopena 3000 m vysokými horami.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r>
              <a:rPr lang="cs-CZ" sz="2000" smtClean="0"/>
              <a:t> Údolím řeky Valira probíhá hranice se Španělskem. Na jihu je několik málo oblastí položených níže než 1000 m. n. m.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r>
              <a:rPr lang="cs-CZ" sz="2000" smtClean="0"/>
              <a:t> Na zalesněných svazích převažuje černá borovice.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r>
              <a:rPr lang="cs-CZ" sz="2000" smtClean="0"/>
              <a:t>Klima je podobné jako v okolních zemích, jenom je díky velkým nadmořským výškám v zimě víc sněhu a jsou chladnější léta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38" y="61913"/>
            <a:ext cx="5065712" cy="37988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99792" y="2550448"/>
            <a:ext cx="6444208" cy="428539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95288" y="4005263"/>
            <a:ext cx="1036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Obr.4,5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>
                <a:solidFill>
                  <a:srgbClr val="00B0F0"/>
                </a:solidFill>
              </a:rPr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smtClean="0"/>
              <a:t>33 % obyvatel jsou Andořané, náležící </a:t>
            </a:r>
            <a:r>
              <a:rPr lang="cs-CZ" sz="2200" smtClean="0">
                <a:latin typeface="Arial" charset="0"/>
              </a:rPr>
              <a:t>             </a:t>
            </a:r>
            <a:r>
              <a:rPr lang="cs-CZ" sz="2200" smtClean="0"/>
              <a:t>k etnické skupině Katalánců. </a:t>
            </a:r>
          </a:p>
          <a:p>
            <a:r>
              <a:rPr lang="cs-CZ" sz="2200" smtClean="0"/>
              <a:t>Jediným úředním jazykem je katalánština, nicméně španělština a francouzština jsou také hodně užívány.</a:t>
            </a:r>
          </a:p>
          <a:p>
            <a:pPr>
              <a:buFont typeface="Wingdings 2" pitchFamily="18" charset="2"/>
              <a:buNone/>
            </a:pPr>
            <a:endParaRPr lang="cs-CZ" sz="2200" smtClean="0"/>
          </a:p>
          <a:p>
            <a:r>
              <a:rPr lang="cs-CZ" sz="2200" smtClean="0"/>
              <a:t> Drtivá většina obyvatel se hlásí </a:t>
            </a:r>
            <a:r>
              <a:rPr lang="cs-CZ" sz="2200" smtClean="0">
                <a:latin typeface="Arial" charset="0"/>
              </a:rPr>
              <a:t>                                </a:t>
            </a:r>
            <a:r>
              <a:rPr lang="cs-CZ" sz="2200" smtClean="0"/>
              <a:t>k římskokatolické církvi.</a:t>
            </a:r>
          </a:p>
          <a:p>
            <a:r>
              <a:rPr lang="cs-CZ" sz="2200" smtClean="0"/>
              <a:t>Španělé 46%, Portugalci 11%, Francouzi 7,5% </a:t>
            </a:r>
          </a:p>
          <a:p>
            <a:endParaRPr lang="cs-CZ" sz="17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4"/>
          </p:nvPr>
        </p:nvGraphicFramePr>
        <p:xfrm>
          <a:off x="755576" y="2345532"/>
          <a:ext cx="7920882" cy="252362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320147"/>
                <a:gridCol w="1320147"/>
                <a:gridCol w="1320147"/>
                <a:gridCol w="1320147"/>
                <a:gridCol w="1320147"/>
                <a:gridCol w="1320147"/>
              </a:tblGrid>
              <a:tr h="967186">
                <a:tc gridSpan="6">
                  <a:txBody>
                    <a:bodyPr/>
                    <a:lstStyle/>
                    <a:p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9256">
                <a:tc>
                  <a:txBody>
                    <a:bodyPr/>
                    <a:lstStyle/>
                    <a:p>
                      <a:r>
                        <a:rPr lang="cs-CZ" sz="1400" dirty="0"/>
                        <a:t>1950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1960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1970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1980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1990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2000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</a:tr>
              <a:tr h="967186">
                <a:tc>
                  <a:txBody>
                    <a:bodyPr/>
                    <a:lstStyle/>
                    <a:p>
                      <a:r>
                        <a:rPr lang="cs-CZ" sz="1400"/>
                        <a:t>6.197</a:t>
                      </a:r>
                      <a:endParaRPr lang="cs-CZ" sz="140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13.377</a:t>
                      </a:r>
                      <a:endParaRPr lang="cs-CZ" sz="140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24.364</a:t>
                      </a:r>
                      <a:endParaRPr lang="cs-CZ" sz="140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37.332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52.778</a:t>
                      </a:r>
                      <a:endParaRPr lang="cs-CZ" sz="140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66.458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 marL="65353" marR="65353" marT="32676" marB="32676" anchor="ctr"/>
                </a:tc>
              </a:tr>
            </a:tbl>
          </a:graphicData>
        </a:graphic>
      </p:graphicFrame>
      <p:sp>
        <p:nvSpPr>
          <p:cNvPr id="29698" name="Rectangle 1"/>
          <p:cNvSpPr>
            <a:spLocks noChangeArrowheads="1"/>
          </p:cNvSpPr>
          <p:nvPr/>
        </p:nvSpPr>
        <p:spPr bwMode="auto">
          <a:xfrm>
            <a:off x="1187450" y="2678113"/>
            <a:ext cx="6553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>
                <a:solidFill>
                  <a:srgbClr val="002060"/>
                </a:solidFill>
              </a:rPr>
              <a:t>Vývoj počtu obyvatel mezi lety 1950 a 2000 </a:t>
            </a:r>
          </a:p>
        </p:txBody>
      </p:sp>
      <p:sp>
        <p:nvSpPr>
          <p:cNvPr id="29699" name="TextovéPole 1"/>
          <p:cNvSpPr txBox="1">
            <a:spLocks noChangeArrowheads="1"/>
          </p:cNvSpPr>
          <p:nvPr/>
        </p:nvSpPr>
        <p:spPr bwMode="auto">
          <a:xfrm>
            <a:off x="900113" y="1916113"/>
            <a:ext cx="804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Obr.6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1747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Obdélník 4"/>
          <p:cNvSpPr>
            <a:spLocks noChangeArrowheads="1"/>
          </p:cNvSpPr>
          <p:nvPr/>
        </p:nvSpPr>
        <p:spPr bwMode="auto">
          <a:xfrm>
            <a:off x="4572000" y="6196013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Verdana" pitchFamily="34" charset="0"/>
              </a:rPr>
              <a:t>Pohled na hlavní město Andorského knížectví.</a:t>
            </a:r>
          </a:p>
        </p:txBody>
      </p:sp>
      <p:sp>
        <p:nvSpPr>
          <p:cNvPr id="31750" name="TextovéPole 5"/>
          <p:cNvSpPr txBox="1">
            <a:spLocks noChangeArrowheads="1"/>
          </p:cNvSpPr>
          <p:nvPr/>
        </p:nvSpPr>
        <p:spPr bwMode="auto">
          <a:xfrm>
            <a:off x="250825" y="260350"/>
            <a:ext cx="806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6375" y="404813"/>
            <a:ext cx="5002213" cy="1185862"/>
          </a:xfrm>
        </p:spPr>
        <p:txBody>
          <a:bodyPr>
            <a:noAutofit/>
          </a:bodyPr>
          <a:lstStyle/>
          <a:p>
            <a:pPr algn="ctr"/>
            <a:r>
              <a:rPr lang="cs-CZ" sz="4000" u="sng" smtClean="0">
                <a:solidFill>
                  <a:srgbClr val="262626"/>
                </a:solidFill>
              </a:rPr>
              <a:t>Zemědělství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550" y="1700213"/>
            <a:ext cx="6696075" cy="4911725"/>
          </a:xfrm>
        </p:spPr>
        <p:txBody>
          <a:bodyPr/>
          <a:lstStyle/>
          <a:p>
            <a:r>
              <a:rPr lang="cs-CZ" sz="2200" u="sng" smtClean="0"/>
              <a:t>Zemědělství</a:t>
            </a:r>
            <a:r>
              <a:rPr lang="cs-CZ" sz="2200" smtClean="0"/>
              <a:t>:</a:t>
            </a:r>
            <a:r>
              <a:rPr lang="cs-CZ" sz="2200" smtClean="0">
                <a:solidFill>
                  <a:srgbClr val="262626"/>
                </a:solidFill>
              </a:rPr>
              <a:t> </a:t>
            </a:r>
            <a:r>
              <a:rPr lang="cs-CZ" sz="2200" smtClean="0"/>
              <a:t>V horské  krajině je zemědělství omezeno pouze na chov ovcí. </a:t>
            </a:r>
          </a:p>
          <a:p>
            <a:r>
              <a:rPr lang="cs-CZ" sz="2200" smtClean="0"/>
              <a:t>Vývoz je zaměřen na malé množství tabáku a textilií. </a:t>
            </a:r>
          </a:p>
          <a:p>
            <a:r>
              <a:rPr lang="cs-CZ" sz="2200" smtClean="0"/>
              <a:t>Země žije v podstatě ze sektoru služeb, který tvoří kolem 80% HDP, nejvíce </a:t>
            </a:r>
            <a:r>
              <a:rPr lang="cs-CZ" sz="2200" smtClean="0">
                <a:latin typeface="Arial" charset="0"/>
              </a:rPr>
              <a:t>                   </a:t>
            </a:r>
            <a:r>
              <a:rPr lang="cs-CZ" sz="2200" smtClean="0"/>
              <a:t>z turismu. </a:t>
            </a:r>
          </a:p>
          <a:p>
            <a:r>
              <a:rPr lang="cs-CZ" sz="2200" smtClean="0"/>
              <a:t>Knížectví nemá vlastní měnu, využívá měnu francouzskou i španělskou.</a:t>
            </a:r>
          </a:p>
          <a:p>
            <a:r>
              <a:rPr lang="cs-CZ" sz="2200" smtClean="0"/>
              <a:t>Proto také je malá Andorra automaticky  zakládajícím členem Evropské měnové unie</a:t>
            </a:r>
          </a:p>
          <a:p>
            <a:endParaRPr lang="cs-CZ" sz="1700" smtClean="0">
              <a:solidFill>
                <a:srgbClr val="262626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80975" y="0"/>
            <a:ext cx="9432925" cy="724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ovéPole 1"/>
          <p:cNvSpPr txBox="1">
            <a:spLocks noChangeArrowheads="1"/>
          </p:cNvSpPr>
          <p:nvPr/>
        </p:nvSpPr>
        <p:spPr bwMode="auto">
          <a:xfrm>
            <a:off x="468313" y="333375"/>
            <a:ext cx="804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908050"/>
            <a:ext cx="7488237" cy="5414963"/>
          </a:xfrm>
        </p:spPr>
        <p:txBody>
          <a:bodyPr rtlCol="0"/>
          <a:lstStyle/>
          <a:p>
            <a:pPr fontAlgn="auto">
              <a:buFont typeface="Wingdings 2" charset="2"/>
              <a:buChar char=""/>
              <a:defRPr/>
            </a:pPr>
            <a:r>
              <a:rPr lang="cs-CZ" sz="2800" u="sng" dirty="0">
                <a:solidFill>
                  <a:srgbClr val="00B050"/>
                </a:solidFill>
              </a:rPr>
              <a:t>DOPRAVA: </a:t>
            </a:r>
            <a:r>
              <a:rPr lang="cs-CZ" sz="2800" dirty="0"/>
              <a:t>Do země je snadný přístup ze Španělska i z Francie. </a:t>
            </a:r>
            <a:endParaRPr lang="cs-CZ" sz="2800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/>
              <a:t>Nejblíže </a:t>
            </a:r>
            <a:r>
              <a:rPr lang="cs-CZ" sz="2800" dirty="0"/>
              <a:t>položená mezinárodní letiště jsou až v Barceloně a v Toulouse</a:t>
            </a:r>
            <a:r>
              <a:rPr lang="cs-CZ" sz="2800" dirty="0" smtClean="0"/>
              <a:t>.</a:t>
            </a:r>
          </a:p>
          <a:p>
            <a:pPr fontAlgn="auto">
              <a:buFont typeface="Wingdings 2" charset="2"/>
              <a:buNone/>
              <a:defRPr/>
            </a:pPr>
            <a:endParaRPr lang="cs-CZ" sz="2800" dirty="0"/>
          </a:p>
          <a:p>
            <a:pPr fontAlgn="auto">
              <a:buFont typeface="Wingdings 2" charset="2"/>
              <a:buChar char=""/>
              <a:defRPr/>
            </a:pPr>
            <a:r>
              <a:rPr lang="cs-CZ" sz="2800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Turismus: </a:t>
            </a:r>
            <a:r>
              <a:rPr lang="cs-CZ" sz="2800" dirty="0"/>
              <a:t>V zimě je Andorra rájem lyžařů, v létě přitahují turisty cesty kolem horských jezer a vodopádů. </a:t>
            </a:r>
          </a:p>
          <a:p>
            <a:pPr fontAlgn="auto">
              <a:buFont typeface="Wingdings 2" charset="2"/>
              <a:buChar char="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1113"/>
            <a:ext cx="9144000" cy="684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8" name="TextovéPole 2"/>
          <p:cNvSpPr txBox="1">
            <a:spLocks noChangeArrowheads="1"/>
          </p:cNvSpPr>
          <p:nvPr/>
        </p:nvSpPr>
        <p:spPr bwMode="auto">
          <a:xfrm>
            <a:off x="7524750" y="333375"/>
            <a:ext cx="804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Obr.9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700213"/>
            <a:ext cx="7699375" cy="4129087"/>
          </a:xfrm>
        </p:spPr>
        <p:txBody>
          <a:bodyPr/>
          <a:lstStyle/>
          <a:p>
            <a:r>
              <a:rPr lang="cs-CZ" sz="2400" smtClean="0"/>
              <a:t>Andorra je velice zvláštní stát, nejen co se týče její velikosti. </a:t>
            </a:r>
          </a:p>
          <a:p>
            <a:r>
              <a:rPr lang="cs-CZ" sz="2400" smtClean="0"/>
              <a:t>V celé Andoře jsou snad jen tři-čtyři hlavní silnice, které spojují hlavní město </a:t>
            </a:r>
            <a:r>
              <a:rPr lang="cs-CZ" sz="2400" smtClean="0">
                <a:latin typeface="Arial" charset="0"/>
              </a:rPr>
              <a:t>                         </a:t>
            </a:r>
            <a:r>
              <a:rPr lang="cs-CZ" sz="2400" smtClean="0"/>
              <a:t>Andorra la Vella s dalšími asi 5 městy,</a:t>
            </a:r>
          </a:p>
          <a:p>
            <a:r>
              <a:rPr lang="cs-CZ" sz="2400" smtClean="0"/>
              <a:t> </a:t>
            </a:r>
            <a:r>
              <a:rPr lang="cs-CZ" sz="2400" b="1" i="1" smtClean="0"/>
              <a:t>což jsou ovšem spíše takové větší vesnice, k označení město to má hodně daleko. 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547813" y="692150"/>
            <a:ext cx="590391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Pohled cestovatelů</a:t>
            </a:r>
            <a:endParaRPr lang="cs-CZ" sz="4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4034" name="Picture 2" descr="Santa Coloma, Andorr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07950" y="0"/>
            <a:ext cx="9251950" cy="688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TextovéPole 2"/>
          <p:cNvSpPr txBox="1">
            <a:spLocks noChangeArrowheads="1"/>
          </p:cNvSpPr>
          <p:nvPr/>
        </p:nvSpPr>
        <p:spPr bwMode="auto">
          <a:xfrm>
            <a:off x="323850" y="260350"/>
            <a:ext cx="952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ctrTitle"/>
          </p:nvPr>
        </p:nvSpPr>
        <p:spPr>
          <a:xfrm>
            <a:off x="309563" y="0"/>
            <a:ext cx="7116762" cy="1104900"/>
          </a:xfrm>
        </p:spPr>
        <p:txBody>
          <a:bodyPr/>
          <a:lstStyle/>
          <a:p>
            <a:r>
              <a:rPr lang="cs-CZ" smtClean="0"/>
              <a:t>Hl. Andorra</a:t>
            </a:r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638" y="1254125"/>
            <a:ext cx="7405687" cy="5568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80593" y="0"/>
            <a:ext cx="4355976" cy="327576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6084" name="TextovéPole 2"/>
          <p:cNvSpPr txBox="1">
            <a:spLocks noChangeArrowheads="1"/>
          </p:cNvSpPr>
          <p:nvPr/>
        </p:nvSpPr>
        <p:spPr bwMode="auto">
          <a:xfrm>
            <a:off x="7740650" y="3429000"/>
            <a:ext cx="1331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Obr.11,12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sah 2"/>
          <p:cNvSpPr>
            <a:spLocks noGrp="1"/>
          </p:cNvSpPr>
          <p:nvPr>
            <p:ph idx="1"/>
          </p:nvPr>
        </p:nvSpPr>
        <p:spPr>
          <a:xfrm>
            <a:off x="971550" y="1628775"/>
            <a:ext cx="7848600" cy="4679950"/>
          </a:xfrm>
        </p:spPr>
        <p:txBody>
          <a:bodyPr/>
          <a:lstStyle/>
          <a:p>
            <a:r>
              <a:rPr lang="cs-CZ" sz="2400" smtClean="0"/>
              <a:t>Andorra má v Pyrenejích nejvyšší počet hodin v roce se slunečním svitem. </a:t>
            </a:r>
          </a:p>
          <a:p>
            <a:r>
              <a:rPr lang="cs-CZ" sz="2400" smtClean="0"/>
              <a:t>94% jsou </a:t>
            </a:r>
            <a:r>
              <a:rPr lang="cs-CZ" sz="2400" smtClean="0">
                <a:latin typeface="Arial" charset="0"/>
              </a:rPr>
              <a:t>k</a:t>
            </a:r>
            <a:r>
              <a:rPr lang="cs-CZ" sz="2400" smtClean="0"/>
              <a:t>atolíci. </a:t>
            </a:r>
          </a:p>
          <a:p>
            <a:r>
              <a:rPr lang="cs-CZ" sz="2400" smtClean="0"/>
              <a:t>Andorrské občanství lze získat  teprve </a:t>
            </a:r>
            <a:r>
              <a:rPr lang="cs-CZ" sz="2400" smtClean="0">
                <a:latin typeface="Arial" charset="0"/>
              </a:rPr>
              <a:t>                       </a:t>
            </a:r>
            <a:r>
              <a:rPr lang="cs-CZ" sz="2400" smtClean="0"/>
              <a:t>po dvacet pět let trvajícím pobytu. </a:t>
            </a:r>
          </a:p>
          <a:p>
            <a:r>
              <a:rPr lang="cs-CZ" sz="2400" smtClean="0"/>
              <a:t>Země patří k daňovým rájům, kde obyvatelé neplatí žádné přímé daně.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92275" y="522288"/>
            <a:ext cx="5616575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Zajímavosti</a:t>
            </a:r>
            <a:endParaRPr lang="cs-CZ" sz="7200" dirty="0">
              <a:solidFill>
                <a:schemeClr val="accent1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Nadpis 1"/>
          <p:cNvSpPr>
            <a:spLocks noGrp="1"/>
          </p:cNvSpPr>
          <p:nvPr>
            <p:ph type="title"/>
          </p:nvPr>
        </p:nvSpPr>
        <p:spPr>
          <a:xfrm>
            <a:off x="323850" y="676275"/>
            <a:ext cx="8424863" cy="923925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bg1"/>
                </a:solidFill>
              </a:rPr>
              <a:t>Andorra la Vella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642350" cy="4051300"/>
          </a:xfrm>
        </p:spPr>
        <p:txBody>
          <a:bodyPr rtlCol="0">
            <a:noAutofit/>
          </a:bodyPr>
          <a:lstStyle/>
          <a:p>
            <a:pPr marL="0" indent="0" fontAlgn="auto">
              <a:buFont typeface="Wingdings 2" charset="2"/>
              <a:buNone/>
              <a:defRPr/>
            </a:pPr>
            <a:endParaRPr lang="cs-CZ" sz="2400" dirty="0">
              <a:solidFill>
                <a:srgbClr val="92D050"/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endParaRPr lang="cs-CZ" sz="2400" dirty="0"/>
          </a:p>
          <a:p>
            <a:pPr fontAlgn="auto">
              <a:buFont typeface="Wingdings 2" charset="2"/>
              <a:buChar char=""/>
              <a:defRPr/>
            </a:pPr>
            <a:r>
              <a:rPr lang="cs-CZ" sz="2400" dirty="0"/>
              <a:t>Andorra la Vella je hlavní město státu Andorra, které mělo v roce 2004 22 884 obyvatel. </a:t>
            </a:r>
            <a:endParaRPr lang="cs-CZ" sz="2400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2400" dirty="0" smtClean="0"/>
              <a:t>Město </a:t>
            </a:r>
            <a:r>
              <a:rPr lang="cs-CZ" sz="2400" dirty="0"/>
              <a:t>má rozlohu 30 km² a hustotu zalidnění 762,8 obyvatel na km². </a:t>
            </a:r>
            <a:endParaRPr lang="cs-CZ" sz="2400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2400" dirty="0" smtClean="0"/>
              <a:t>Oficiálním </a:t>
            </a:r>
            <a:r>
              <a:rPr lang="cs-CZ" sz="2400" dirty="0"/>
              <a:t>jazykem je katalánština, ale používány jsou též španělština a francouzština</a:t>
            </a:r>
            <a:r>
              <a:rPr lang="cs-CZ" sz="2400" dirty="0" smtClean="0"/>
              <a:t>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400" dirty="0" smtClean="0"/>
              <a:t> </a:t>
            </a:r>
            <a:r>
              <a:rPr lang="cs-CZ" sz="2400" dirty="0"/>
              <a:t>Většina obyvatel města se hlásí k římskokatolické </a:t>
            </a:r>
            <a:r>
              <a:rPr lang="cs-CZ" sz="2400" dirty="0" smtClean="0"/>
              <a:t>církvi.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 descr="Travel Guides: Andorr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5875"/>
            <a:ext cx="9134475" cy="684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7125112" cy="4051437"/>
          </a:xfrm>
        </p:spPr>
        <p:txBody>
          <a:bodyPr rtlCol="0">
            <a:normAutofit/>
          </a:bodyPr>
          <a:lstStyle/>
          <a:p>
            <a:pPr fontAlgn="auto">
              <a:buFont typeface="Wingdings 2" charset="2"/>
              <a:buNone/>
              <a:defRPr/>
            </a:pP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Andorra la 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Vella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je hlavním obchodním střediskem Andorry. 80% veškerého HDP Andorry pochází pravě z tohoto hlavního města. Město je také centrem několika nadnárodních bank, převážně francouzských a španělský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buFont typeface="Wingdings 2" charset="2"/>
              <a:buChar char=""/>
              <a:defRPr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2227" name="TextovéPole 1"/>
          <p:cNvSpPr txBox="1">
            <a:spLocks noChangeArrowheads="1"/>
          </p:cNvSpPr>
          <p:nvPr/>
        </p:nvSpPr>
        <p:spPr bwMode="auto">
          <a:xfrm>
            <a:off x="6875463" y="333375"/>
            <a:ext cx="954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512" y="498900"/>
          <a:ext cx="8856984" cy="5488219"/>
        </p:xfrm>
        <a:graphic>
          <a:graphicData uri="http://schemas.openxmlformats.org/drawingml/2006/table">
            <a:tbl>
              <a:tblPr>
                <a:tableStyleId>{18603FDC-E32A-4AB5-989C-0864C3EAD2B8}</a:tableStyleId>
              </a:tblPr>
              <a:tblGrid>
                <a:gridCol w="4428492"/>
                <a:gridCol w="4428492"/>
              </a:tblGrid>
              <a:tr h="308633">
                <a:tc gridSpan="2"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4592">
                <a:tc gridSpan="2"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145">
                <a:tc>
                  <a:txBody>
                    <a:bodyPr/>
                    <a:lstStyle/>
                    <a:p>
                      <a:pPr fontAlgn="ctr"/>
                      <a:r>
                        <a:rPr lang="cs-CZ" sz="2000" dirty="0">
                          <a:effectLst/>
                        </a:rPr>
                        <a:t/>
                      </a:r>
                      <a:br>
                        <a:rPr lang="cs-CZ" sz="2000" dirty="0">
                          <a:effectLst/>
                        </a:rPr>
                      </a:br>
                      <a:r>
                        <a:rPr lang="cs-CZ" sz="2000" dirty="0">
                          <a:effectLst/>
                        </a:rPr>
                        <a:t>znak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</a:rPr>
                        <a:t/>
                      </a:r>
                      <a:br>
                        <a:rPr lang="cs-CZ" sz="2000">
                          <a:effectLst/>
                        </a:rPr>
                      </a:br>
                      <a:r>
                        <a:rPr lang="cs-CZ" sz="2000">
                          <a:effectLst/>
                        </a:rPr>
                        <a:t>vlajka</a:t>
                      </a:r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4592">
                <a:tc gridSpan="2"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4592">
                <a:tc>
                  <a:txBody>
                    <a:bodyPr/>
                    <a:lstStyle/>
                    <a:p>
                      <a:r>
                        <a:rPr lang="cs-CZ" sz="2000" dirty="0"/>
                        <a:t>nadmořská výška: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1 409 m n. m.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4592">
                <a:tc>
                  <a:txBody>
                    <a:bodyPr/>
                    <a:lstStyle/>
                    <a:p>
                      <a:r>
                        <a:rPr lang="cs-CZ" sz="2000" dirty="0"/>
                        <a:t>stát: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Andorra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4592">
                <a:tc>
                  <a:txBody>
                    <a:bodyPr/>
                    <a:lstStyle/>
                    <a:p>
                      <a:r>
                        <a:rPr lang="cs-CZ" sz="2000" dirty="0"/>
                        <a:t>Farnost: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Andorra la Vella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9145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>
                          <a:effectLst/>
                        </a:rPr>
                        <a:t/>
                      </a:r>
                      <a:br>
                        <a:rPr lang="cs-CZ" sz="2000" dirty="0">
                          <a:effectLst/>
                        </a:rPr>
                      </a:b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4592">
                <a:tc gridSpan="2"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rozloha a obyvatelstvo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4592">
                <a:tc>
                  <a:txBody>
                    <a:bodyPr/>
                    <a:lstStyle/>
                    <a:p>
                      <a:r>
                        <a:rPr lang="cs-CZ" sz="2000" dirty="0"/>
                        <a:t>rozloha: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30 km²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4592">
                <a:tc>
                  <a:txBody>
                    <a:bodyPr/>
                    <a:lstStyle/>
                    <a:p>
                      <a:r>
                        <a:rPr lang="cs-CZ" sz="2000" dirty="0"/>
                        <a:t>počet obyvatel: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22 884 </a:t>
                      </a:r>
                      <a:r>
                        <a:rPr lang="cs-CZ" sz="2000">
                          <a:effectLst/>
                        </a:rPr>
                        <a:t>(2004)</a:t>
                      </a:r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4592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9145">
                <a:tc>
                  <a:txBody>
                    <a:bodyPr/>
                    <a:lstStyle/>
                    <a:p>
                      <a:r>
                        <a:rPr lang="cs-CZ" sz="2000"/>
                        <a:t>etnické složení:</a:t>
                      </a:r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Andořané</a:t>
                      </a:r>
                      <a:r>
                        <a:rPr lang="cs-CZ" sz="2000" dirty="0"/>
                        <a:t>, Španělé, </a:t>
                      </a:r>
                      <a:r>
                        <a:rPr lang="cs-CZ" sz="2000" dirty="0" smtClean="0"/>
                        <a:t>Francouz,...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4592">
                <a:tc>
                  <a:txBody>
                    <a:bodyPr/>
                    <a:lstStyle/>
                    <a:p>
                      <a:r>
                        <a:rPr lang="cs-CZ" sz="2000" dirty="0"/>
                        <a:t>náboženské složení: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Křesťanství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marL="13349" marR="13349" marT="13349" marB="133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54275" name="Picture 7" descr="Andorra la Vella – zna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476250"/>
            <a:ext cx="10795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6" name="Picture 8" descr="Andorra la Vella – vlajk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7400" y="765175"/>
            <a:ext cx="1663700" cy="110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7" name="TextovéPole 2"/>
          <p:cNvSpPr txBox="1">
            <a:spLocks noChangeArrowheads="1"/>
          </p:cNvSpPr>
          <p:nvPr/>
        </p:nvSpPr>
        <p:spPr bwMode="auto">
          <a:xfrm>
            <a:off x="323850" y="188913"/>
            <a:ext cx="952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Obr.14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5138738" cy="3860800"/>
          </a:xfrm>
        </p:spPr>
      </p:pic>
      <p:pic>
        <p:nvPicPr>
          <p:cNvPr id="56322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2976563"/>
            <a:ext cx="4608512" cy="386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323" name="TextovéPole 1"/>
          <p:cNvSpPr txBox="1">
            <a:spLocks noChangeArrowheads="1"/>
          </p:cNvSpPr>
          <p:nvPr/>
        </p:nvSpPr>
        <p:spPr bwMode="auto">
          <a:xfrm>
            <a:off x="250825" y="6381750"/>
            <a:ext cx="13319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Obr.15,16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Podnadpis 2"/>
          <p:cNvSpPr>
            <a:spLocks noGrp="1"/>
          </p:cNvSpPr>
          <p:nvPr>
            <p:ph type="subTitle" idx="1"/>
          </p:nvPr>
        </p:nvSpPr>
        <p:spPr>
          <a:xfrm>
            <a:off x="755650" y="765175"/>
            <a:ext cx="7116763" cy="860425"/>
          </a:xfrm>
        </p:spPr>
        <p:txBody>
          <a:bodyPr/>
          <a:lstStyle/>
          <a:p>
            <a:pPr algn="ctr"/>
            <a:r>
              <a:rPr lang="cs-CZ" sz="6600" smtClean="0">
                <a:solidFill>
                  <a:srgbClr val="00B0F0"/>
                </a:solidFill>
              </a:rPr>
              <a:t>Města</a:t>
            </a:r>
          </a:p>
        </p:txBody>
      </p:sp>
      <p:pic>
        <p:nvPicPr>
          <p:cNvPr id="5837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1916113"/>
            <a:ext cx="4297362" cy="355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117180" cy="1470025"/>
          </a:xfrm>
          <a:ln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7200" u="sng" dirty="0" err="1" smtClean="0">
                <a:solidFill>
                  <a:srgbClr val="FFFF00"/>
                </a:solidFill>
              </a:rPr>
              <a:t>Canillo</a:t>
            </a:r>
            <a:endParaRPr lang="cs-CZ" sz="7200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2927" y="2492896"/>
            <a:ext cx="8459102" cy="414239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/>
          <a:lstStyle/>
          <a:p>
            <a:pPr fontAlgn="auto">
              <a:buFont typeface="Wingdings 2" charset="2"/>
              <a:buNone/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Přímo na hranicích s Francií se nachází region </a:t>
            </a:r>
            <a:r>
              <a:rPr lang="cs-CZ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Grandvalira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se rozkládá přes dva andorrské okresy </a:t>
            </a:r>
            <a:r>
              <a:rPr lang="cs-CZ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Encamp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Canillo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je největším lyžařským střediskem v Pyrenejích.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Canillo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to je skvělé lyžování a bezcelní nákupy.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0825" y="4005263"/>
            <a:ext cx="8181975" cy="255905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000" b="1">
                <a:solidFill>
                  <a:srgbClr val="FFFFFF"/>
                </a:solidFill>
                <a:cs typeface="Arial" charset="0"/>
              </a:rPr>
              <a:t>Lyžařské středisko Canillo se nachází v lyžařské oblasti Grandvalira.Žije zde přes 4 tisíce obyvatel. Ze všech lyžařských středisek v této oblasti je Canillo jistě jedním z nejvíce společenských. Ačkoli</a:t>
            </a:r>
            <a:r>
              <a:rPr lang="cs-CZ" sz="2000" b="1">
                <a:solidFill>
                  <a:srgbClr val="FFFFFF"/>
                </a:solidFill>
                <a:latin typeface="Arial" charset="0"/>
                <a:cs typeface="Arial" charset="0"/>
              </a:rPr>
              <a:t>v</a:t>
            </a:r>
            <a:r>
              <a:rPr lang="cs-CZ" sz="2000" b="1">
                <a:solidFill>
                  <a:srgbClr val="FFFFFF"/>
                </a:solidFill>
                <a:cs typeface="Arial" charset="0"/>
              </a:rPr>
              <a:t> je městečko malé, místní lyžařský areál určitě za návštěvu stojí.</a:t>
            </a:r>
          </a:p>
          <a:p>
            <a:r>
              <a:rPr lang="cs-CZ" sz="2000" b="1">
                <a:solidFill>
                  <a:srgbClr val="FFFFFF"/>
                </a:solidFill>
                <a:cs typeface="Arial" charset="0"/>
              </a:rPr>
              <a:t> </a:t>
            </a:r>
          </a:p>
          <a:p>
            <a:r>
              <a:rPr lang="cs-CZ" sz="2000" b="1">
                <a:solidFill>
                  <a:srgbClr val="FFFFFF"/>
                </a:solidFill>
                <a:cs typeface="Arial" charset="0"/>
              </a:rPr>
              <a:t>Mezi další památky patří kostel Sant Joan de Casall a starý mlýn.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415808" y="116632"/>
            <a:ext cx="1728192" cy="172819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6042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1268413"/>
            <a:ext cx="10414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24" name="TextovéPole 4"/>
          <p:cNvSpPr txBox="1">
            <a:spLocks noChangeArrowheads="1"/>
          </p:cNvSpPr>
          <p:nvPr/>
        </p:nvSpPr>
        <p:spPr bwMode="auto">
          <a:xfrm>
            <a:off x="250825" y="260350"/>
            <a:ext cx="9540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Obr.17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467" name="TextovéPole 1"/>
          <p:cNvSpPr txBox="1">
            <a:spLocks noChangeArrowheads="1"/>
          </p:cNvSpPr>
          <p:nvPr/>
        </p:nvSpPr>
        <p:spPr bwMode="auto">
          <a:xfrm>
            <a:off x="323850" y="333375"/>
            <a:ext cx="952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Obr.18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45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4515" name="Picture 2" descr="Andorra Ski Resort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503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16" name="TextovéPole 3"/>
          <p:cNvSpPr txBox="1">
            <a:spLocks noChangeArrowheads="1"/>
          </p:cNvSpPr>
          <p:nvPr/>
        </p:nvSpPr>
        <p:spPr bwMode="auto">
          <a:xfrm>
            <a:off x="7308850" y="260350"/>
            <a:ext cx="952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smtClean="0">
                <a:solidFill>
                  <a:srgbClr val="3333CC"/>
                </a:solidFill>
                <a:latin typeface="Aharoni" pitchFamily="2" charset="-79"/>
                <a:cs typeface="Aharoni" pitchFamily="2" charset="-79"/>
              </a:rPr>
              <a:t>Encamp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4646613"/>
          </a:xfrm>
        </p:spPr>
        <p:txBody>
          <a:bodyPr rtlCol="0">
            <a:normAutofit fontScale="32500" lnSpcReduction="20000"/>
          </a:bodyPr>
          <a:lstStyle/>
          <a:p>
            <a:pPr marL="0" indent="0" fontAlgn="auto">
              <a:buFont typeface="Wingdings 2" charset="2"/>
              <a:buNone/>
              <a:defRPr/>
            </a:pPr>
            <a:endParaRPr lang="cs-CZ" sz="7200" dirty="0">
              <a:solidFill>
                <a:srgbClr val="66FFFF"/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 err="1" smtClean="0">
                <a:solidFill>
                  <a:srgbClr val="66FFFF"/>
                </a:solidFill>
              </a:rPr>
              <a:t>Encamp</a:t>
            </a:r>
            <a:r>
              <a:rPr lang="cs-CZ" sz="7200" dirty="0" smtClean="0">
                <a:solidFill>
                  <a:srgbClr val="66FFFF"/>
                </a:solidFill>
              </a:rPr>
              <a:t> je jedna z farností Andorry, je to ale také jméno města v této provincii. V roce 2004 zde žilo 11800 obyvatel. Centrum provincie leží 1300 metrů nad mořem. </a:t>
            </a:r>
            <a:endParaRPr lang="cs-CZ" sz="7200" dirty="0">
              <a:solidFill>
                <a:srgbClr val="66FFFF"/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>
                <a:solidFill>
                  <a:srgbClr val="66FFFF"/>
                </a:solidFill>
              </a:rPr>
              <a:t>Do 9. dubna 1981 zde byl v provozu vysílač Rádia Andorra. Vysílač je vysoký 1600 </a:t>
            </a:r>
            <a:r>
              <a:rPr lang="cs-CZ" sz="7200" dirty="0" smtClean="0">
                <a:solidFill>
                  <a:srgbClr val="66FFFF"/>
                </a:solidFill>
              </a:rPr>
              <a:t>metrů Ekonomie</a:t>
            </a:r>
            <a:endParaRPr lang="cs-CZ" sz="7200" dirty="0">
              <a:solidFill>
                <a:srgbClr val="66FFFF"/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>
                <a:solidFill>
                  <a:srgbClr val="66FFFF"/>
                </a:solidFill>
              </a:rPr>
              <a:t>Ekonomie této oblasti je zaměřena na turistiku, obzvlášť na lyžování. Také se zde nacházejí hydroelektrárny.</a:t>
            </a:r>
          </a:p>
          <a:p>
            <a:pPr fontAlgn="auto">
              <a:buFont typeface="Wingdings 2" charset="2"/>
              <a:buChar char=""/>
              <a:defRPr/>
            </a:pPr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19457" y="548680"/>
            <a:ext cx="2057371" cy="172819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66564" name="TextovéPole 4"/>
          <p:cNvSpPr txBox="1">
            <a:spLocks noChangeArrowheads="1"/>
          </p:cNvSpPr>
          <p:nvPr/>
        </p:nvSpPr>
        <p:spPr bwMode="auto">
          <a:xfrm>
            <a:off x="250825" y="6453188"/>
            <a:ext cx="9540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Obr.20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/>
              <a:t>Escaldes-Engordany</a:t>
            </a:r>
          </a:p>
        </p:txBody>
      </p:sp>
      <p:sp>
        <p:nvSpPr>
          <p:cNvPr id="68610" name="Zástupný symbol pro obsah 2"/>
          <p:cNvSpPr>
            <a:spLocks noGrp="1"/>
          </p:cNvSpPr>
          <p:nvPr>
            <p:ph idx="1"/>
          </p:nvPr>
        </p:nvSpPr>
        <p:spPr>
          <a:xfrm>
            <a:off x="395288" y="3386138"/>
            <a:ext cx="4392612" cy="1404937"/>
          </a:xfrm>
        </p:spPr>
        <p:txBody>
          <a:bodyPr/>
          <a:lstStyle/>
          <a:p>
            <a:r>
              <a:rPr lang="cs-CZ" sz="2400" smtClean="0"/>
              <a:t>Escaldes-Engordany je farnost v Andoře. V roce 2005 zde žilo 16 918 obyvatel. Katastrální území je 30 km². Farnost je v nadmořské výšce 1050 metrů. Hustota zalidnění je 535,93 obyv./km².</a:t>
            </a:r>
          </a:p>
        </p:txBody>
      </p:sp>
      <p:pic>
        <p:nvPicPr>
          <p:cNvPr id="686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72075" y="3357563"/>
            <a:ext cx="3960813" cy="332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2" name="TextovéPole 3"/>
          <p:cNvSpPr txBox="1">
            <a:spLocks noChangeArrowheads="1"/>
          </p:cNvSpPr>
          <p:nvPr/>
        </p:nvSpPr>
        <p:spPr bwMode="auto">
          <a:xfrm>
            <a:off x="3492500" y="6524625"/>
            <a:ext cx="952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Obr.21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>
                <a:solidFill>
                  <a:schemeClr val="tx2">
                    <a:lumMod val="75000"/>
                  </a:schemeClr>
                </a:solidFill>
              </a:rPr>
              <a:t>La </a:t>
            </a:r>
            <a:r>
              <a:rPr lang="cs-CZ" sz="4800" dirty="0" err="1">
                <a:solidFill>
                  <a:schemeClr val="tx2">
                    <a:lumMod val="75000"/>
                  </a:schemeClr>
                </a:solidFill>
              </a:rPr>
              <a:t>Massana</a:t>
            </a:r>
            <a:r>
              <a:rPr lang="cs-CZ" sz="4800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706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La Massana je farnost na severozápadě Andorry. Území zahrnuje města: La Massana, Pal, Arinsal, Anyós, Erts, Sispony, L'aldosa a Escàs.</a:t>
            </a:r>
          </a:p>
          <a:p>
            <a:r>
              <a:rPr lang="cs-CZ" sz="2400" smtClean="0"/>
              <a:t>V La Massana se nachází Coma Pedrosa, nejvyšší bod Andorry.</a:t>
            </a:r>
          </a:p>
        </p:txBody>
      </p:sp>
      <p:pic>
        <p:nvPicPr>
          <p:cNvPr id="706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476250"/>
            <a:ext cx="2016125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60" name="TextovéPole 4"/>
          <p:cNvSpPr txBox="1">
            <a:spLocks noChangeArrowheads="1"/>
          </p:cNvSpPr>
          <p:nvPr/>
        </p:nvSpPr>
        <p:spPr bwMode="auto">
          <a:xfrm>
            <a:off x="179388" y="6092825"/>
            <a:ext cx="954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Obr.22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27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270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9525"/>
            <a:ext cx="9144000" cy="684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708" name="TextovéPole 3"/>
          <p:cNvSpPr txBox="1">
            <a:spLocks noChangeArrowheads="1"/>
          </p:cNvSpPr>
          <p:nvPr/>
        </p:nvSpPr>
        <p:spPr bwMode="auto">
          <a:xfrm>
            <a:off x="323850" y="188913"/>
            <a:ext cx="952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Obr.23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404813"/>
            <a:ext cx="8496300" cy="6119812"/>
          </a:xfrm>
        </p:spPr>
        <p:txBody>
          <a:bodyPr rtlCol="0">
            <a:normAutofit fontScale="40000" lnSpcReduction="20000"/>
          </a:bodyPr>
          <a:lstStyle/>
          <a:p>
            <a:pPr marL="0" indent="0" algn="ctr" fontAlgn="auto">
              <a:buFont typeface="Wingdings 2" charset="2"/>
              <a:buNone/>
              <a:defRPr/>
            </a:pPr>
            <a:r>
              <a:rPr lang="cs-CZ" sz="16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Obec </a:t>
            </a:r>
            <a:r>
              <a:rPr lang="cs-CZ" sz="160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Ordino</a:t>
            </a:r>
            <a:r>
              <a:rPr lang="cs-CZ" sz="160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 err="1"/>
              <a:t>Ordino</a:t>
            </a:r>
            <a:r>
              <a:rPr lang="cs-CZ" sz="7200" dirty="0"/>
              <a:t> je farnost v Andoře. V roce 2005 zde žilo 3066 obyvatel. </a:t>
            </a:r>
            <a:endParaRPr lang="cs-CZ" sz="7200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 smtClean="0"/>
              <a:t>Katastrální </a:t>
            </a:r>
            <a:r>
              <a:rPr lang="cs-CZ" sz="7200" dirty="0"/>
              <a:t>území je 90 km². Nachází se zde také Národní park </a:t>
            </a:r>
            <a:r>
              <a:rPr lang="cs-CZ" sz="7200" dirty="0" err="1" smtClean="0"/>
              <a:t>Sorteny</a:t>
            </a:r>
            <a:r>
              <a:rPr lang="cs-CZ" sz="7200" dirty="0" smtClean="0"/>
              <a:t>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7200" i="1" u="sng" dirty="0" smtClean="0">
                <a:solidFill>
                  <a:schemeClr val="bg1"/>
                </a:solidFill>
              </a:rPr>
              <a:t>Města </a:t>
            </a:r>
            <a:r>
              <a:rPr lang="cs-CZ" sz="7200" i="1" u="sng" dirty="0">
                <a:solidFill>
                  <a:schemeClr val="bg1"/>
                </a:solidFill>
              </a:rPr>
              <a:t>a obce ve farnosti </a:t>
            </a:r>
            <a:r>
              <a:rPr lang="cs-CZ" sz="7200" i="1" u="sng" dirty="0" err="1">
                <a:solidFill>
                  <a:schemeClr val="bg1"/>
                </a:solidFill>
              </a:rPr>
              <a:t>Ordino</a:t>
            </a:r>
            <a:endParaRPr lang="cs-CZ" sz="7200" i="1" u="sng" dirty="0">
              <a:solidFill>
                <a:schemeClr val="bg1"/>
              </a:solidFill>
            </a:endParaRP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/>
              <a:t> </a:t>
            </a:r>
            <a:r>
              <a:rPr lang="cs-CZ" sz="7200" dirty="0" err="1"/>
              <a:t>Ansalonga</a:t>
            </a:r>
            <a:r>
              <a:rPr lang="cs-CZ" sz="7200" dirty="0"/>
              <a:t> 42 obyv.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/>
              <a:t> </a:t>
            </a:r>
            <a:r>
              <a:rPr lang="cs-CZ" sz="7200" dirty="0" err="1"/>
              <a:t>Arans</a:t>
            </a:r>
            <a:r>
              <a:rPr lang="cs-CZ" sz="7200" dirty="0"/>
              <a:t> 216 obyv.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7200" dirty="0"/>
              <a:t> La </a:t>
            </a:r>
            <a:r>
              <a:rPr lang="cs-CZ" sz="7200" dirty="0" err="1"/>
              <a:t>Cortinada</a:t>
            </a:r>
            <a:r>
              <a:rPr lang="cs-CZ" sz="7200" dirty="0"/>
              <a:t> 522 obyv.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7200" dirty="0"/>
              <a:t> 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1113" y="0"/>
            <a:ext cx="4352926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6802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94113" y="2747963"/>
            <a:ext cx="5472112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803" name="TextovéPole 1"/>
          <p:cNvSpPr txBox="1">
            <a:spLocks noChangeArrowheads="1"/>
          </p:cNvSpPr>
          <p:nvPr/>
        </p:nvSpPr>
        <p:spPr bwMode="auto">
          <a:xfrm>
            <a:off x="250825" y="3600450"/>
            <a:ext cx="1331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Obr.24,25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Sant Julià de Lòria </a:t>
            </a:r>
            <a:br>
              <a:rPr lang="cs-CZ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25000" lnSpcReduction="20000"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sz="8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Sant</a:t>
            </a:r>
            <a:r>
              <a:rPr lang="cs-CZ" sz="8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Julià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de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Lòria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je farnost v Andoře. V roce 2005 zde žilo 9207 obyvatel. Katastrální území je 61 km², leží v nadmořské výšce 908 metrů. Průměrná hustota zalidnění je 150,93 obyv./km².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8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Města a obce v této farnosti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Aixirivall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665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Aixovall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123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Auvinyà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163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Bixessarri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29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Certés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64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Fontaneda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95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Juverri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162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Llumeneres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3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Nagol</a:t>
            </a:r>
            <a:r>
              <a:rPr lang="cs-CZ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48</a:t>
            </a:r>
          </a:p>
          <a:p>
            <a:pPr fontAlgn="auto">
              <a:buFont typeface="Wingdings 2" charset="2"/>
              <a:buChar char="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089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-3175" y="-171450"/>
            <a:ext cx="9034463" cy="7029450"/>
          </a:xfrm>
        </p:spPr>
      </p:pic>
      <p:pic>
        <p:nvPicPr>
          <p:cNvPr id="80899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80175" y="115888"/>
            <a:ext cx="26638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0" name="TextovéPole 2"/>
          <p:cNvSpPr txBox="1">
            <a:spLocks noChangeArrowheads="1"/>
          </p:cNvSpPr>
          <p:nvPr/>
        </p:nvSpPr>
        <p:spPr bwMode="auto">
          <a:xfrm>
            <a:off x="395288" y="0"/>
            <a:ext cx="1331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Obr.26,27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5" name="Picture 4" descr="http://lifestyle.iloveindia.com/lounge/images/andorra-la-vella-tourist-attraction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0" y="22860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946" name="Picture 2" descr="http://upload.wikimedia.org/wikipedia/commons/thumb/8/81/Caldea.jpg/300px-Calde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5265738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947" name="TextovéPole 2"/>
          <p:cNvSpPr txBox="1">
            <a:spLocks noChangeArrowheads="1"/>
          </p:cNvSpPr>
          <p:nvPr/>
        </p:nvSpPr>
        <p:spPr bwMode="auto">
          <a:xfrm>
            <a:off x="323850" y="3860800"/>
            <a:ext cx="1331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Obr.28,29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3" name="Picture 2" descr="http://carroi.andorramania.com/images/01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4994" name="Nadpis 1"/>
          <p:cNvSpPr>
            <a:spLocks noGrp="1"/>
          </p:cNvSpPr>
          <p:nvPr>
            <p:ph type="title"/>
          </p:nvPr>
        </p:nvSpPr>
        <p:spPr>
          <a:xfrm>
            <a:off x="395288" y="620713"/>
            <a:ext cx="10763250" cy="923925"/>
          </a:xfrm>
        </p:spPr>
        <p:txBody>
          <a:bodyPr/>
          <a:lstStyle/>
          <a:p>
            <a:r>
              <a:rPr lang="cs-CZ" sz="13800" smtClean="0"/>
              <a:t>Andorra</a:t>
            </a:r>
          </a:p>
        </p:txBody>
      </p:sp>
      <p:sp>
        <p:nvSpPr>
          <p:cNvPr id="84995" name="TextovéPole 3"/>
          <p:cNvSpPr txBox="1">
            <a:spLocks noChangeArrowheads="1"/>
          </p:cNvSpPr>
          <p:nvPr/>
        </p:nvSpPr>
        <p:spPr bwMode="auto">
          <a:xfrm>
            <a:off x="6443663" y="6453188"/>
            <a:ext cx="954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Obr.30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TextovéPole 2"/>
          <p:cNvSpPr txBox="1">
            <a:spLocks noChangeArrowheads="1"/>
          </p:cNvSpPr>
          <p:nvPr/>
        </p:nvSpPr>
        <p:spPr bwMode="auto">
          <a:xfrm>
            <a:off x="250825" y="476250"/>
            <a:ext cx="8642350" cy="618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Použité zdroje: </a:t>
            </a:r>
          </a:p>
          <a:p>
            <a:r>
              <a:rPr lang="cs-CZ">
                <a:latin typeface="Verdana" pitchFamily="34" charset="0"/>
              </a:rPr>
              <a:t>Obr.1: </a:t>
            </a:r>
            <a:r>
              <a:rPr lang="cs-CZ">
                <a:latin typeface="Verdana" pitchFamily="34" charset="0"/>
                <a:hlinkClick r:id="rId2"/>
              </a:rPr>
              <a:t>http://cs.wikipedia.org/wiki/Andorra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Obr.2:</a:t>
            </a:r>
            <a:r>
              <a:rPr lang="cs-CZ">
                <a:latin typeface="Verdana" pitchFamily="34" charset="0"/>
                <a:hlinkClick r:id="rId3"/>
              </a:rPr>
              <a:t>http://commons.wikimedia.org/wiki/File:Mapa_de_Andorra.jpg              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Obr.3: </a:t>
            </a:r>
            <a:r>
              <a:rPr lang="cs-CZ">
                <a:latin typeface="Verdana" pitchFamily="34" charset="0"/>
                <a:hlinkClick r:id="rId4"/>
              </a:rPr>
              <a:t>http://wwp.greenwichmeantime.com/time-zone/europe/andorra/map/index.htm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Obr.4:</a:t>
            </a:r>
            <a:r>
              <a:rPr lang="cs-CZ">
                <a:latin typeface="Verdana" pitchFamily="34" charset="0"/>
                <a:hlinkClick r:id="rId5"/>
              </a:rPr>
              <a:t>http://www.cestopisy.com/wss_images_html/spanelsko/cadaques/andorra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Obr.5: </a:t>
            </a:r>
            <a:r>
              <a:rPr lang="cs-CZ">
                <a:latin typeface="Verdana" pitchFamily="34" charset="0"/>
                <a:hlinkClick r:id="rId5"/>
              </a:rPr>
              <a:t>http://www.cestopisy.com/wss_images_html/spanelsko/cadaques/andorra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Obr.6: </a:t>
            </a:r>
            <a:r>
              <a:rPr lang="cs-CZ">
                <a:latin typeface="Verdana" pitchFamily="34" charset="0"/>
                <a:hlinkClick r:id="rId2"/>
              </a:rPr>
              <a:t>http://cs.wikipedia.org/wiki/Andorra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Obr.7: </a:t>
            </a:r>
            <a:r>
              <a:rPr lang="cs-CZ">
                <a:latin typeface="Verdana" pitchFamily="34" charset="0"/>
                <a:hlinkClick r:id="rId6"/>
              </a:rPr>
              <a:t>http://cs.wikipedia.org/wiki/Soubor:AndorraLaVella.JPG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Obr.8: </a:t>
            </a:r>
            <a:r>
              <a:rPr lang="cs-CZ">
                <a:latin typeface="Verdana" pitchFamily="34" charset="0"/>
                <a:hlinkClick r:id="rId5"/>
              </a:rPr>
              <a:t>http://www.cestopisy.com/wss_images_html/spanelsko/cadaques/andorra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Obr.9: </a:t>
            </a:r>
            <a:r>
              <a:rPr lang="cs-CZ">
                <a:latin typeface="Verdana" pitchFamily="34" charset="0"/>
                <a:hlinkClick r:id="rId5"/>
              </a:rPr>
              <a:t>http://www.cestopisy.com/wss_images_html/spanelsko/cadaques/andorra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Obr.10:</a:t>
            </a:r>
            <a:r>
              <a:rPr lang="cs-CZ">
                <a:latin typeface="Verdana" pitchFamily="34" charset="0"/>
                <a:hlinkClick r:id="rId7"/>
              </a:rPr>
              <a:t>http://www.geographicguide.net/europe/andorra.htm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Obr.11:</a:t>
            </a:r>
            <a:r>
              <a:rPr lang="cs-CZ">
                <a:latin typeface="Verdana" pitchFamily="34" charset="0"/>
                <a:hlinkClick r:id="rId8"/>
              </a:rPr>
              <a:t>http://www.cestopisy.com/andorra/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Obr.12: </a:t>
            </a:r>
            <a:r>
              <a:rPr lang="cs-CZ">
                <a:latin typeface="Verdana" pitchFamily="34" charset="0"/>
                <a:hlinkClick r:id="rId8"/>
              </a:rPr>
              <a:t>http://www.cestopisy.com/andorra/</a:t>
            </a:r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Obr.13: </a:t>
            </a:r>
            <a:r>
              <a:rPr lang="cs-CZ">
                <a:latin typeface="Verdana" pitchFamily="34" charset="0"/>
                <a:hlinkClick r:id="rId9"/>
              </a:rPr>
              <a:t>http://www.metrolic.com/travel-guides-andorra-159787/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TextovéPole 1"/>
          <p:cNvSpPr txBox="1">
            <a:spLocks noChangeArrowheads="1"/>
          </p:cNvSpPr>
          <p:nvPr/>
        </p:nvSpPr>
        <p:spPr bwMode="auto">
          <a:xfrm>
            <a:off x="179388" y="404813"/>
            <a:ext cx="8640762" cy="575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Verdana" pitchFamily="34" charset="0"/>
              </a:rPr>
              <a:t>Obr.14:</a:t>
            </a:r>
            <a:r>
              <a:rPr lang="cs-CZ" sz="1600">
                <a:latin typeface="Verdana" pitchFamily="34" charset="0"/>
                <a:hlinkClick r:id="rId2"/>
              </a:rPr>
              <a:t>http://cs.wikipedia.org/wiki/Andorra_la_Vella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Obr.15: </a:t>
            </a:r>
            <a:r>
              <a:rPr lang="cs-CZ" sz="1600">
                <a:latin typeface="Verdana" pitchFamily="34" charset="0"/>
                <a:hlinkClick r:id="rId2"/>
              </a:rPr>
              <a:t>http://cs.wikipedia.org/wiki/Andorra_la_Vella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Obr.16: </a:t>
            </a:r>
            <a:r>
              <a:rPr lang="cs-CZ" sz="1600">
                <a:latin typeface="Verdana" pitchFamily="34" charset="0"/>
                <a:hlinkClick r:id="rId2"/>
              </a:rPr>
              <a:t>http://cs.wikipedia.org/wiki/Andorra_la_Vella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Obr.17: </a:t>
            </a:r>
            <a:r>
              <a:rPr lang="cs-CZ" sz="1600">
                <a:latin typeface="Verdana" pitchFamily="34" charset="0"/>
                <a:hlinkClick r:id="rId3"/>
              </a:rPr>
              <a:t>http://lyzovani.e-zajezdy.cz/andorra/canillo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Obr.18:</a:t>
            </a:r>
            <a:r>
              <a:rPr lang="cs-CZ" sz="1600">
                <a:latin typeface="Verdana" pitchFamily="34" charset="0"/>
                <a:hlinkClick r:id="rId4"/>
              </a:rPr>
              <a:t>http://www.skiholidayextras.com/resortguides/canillo.php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Obr.19: </a:t>
            </a:r>
            <a:r>
              <a:rPr lang="cs-CZ" sz="1600">
                <a:latin typeface="Verdana" pitchFamily="34" charset="0"/>
                <a:hlinkClick r:id="rId5"/>
              </a:rPr>
              <a:t>http://www.europe-trips.eu/Andorra/tourist-information-Andorrian-resorts-hotels-accommodation.html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Obr.20:</a:t>
            </a:r>
            <a:r>
              <a:rPr lang="cs-CZ" sz="1600">
                <a:latin typeface="Verdana" pitchFamily="34" charset="0"/>
                <a:hlinkClick r:id="rId6"/>
              </a:rPr>
              <a:t>http://cs.wikipedia.org/wiki/Encamp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Obr.21: </a:t>
            </a:r>
            <a:r>
              <a:rPr lang="cs-CZ" sz="1600">
                <a:latin typeface="Verdana" pitchFamily="34" charset="0"/>
                <a:hlinkClick r:id="rId7"/>
              </a:rPr>
              <a:t>http://upload.wikimedia.org/wikipedia/commons/2/23/Andorra-Escaldes-Engordany.png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Obr.22:</a:t>
            </a:r>
            <a:r>
              <a:rPr lang="cs-CZ" sz="1600">
                <a:latin typeface="Verdana" pitchFamily="34" charset="0"/>
                <a:hlinkClick r:id="rId8"/>
              </a:rPr>
              <a:t>http://cs.wikipedia.org/wiki/Soubor:Andorra-La_Massana.png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Obr.23: </a:t>
            </a:r>
            <a:r>
              <a:rPr lang="cs-CZ" sz="1600">
                <a:latin typeface="Verdana" pitchFamily="34" charset="0"/>
                <a:hlinkClick r:id="rId9"/>
              </a:rPr>
              <a:t>http://www.google.cz/imgres?q=La+Massana&amp;hl=cs&amp;biw=1525&amp;bih=751&amp;gbv=2&amp;tbm=isch&amp;tbnid=MOpGD_FGpWEjwM:&amp;imgrefurl=http://www.cyberandorra.com/wiki/en/andorra-la-massana&amp;docid=Hp2s5l3pep6UDM&amp;imgurl=http://www.cyberandorra.com/wiki/_media//la-massana/massana.jpg&amp;w=800&amp;h=533&amp;ei=uJK6TtqyOYHoOcSgiLsI&amp;zoom=1&amp;iact=hc&amp;vpx=530&amp;vpy=150&amp;dur=358&amp;hovh=183&amp;hovw=275&amp;tx=140&amp;ty=107&amp;sig=107506468914168119386&amp;page=1&amp;tbnh=126&amp;tbnw=170&amp;start=0&amp;ndsp=28&amp;ved=1t:429,r:2,s:0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Obr.24:  </a:t>
            </a:r>
            <a:r>
              <a:rPr lang="cs-CZ" sz="1600">
                <a:latin typeface="Verdana" pitchFamily="34" charset="0"/>
                <a:hlinkClick r:id="rId10"/>
              </a:rPr>
              <a:t>http://cs.wikipedia.org/wiki/Soubor:Ordino.png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Obr.25: </a:t>
            </a:r>
            <a:r>
              <a:rPr lang="cs-CZ" sz="1600">
                <a:latin typeface="Verdana" pitchFamily="34" charset="0"/>
                <a:hlinkClick r:id="rId10"/>
              </a:rPr>
              <a:t>http://cs.wikipedia.org/wiki/Soubor:Ordino.png</a:t>
            </a:r>
            <a:endParaRPr lang="cs-CZ" sz="1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TextovéPole 1"/>
          <p:cNvSpPr txBox="1">
            <a:spLocks noChangeArrowheads="1"/>
          </p:cNvSpPr>
          <p:nvPr/>
        </p:nvSpPr>
        <p:spPr bwMode="auto">
          <a:xfrm>
            <a:off x="107950" y="490538"/>
            <a:ext cx="8991600" cy="575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Verdana" pitchFamily="34" charset="0"/>
              </a:rPr>
              <a:t>Obr.26: </a:t>
            </a:r>
            <a:r>
              <a:rPr lang="cs-CZ" sz="1600">
                <a:latin typeface="Verdana" pitchFamily="34" charset="0"/>
                <a:hlinkClick r:id="rId2"/>
              </a:rPr>
              <a:t>http://cs.wikipedia.org/wiki/Soubor:Andorra-Sant_Julia_de_Loria.png, http://www.google.cz/imgres?q=Sant+Juli%C3%A0+de+L%C3%B2ria&amp;hl=cs&amp;gbv=2&amp;biw=1525&amp;bih=751&amp;tbm=isch&amp;tbnid=hzT24Oz3VsjK6M:&amp;imgrefurl=http://www.paxgaea.com/Andorra.html&amp;docid=XlsVb00IsBO3LM&amp;imgurl=http://www.paxgaea.com/images/Sant_Julia_de_Loria.jpg&amp;w=1472&amp;h=1104&amp;ei=u5S6TtW7D8ObOsO__c4I&amp;zoom=1&amp;iact=hc&amp;vpx=174&amp;vpy=143&amp;dur=232&amp;hovh=194&amp;hovw=259&amp;tx=177&amp;ty=104&amp;sig=107506468914168119386&amp;page=1&amp;tbnh=123&amp;tbnw=170&amp;start=0&amp;ndsp=30&amp;ved=1t:429,r:0,s:0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Obr.27:</a:t>
            </a:r>
            <a:r>
              <a:rPr lang="cs-CZ" sz="1600">
                <a:latin typeface="Verdana" pitchFamily="34" charset="0"/>
                <a:hlinkClick r:id="rId3"/>
              </a:rPr>
              <a:t>http://www.google.cz/imgres?q=Sant+Juli%C3%A0+de+L%C3%B2ria&amp;hl=cs&amp;gbv=2&amp;biw=1525&amp;bih=751&amp;tbm=isch&amp;tbnid=hzT24Oz3VsjK6M:&amp;imgrefurl=http://www.paxgaea.com/Andorra.html&amp;docid=XlsVb00IsBO3LM&amp;imgurl=http://www.paxgaea.com/images/Sant_Julia_de_Loria.jpg&amp;w=1472&amp;h=1104&amp;ei=u5S6TtW7D8ObOsO__c4I&amp;zoom=1&amp;iact=hc&amp;vpx=174&amp;vpy=143&amp;dur=232&amp;hovh=194&amp;hovw=259&amp;tx=177&amp;ty=104&amp;sig=107506468914168119386&amp;page=1&amp;tbnh=123&amp;tbnw=170&amp;start=0&amp;ndsp=30&amp;ved=1t:429,r:0,s:0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Obr.28: </a:t>
            </a:r>
            <a:r>
              <a:rPr lang="cs-CZ" sz="1600">
                <a:latin typeface="Verdana" pitchFamily="34" charset="0"/>
                <a:hlinkClick r:id="rId4"/>
              </a:rPr>
              <a:t>http://www.google.cz/imgres?q=andorra&amp;hl=cs&amp;biw=1280&amp;bih=929&amp;gbv=2&amp;tbm=isch&amp;tbnid=X7UtJp5uD0ritM:&amp;imgrefurl=http://en.wikipedia.org/wiki/Andorra&amp;docid=g4kItdhpJtl0jM&amp;imgurl=http://upload.wikimedia.org/wikipedia/commons/thumb/8/81/Caldea.jpg/300px-Caldea.jpg&amp;w=300&amp;h=201&amp;ei=ocMXT6KtA-Om4gSHr-GSBA&amp;zoom=1&amp;iact=rc&amp;dur=164&amp;sig=103875731099061013402&amp;page=1&amp;tbnh=160&amp;tbnw=204&amp;start=0&amp;ndsp=20&amp;ved=1t:429,r:11,s:0&amp;tx=98&amp;ty=86</a:t>
            </a:r>
            <a:endParaRPr lang="cs-CZ" sz="1600"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Obr.29: </a:t>
            </a:r>
            <a:r>
              <a:rPr lang="cs-CZ" sz="1600">
                <a:latin typeface="Verdana" pitchFamily="34" charset="0"/>
                <a:hlinkClick r:id="rId5"/>
              </a:rPr>
              <a:t>http://lifestyle.iloveindia.com/image-popup.php?news_id=10854&amp;img=a</a:t>
            </a:r>
            <a:endParaRPr lang="cs-CZ" sz="1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TextovéPole 1"/>
          <p:cNvSpPr txBox="1">
            <a:spLocks noChangeArrowheads="1"/>
          </p:cNvSpPr>
          <p:nvPr/>
        </p:nvSpPr>
        <p:spPr bwMode="auto">
          <a:xfrm>
            <a:off x="323850" y="260350"/>
            <a:ext cx="864076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Obr.30:</a:t>
            </a:r>
            <a:r>
              <a:rPr lang="cs-CZ">
                <a:latin typeface="Verdana" pitchFamily="34" charset="0"/>
                <a:hlinkClick r:id="rId2"/>
              </a:rPr>
              <a:t>http://www.google.cz/imgres?q=andorra&amp;hl=cs&amp;biw=1280&amp;bih=929&amp;gbv=2&amp;tbm=isch&amp;tbnid=A3RnFEXR3o_-PM:&amp;imgrefurl=http://carroi.andorramania.com/index3.php&amp;docid=R_g5fb05-LM6DM&amp;imgurl=http://carroi.andorramania.com/images/016.jpg&amp;w=640&amp;h=480&amp;ei=ocMXT6KtA-Om4gSHr-GSBA&amp;zoom=1&amp;iact=hc&amp;vpx=835&amp;vpy=282&amp;dur=1396&amp;hovh=194&amp;hovw=259&amp;tx=113&amp;ty=117&amp;sig=103875731099061013402&amp;page=4&amp;tbnh=138&amp;tbnw=203&amp;start=85&amp;ndsp=31&amp;ved=1t:429,r:24,s:85</a:t>
            </a:r>
            <a:endParaRPr lang="cs-CZ">
              <a:latin typeface="Verdana" pitchFamily="34" charset="0"/>
            </a:endParaRPr>
          </a:p>
          <a:p>
            <a:endParaRPr lang="cs-CZ">
              <a:latin typeface="Verdana" pitchFamily="34" charset="0"/>
            </a:endParaRPr>
          </a:p>
          <a:p>
            <a:endParaRPr lang="cs-CZ">
              <a:latin typeface="Verdana" pitchFamily="34" charset="0"/>
            </a:endParaRPr>
          </a:p>
          <a:p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268</TotalTime>
  <Words>886</Words>
  <Application>Microsoft Office PowerPoint</Application>
  <PresentationFormat>On-screen Show (4:3)</PresentationFormat>
  <Paragraphs>193</Paragraphs>
  <Slides>41</Slides>
  <Notes>34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41</vt:i4>
      </vt:variant>
    </vt:vector>
  </HeadingPairs>
  <TitlesOfParts>
    <vt:vector size="49" baseType="lpstr">
      <vt:lpstr>Verdana</vt:lpstr>
      <vt:lpstr>Arial</vt:lpstr>
      <vt:lpstr>Wingdings 2</vt:lpstr>
      <vt:lpstr>Calibri</vt:lpstr>
      <vt:lpstr>Jokerman</vt:lpstr>
      <vt:lpstr>Aharoni</vt:lpstr>
      <vt:lpstr>Summer</vt:lpstr>
      <vt:lpstr>Summer</vt:lpstr>
      <vt:lpstr>Snímek 1</vt:lpstr>
      <vt:lpstr>Snímek 2</vt:lpstr>
      <vt:lpstr>Andorra</vt:lpstr>
      <vt:lpstr>Snímek 4</vt:lpstr>
      <vt:lpstr>Snímek 5</vt:lpstr>
      <vt:lpstr>Snímek 6</vt:lpstr>
      <vt:lpstr>Přírodní poměry</vt:lpstr>
      <vt:lpstr>Snímek 8</vt:lpstr>
      <vt:lpstr>Obyvatelstvo</vt:lpstr>
      <vt:lpstr>Snímek 10</vt:lpstr>
      <vt:lpstr>Snímek 11</vt:lpstr>
      <vt:lpstr>Zemědělství</vt:lpstr>
      <vt:lpstr>Snímek 13</vt:lpstr>
      <vt:lpstr>Snímek 14</vt:lpstr>
      <vt:lpstr>Snímek 15</vt:lpstr>
      <vt:lpstr>Snímek 16</vt:lpstr>
      <vt:lpstr>Snímek 17</vt:lpstr>
      <vt:lpstr>Hl. Andorra</vt:lpstr>
      <vt:lpstr>Snímek 19</vt:lpstr>
      <vt:lpstr>Andorra la Vella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Encamp</vt:lpstr>
      <vt:lpstr>Escaldes-Engordany</vt:lpstr>
      <vt:lpstr>La Massana </vt:lpstr>
      <vt:lpstr>Snímek 31</vt:lpstr>
      <vt:lpstr>Snímek 32</vt:lpstr>
      <vt:lpstr>Snímek 33</vt:lpstr>
      <vt:lpstr>Sant Julià de Lòria  </vt:lpstr>
      <vt:lpstr>Snímek 35</vt:lpstr>
      <vt:lpstr>Snímek 36</vt:lpstr>
      <vt:lpstr>Andorra</vt:lpstr>
      <vt:lpstr>Snímek 38</vt:lpstr>
      <vt:lpstr>Snímek 39</vt:lpstr>
      <vt:lpstr>Snímek 40</vt:lpstr>
      <vt:lpstr>Snímek 41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Andora</dc:title>
  <dc:creator>12j8</dc:creator>
  <cp:lastModifiedBy>DUM</cp:lastModifiedBy>
  <cp:revision>32</cp:revision>
  <dcterms:created xsi:type="dcterms:W3CDTF">2011-11-04T16:30:05Z</dcterms:created>
  <dcterms:modified xsi:type="dcterms:W3CDTF">2012-05-08T12:07:28Z</dcterms:modified>
</cp:coreProperties>
</file>