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57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VY_32_INOVACE_Př_02_Podmínky </a:t>
          </a:r>
          <a:r>
            <a:rPr lang="cs-CZ" sz="2000" baseline="0" dirty="0" smtClean="0"/>
            <a:t>života na Zemi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Podmínky života na Zemi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</a:t>
          </a:r>
          <a:r>
            <a:rPr lang="cs-CZ" sz="2000" smtClean="0"/>
            <a:t>/ 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E0CE4C-6A02-4CFA-A6F6-6EF35EAE9037}" type="presOf" srcId="{D1B46980-6531-4606-95E6-44980827E919}" destId="{6140AFEC-043D-4C43-A2F9-D0F5331DF3A3}" srcOrd="0" destOrd="0" presId="urn:microsoft.com/office/officeart/2005/8/layout/target3"/>
    <dgm:cxn modelId="{26576298-D7FC-48C1-9CC8-A5248FD1A34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0BDA360-619F-43B1-B2D5-0E2FC052443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5CF6DFD-AD6C-47E5-8167-4A797748C3F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C0FF77-A621-471F-97D2-44BCF22E63CF}" type="presOf" srcId="{757F3AB3-0718-4624-B441-E567A8F0AB56}" destId="{333A1088-737F-45CB-B68E-254E46348037}" srcOrd="0" destOrd="0" presId="urn:microsoft.com/office/officeart/2005/8/layout/target3"/>
    <dgm:cxn modelId="{4AFD80CB-6B20-481B-BB52-808F1EDD8CF9}" type="presOf" srcId="{D1D4F407-5343-4D3F-B5B9-D407B03CAEB4}" destId="{AED2198E-93D5-4001-81B4-73124B309672}" srcOrd="1" destOrd="0" presId="urn:microsoft.com/office/officeart/2005/8/layout/target3"/>
    <dgm:cxn modelId="{9F8A6A62-02CA-495D-9424-ED3164C6955F}" type="presOf" srcId="{D8197B8C-B260-4A16-BDF4-0947B075E274}" destId="{25B08C86-7E15-44DC-BE7F-FFB55DD49D12}" srcOrd="0" destOrd="0" presId="urn:microsoft.com/office/officeart/2005/8/layout/target3"/>
    <dgm:cxn modelId="{5688E64E-1AB8-4E1B-9D96-55868EA204C0}" type="presOf" srcId="{D1B46980-6531-4606-95E6-44980827E919}" destId="{2BE915AB-18AA-4053-B92C-3BFC9ED204BB}" srcOrd="1" destOrd="0" presId="urn:microsoft.com/office/officeart/2005/8/layout/target3"/>
    <dgm:cxn modelId="{1AB59449-78F8-4205-BD30-D5DC20A67C5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CAC64C8-1011-4B84-9ECA-B681171A25A7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15353E3-F63E-4642-BEAA-6DB528EFAC85}" type="presOf" srcId="{B651F6E3-6281-48DB-9319-2AEAFDAE7572}" destId="{6BB5E863-4638-4E1D-BFDE-399D028AC4ED}" srcOrd="1" destOrd="0" presId="urn:microsoft.com/office/officeart/2005/8/layout/target3"/>
    <dgm:cxn modelId="{93CC234D-7D88-49A9-97F1-A056B8F052B5}" type="presParOf" srcId="{333A1088-737F-45CB-B68E-254E46348037}" destId="{F5ABB229-8D3B-4694-996A-96F23CF14429}" srcOrd="0" destOrd="0" presId="urn:microsoft.com/office/officeart/2005/8/layout/target3"/>
    <dgm:cxn modelId="{14290FD1-4D2D-406D-BBA1-498FAEB58628}" type="presParOf" srcId="{333A1088-737F-45CB-B68E-254E46348037}" destId="{F41139FD-01EE-4571-8B17-4FB00FC51163}" srcOrd="1" destOrd="0" presId="urn:microsoft.com/office/officeart/2005/8/layout/target3"/>
    <dgm:cxn modelId="{5C116A61-A45D-4D6A-A271-92CA359C10C1}" type="presParOf" srcId="{333A1088-737F-45CB-B68E-254E46348037}" destId="{D005CE8C-CC26-4C3E-AC11-E15060ECD759}" srcOrd="2" destOrd="0" presId="urn:microsoft.com/office/officeart/2005/8/layout/target3"/>
    <dgm:cxn modelId="{47E79AC3-161A-4AE6-8F93-03D2A480CDE7}" type="presParOf" srcId="{333A1088-737F-45CB-B68E-254E46348037}" destId="{2C702D82-9B77-49B7-9568-BB8EB47C3372}" srcOrd="3" destOrd="0" presId="urn:microsoft.com/office/officeart/2005/8/layout/target3"/>
    <dgm:cxn modelId="{788B8638-4FBC-4641-9F9B-F874AB88C3C3}" type="presParOf" srcId="{333A1088-737F-45CB-B68E-254E46348037}" destId="{A52A0455-90FF-4808-ABD0-F02540D31D5A}" srcOrd="4" destOrd="0" presId="urn:microsoft.com/office/officeart/2005/8/layout/target3"/>
    <dgm:cxn modelId="{1D4AA6F2-91C2-4C4D-8B43-DB2C11E1DFDE}" type="presParOf" srcId="{333A1088-737F-45CB-B68E-254E46348037}" destId="{6140AFEC-043D-4C43-A2F9-D0F5331DF3A3}" srcOrd="5" destOrd="0" presId="urn:microsoft.com/office/officeart/2005/8/layout/target3"/>
    <dgm:cxn modelId="{2DA1D25E-2BD5-4971-AC82-8FD76659592B}" type="presParOf" srcId="{333A1088-737F-45CB-B68E-254E46348037}" destId="{9358AC05-5D7D-4327-9F80-1AD486AEA664}" srcOrd="6" destOrd="0" presId="urn:microsoft.com/office/officeart/2005/8/layout/target3"/>
    <dgm:cxn modelId="{D8A79FF5-80ED-4E3D-8761-3F50E986257E}" type="presParOf" srcId="{333A1088-737F-45CB-B68E-254E46348037}" destId="{313FC574-E1CD-4FB4-B054-0B805CE0447D}" srcOrd="7" destOrd="0" presId="urn:microsoft.com/office/officeart/2005/8/layout/target3"/>
    <dgm:cxn modelId="{0AD993D0-9DD7-4DA8-9F8F-381DFE0CC79B}" type="presParOf" srcId="{333A1088-737F-45CB-B68E-254E46348037}" destId="{619D679B-A015-4ECF-8348-D1034C574F40}" srcOrd="8" destOrd="0" presId="urn:microsoft.com/office/officeart/2005/8/layout/target3"/>
    <dgm:cxn modelId="{16F236C8-5DD1-4EC2-8CB3-30DBC6C7D5C6}" type="presParOf" srcId="{333A1088-737F-45CB-B68E-254E46348037}" destId="{322283A8-4A27-4CDA-BAE3-F381106A9174}" srcOrd="9" destOrd="0" presId="urn:microsoft.com/office/officeart/2005/8/layout/target3"/>
    <dgm:cxn modelId="{CD7A36E9-74B9-4F39-A176-FA60A439ED49}" type="presParOf" srcId="{333A1088-737F-45CB-B68E-254E46348037}" destId="{FFC9F71D-1B4F-4AD9-A4A6-86ADEFC8AF5C}" srcOrd="10" destOrd="0" presId="urn:microsoft.com/office/officeart/2005/8/layout/target3"/>
    <dgm:cxn modelId="{A459112D-3306-4556-8BD7-E7F3B56173A9}" type="presParOf" srcId="{333A1088-737F-45CB-B68E-254E46348037}" destId="{25B08C86-7E15-44DC-BE7F-FFB55DD49D12}" srcOrd="11" destOrd="0" presId="urn:microsoft.com/office/officeart/2005/8/layout/target3"/>
    <dgm:cxn modelId="{A1FC104B-F118-446B-9926-0017E4115F31}" type="presParOf" srcId="{333A1088-737F-45CB-B68E-254E46348037}" destId="{76644BE8-9D7C-4C09-B250-3D10AF48CBB7}" srcOrd="12" destOrd="0" presId="urn:microsoft.com/office/officeart/2005/8/layout/target3"/>
    <dgm:cxn modelId="{7569615C-E04B-4147-9C5E-A9AB4D18B2EC}" type="presParOf" srcId="{333A1088-737F-45CB-B68E-254E46348037}" destId="{EE85B701-7295-41C0-BA7A-34D3756A2AE6}" srcOrd="13" destOrd="0" presId="urn:microsoft.com/office/officeart/2005/8/layout/target3"/>
    <dgm:cxn modelId="{6F8CD919-59E5-4EAB-8290-E443EA514827}" type="presParOf" srcId="{333A1088-737F-45CB-B68E-254E46348037}" destId="{8BEBB6EC-1DAA-4CAC-8A25-BC0FCBD5DBD5}" srcOrd="14" destOrd="0" presId="urn:microsoft.com/office/officeart/2005/8/layout/target3"/>
    <dgm:cxn modelId="{C1AEE78A-4851-4621-B32F-BB60F11E790A}" type="presParOf" srcId="{333A1088-737F-45CB-B68E-254E46348037}" destId="{AED2198E-93D5-4001-81B4-73124B309672}" srcOrd="15" destOrd="0" presId="urn:microsoft.com/office/officeart/2005/8/layout/target3"/>
    <dgm:cxn modelId="{02C423D4-520E-4E19-984C-495F27755536}" type="presParOf" srcId="{333A1088-737F-45CB-B68E-254E46348037}" destId="{2BE915AB-18AA-4053-B92C-3BFC9ED204BB}" srcOrd="16" destOrd="0" presId="urn:microsoft.com/office/officeart/2005/8/layout/target3"/>
    <dgm:cxn modelId="{7832136A-6AD4-4D2B-BCD3-EB38AF129E5E}" type="presParOf" srcId="{333A1088-737F-45CB-B68E-254E46348037}" destId="{6BB5E863-4638-4E1D-BFDE-399D028AC4ED}" srcOrd="17" destOrd="0" presId="urn:microsoft.com/office/officeart/2005/8/layout/target3"/>
    <dgm:cxn modelId="{0EC4BFE9-E0DF-413E-840E-F883201629F0}" type="presParOf" srcId="{333A1088-737F-45CB-B68E-254E46348037}" destId="{5A5FFA88-C948-4069-8E93-59FA12366E83}" srcOrd="18" destOrd="0" presId="urn:microsoft.com/office/officeart/2005/8/layout/target3"/>
    <dgm:cxn modelId="{F3FA1BB3-0899-4EF0-8AB1-2252E43B89A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VY_32_INOVACE_Př_02_Podmínky </a:t>
          </a:r>
          <a:r>
            <a:rPr lang="cs-CZ" sz="2000" kern="1200" baseline="0" dirty="0" smtClean="0"/>
            <a:t>života na Zemi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Podmínky života na Zemi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</a:t>
          </a:r>
          <a:r>
            <a:rPr lang="cs-CZ" sz="2000" kern="1200" smtClean="0"/>
            <a:t>/ 1.4.00/21.2004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7D656B-872C-4E0F-A6C5-9BA036C3E4F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44FB34-5D30-4571-9B7D-8A8AF8A542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26086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Přehled tvoří žáci ze </a:t>
            </a:r>
            <a:r>
              <a:rPr lang="cs-CZ" smtClean="0"/>
              <a:t>svých zkušeností.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44FB34-5D30-4571-9B7D-8A8AF8A542D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7504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070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4921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628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3553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946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46186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79807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367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4189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36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26060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852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4687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2767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052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5877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85227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13485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2489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22987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45928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593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5914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4617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slide" Target="slide9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jpeg"/><Relationship Id="rId5" Type="http://schemas.openxmlformats.org/officeDocument/2006/relationships/image" Target="../media/image7.png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7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image" Target="../media/image16.png"/><Relationship Id="rId4" Type="http://schemas.openxmlformats.org/officeDocument/2006/relationships/slide" Target="slid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11938116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308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58446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Anotace:</a:t>
            </a:r>
          </a:p>
          <a:p>
            <a:r>
              <a:rPr lang="cs-CZ" dirty="0">
                <a:solidFill>
                  <a:prstClr val="black"/>
                </a:solidFill>
              </a:rPr>
              <a:t>	Prezentace učiva: </a:t>
            </a:r>
            <a:r>
              <a:rPr lang="cs-CZ" dirty="0" smtClean="0">
                <a:solidFill>
                  <a:prstClr val="black"/>
                </a:solidFill>
              </a:rPr>
              <a:t>Podmínky života na Zemi.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Žáci </a:t>
            </a:r>
            <a:r>
              <a:rPr lang="cs-CZ" dirty="0" smtClean="0">
                <a:solidFill>
                  <a:prstClr val="black"/>
                </a:solidFill>
              </a:rPr>
              <a:t>charakterizují základní podmínky života na zemi, porozumí na jednoduchém nákresu</a:t>
            </a:r>
          </a:p>
          <a:p>
            <a:r>
              <a:rPr lang="cs-CZ" dirty="0">
                <a:solidFill>
                  <a:prstClr val="black"/>
                </a:solidFill>
              </a:rPr>
              <a:t>r</a:t>
            </a:r>
            <a:r>
              <a:rPr lang="cs-CZ" dirty="0" smtClean="0">
                <a:solidFill>
                  <a:prstClr val="black"/>
                </a:solidFill>
              </a:rPr>
              <a:t>ozdílu mezi procesy dýchání a fotosyntéza, vytvoří přehled, co jednotlivé podmínky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přinášejí rostlinám a živočichům, sestaví potravní řetězce. V závěru vyluští rébus –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projevy života.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	Učební materiál vede žáky k aktivní práci, opravovat případné chyby mohou</a:t>
            </a:r>
          </a:p>
          <a:p>
            <a:r>
              <a:rPr lang="cs-CZ" dirty="0">
                <a:solidFill>
                  <a:prstClr val="black"/>
                </a:solidFill>
              </a:rPr>
              <a:t>přímo v prezentaci.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DUM je určen pro 4. </a:t>
            </a:r>
            <a:r>
              <a:rPr lang="cs-CZ" dirty="0" smtClean="0">
                <a:solidFill>
                  <a:prstClr val="black"/>
                </a:solidFill>
              </a:rPr>
              <a:t>a 5. ročník </a:t>
            </a:r>
            <a:r>
              <a:rPr lang="cs-CZ" dirty="0">
                <a:solidFill>
                  <a:prstClr val="black"/>
                </a:solidFill>
              </a:rPr>
              <a:t>ZŠ, je vhodný pro procvičování </a:t>
            </a:r>
            <a:r>
              <a:rPr lang="cs-CZ" dirty="0" smtClean="0">
                <a:solidFill>
                  <a:prstClr val="black"/>
                </a:solidFill>
              </a:rPr>
              <a:t>učiva a vysvětlení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procesů fotosyntéza a dýchání, potravní vztahy a řetězce.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Při práci mohou žáci pomocí hypertextových odkazů v nadpisech otevřít stranu </a:t>
            </a:r>
          </a:p>
          <a:p>
            <a:r>
              <a:rPr lang="cs-CZ" dirty="0">
                <a:solidFill>
                  <a:prstClr val="black"/>
                </a:solidFill>
              </a:rPr>
              <a:t>se správným řešením, která je v závěru prezentace. V jednotlivých obrazech je opět</a:t>
            </a:r>
          </a:p>
          <a:p>
            <a:r>
              <a:rPr lang="cs-CZ" dirty="0">
                <a:solidFill>
                  <a:prstClr val="black"/>
                </a:solidFill>
              </a:rPr>
              <a:t>odkaz pro návrat zpět.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Autorem materiálu a všech jeho částí, není-li uvedeno jinak, je Hana </a:t>
            </a:r>
            <a:r>
              <a:rPr lang="cs-CZ" dirty="0" err="1">
                <a:solidFill>
                  <a:prstClr val="black"/>
                </a:solidFill>
              </a:rPr>
              <a:t>Vrtělková</a:t>
            </a:r>
            <a:r>
              <a:rPr lang="cs-CZ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4742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863918" y="1379506"/>
            <a:ext cx="1584176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boty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Mrak 5"/>
          <p:cNvSpPr/>
          <p:nvPr/>
        </p:nvSpPr>
        <p:spPr>
          <a:xfrm>
            <a:off x="2051720" y="2636912"/>
            <a:ext cx="1796772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počítač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Mrak 6"/>
          <p:cNvSpPr/>
          <p:nvPr/>
        </p:nvSpPr>
        <p:spPr>
          <a:xfrm>
            <a:off x="6108458" y="3206521"/>
            <a:ext cx="2399692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automobil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Mrak 7"/>
          <p:cNvSpPr/>
          <p:nvPr/>
        </p:nvSpPr>
        <p:spPr>
          <a:xfrm>
            <a:off x="4234994" y="3982961"/>
            <a:ext cx="1584176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hračky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Mrak 8"/>
          <p:cNvSpPr/>
          <p:nvPr/>
        </p:nvSpPr>
        <p:spPr>
          <a:xfrm>
            <a:off x="683568" y="3717032"/>
            <a:ext cx="1584176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knihy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Mrak 9"/>
          <p:cNvSpPr/>
          <p:nvPr/>
        </p:nvSpPr>
        <p:spPr>
          <a:xfrm>
            <a:off x="3208478" y="1124744"/>
            <a:ext cx="2069109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oblečení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Mrak 10"/>
          <p:cNvSpPr/>
          <p:nvPr/>
        </p:nvSpPr>
        <p:spPr>
          <a:xfrm>
            <a:off x="4693475" y="2284798"/>
            <a:ext cx="1584176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živiny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Mrak 11"/>
          <p:cNvSpPr/>
          <p:nvPr/>
        </p:nvSpPr>
        <p:spPr>
          <a:xfrm>
            <a:off x="1475656" y="4919065"/>
            <a:ext cx="2975362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s</a:t>
            </a:r>
            <a:r>
              <a:rPr lang="cs-CZ" sz="2400" b="1" dirty="0" smtClean="0">
                <a:solidFill>
                  <a:schemeClr val="tx1"/>
                </a:solidFill>
              </a:rPr>
              <a:t>větlo a teplo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Mrak 12"/>
          <p:cNvSpPr/>
          <p:nvPr/>
        </p:nvSpPr>
        <p:spPr>
          <a:xfrm>
            <a:off x="6516216" y="1379506"/>
            <a:ext cx="1584176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voda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Mrak 13"/>
          <p:cNvSpPr/>
          <p:nvPr/>
        </p:nvSpPr>
        <p:spPr>
          <a:xfrm>
            <a:off x="5819170" y="4853175"/>
            <a:ext cx="1944216" cy="936104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vzduch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>
            <a:hlinkClick r:id="rId2" action="ppaction://hlinksldjump"/>
          </p:cNvPr>
          <p:cNvSpPr/>
          <p:nvPr/>
        </p:nvSpPr>
        <p:spPr>
          <a:xfrm>
            <a:off x="1644824" y="332656"/>
            <a:ext cx="56634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Označ základní životní podmínky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816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339752" y="260648"/>
            <a:ext cx="4032448" cy="7920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D</a:t>
            </a:r>
            <a:r>
              <a:rPr lang="cs-CZ" sz="2400" b="1" dirty="0" smtClean="0">
                <a:solidFill>
                  <a:schemeClr val="tx1"/>
                </a:solidFill>
              </a:rPr>
              <a:t>ýchání a fotosyntéza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8713" y="2228850"/>
            <a:ext cx="1806575" cy="2400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VrtelkovaH\AppData\Local\Microsoft\Windows\Temporary Internet Files\Content.IE5\K0O7W0UI\MP9001754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62523" y="5615804"/>
            <a:ext cx="876662" cy="53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04048" y="5241974"/>
            <a:ext cx="1229247" cy="923330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Voda a v ní</a:t>
            </a:r>
          </a:p>
          <a:p>
            <a:r>
              <a:rPr lang="cs-CZ" dirty="0"/>
              <a:t>r</a:t>
            </a:r>
            <a:r>
              <a:rPr lang="cs-CZ" dirty="0" smtClean="0"/>
              <a:t>ozpuštěné</a:t>
            </a:r>
          </a:p>
          <a:p>
            <a:r>
              <a:rPr lang="cs-CZ" dirty="0" smtClean="0"/>
              <a:t>živiny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668713" y="4425171"/>
            <a:ext cx="509956" cy="83739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 flipV="1">
            <a:off x="4860032" y="4425171"/>
            <a:ext cx="360040" cy="8168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572000" y="1196752"/>
            <a:ext cx="0" cy="49685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Měsíc 12"/>
          <p:cNvSpPr/>
          <p:nvPr/>
        </p:nvSpPr>
        <p:spPr>
          <a:xfrm>
            <a:off x="7477532" y="573802"/>
            <a:ext cx="457200" cy="914400"/>
          </a:xfrm>
          <a:prstGeom prst="moo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683568" y="595536"/>
            <a:ext cx="914400" cy="914400"/>
          </a:xfrm>
          <a:prstGeom prst="sun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0567" y="5241974"/>
            <a:ext cx="1337377" cy="923330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dirty="0" smtClean="0"/>
              <a:t>Voda a v ní</a:t>
            </a:r>
          </a:p>
          <a:p>
            <a:r>
              <a:rPr lang="cs-CZ" dirty="0" smtClean="0"/>
              <a:t>rozpuštěné</a:t>
            </a:r>
          </a:p>
          <a:p>
            <a:r>
              <a:rPr lang="cs-CZ" dirty="0" smtClean="0"/>
              <a:t>živiny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6189" y="2840525"/>
            <a:ext cx="3155544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ovzduší přijímá oxid uhličitý,</a:t>
            </a:r>
          </a:p>
          <a:p>
            <a:r>
              <a:rPr lang="cs-CZ" dirty="0"/>
              <a:t>z</a:t>
            </a:r>
            <a:r>
              <a:rPr lang="cs-CZ" dirty="0" smtClean="0"/>
              <a:t>a pomoci slunečního záření jej </a:t>
            </a:r>
          </a:p>
          <a:p>
            <a:r>
              <a:rPr lang="cs-CZ" dirty="0" smtClean="0"/>
              <a:t>přeměňuje  na látky, </a:t>
            </a:r>
          </a:p>
          <a:p>
            <a:r>
              <a:rPr lang="cs-CZ" dirty="0" smtClean="0"/>
              <a:t>z nichž staví své tělo =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proces fotosyntéza</a:t>
            </a:r>
            <a:r>
              <a:rPr lang="cs-CZ" dirty="0" smtClean="0"/>
              <a:t>,</a:t>
            </a:r>
          </a:p>
          <a:p>
            <a:r>
              <a:rPr lang="cs-CZ" dirty="0" smtClean="0"/>
              <a:t>při které vzniká kyslík, </a:t>
            </a:r>
          </a:p>
          <a:p>
            <a:r>
              <a:rPr lang="cs-CZ" dirty="0" smtClean="0"/>
              <a:t>kterým obohacuje vzduch.</a:t>
            </a:r>
          </a:p>
          <a:p>
            <a:r>
              <a:rPr lang="cs-CZ" dirty="0" smtClean="0"/>
              <a:t>Pouze u rostlin, které obsahují </a:t>
            </a:r>
          </a:p>
          <a:p>
            <a:r>
              <a:rPr lang="cs-CZ" dirty="0" smtClean="0"/>
              <a:t>zeleň listovou(chlorofyl).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19872" y="1196752"/>
            <a:ext cx="758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</a:t>
            </a:r>
            <a:r>
              <a:rPr lang="cs-CZ" dirty="0" smtClean="0"/>
              <a:t>ýchá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1196752"/>
            <a:ext cx="758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Dýchá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2339752" y="2492896"/>
            <a:ext cx="1583939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3251733" y="2228850"/>
            <a:ext cx="926936" cy="10561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5112060" y="2156952"/>
            <a:ext cx="614623" cy="91186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5220072" y="2756917"/>
            <a:ext cx="1013223" cy="9241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6233295" y="2655859"/>
            <a:ext cx="1310295" cy="369332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xid uhličitý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726683" y="1972286"/>
            <a:ext cx="690702" cy="369332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3072" name="TextovéPole 3071"/>
          <p:cNvSpPr txBox="1"/>
          <p:nvPr/>
        </p:nvSpPr>
        <p:spPr>
          <a:xfrm>
            <a:off x="3148803" y="1517473"/>
            <a:ext cx="13009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Fotosyntéza</a:t>
            </a:r>
            <a:endParaRPr lang="cs-CZ" dirty="0"/>
          </a:p>
        </p:txBody>
      </p:sp>
      <p:sp>
        <p:nvSpPr>
          <p:cNvPr id="3073" name="TextovéPole 3072"/>
          <p:cNvSpPr txBox="1"/>
          <p:nvPr/>
        </p:nvSpPr>
        <p:spPr>
          <a:xfrm>
            <a:off x="2561031" y="1856598"/>
            <a:ext cx="690702" cy="369332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3077" name="TextovéPole 3076"/>
          <p:cNvSpPr txBox="1"/>
          <p:nvPr/>
        </p:nvSpPr>
        <p:spPr>
          <a:xfrm>
            <a:off x="1018813" y="2343462"/>
            <a:ext cx="1310295" cy="369332"/>
          </a:xfrm>
          <a:prstGeom prst="rect">
            <a:avLst/>
          </a:prstGeom>
          <a:noFill/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xid uhličitý</a:t>
            </a:r>
            <a:endParaRPr lang="cs-CZ" dirty="0"/>
          </a:p>
        </p:txBody>
      </p:sp>
      <p:cxnSp>
        <p:nvCxnSpPr>
          <p:cNvPr id="3079" name="Přímá spojnice se šipkou 3078"/>
          <p:cNvCxnSpPr/>
          <p:nvPr/>
        </p:nvCxnSpPr>
        <p:spPr>
          <a:xfrm>
            <a:off x="1597968" y="1381418"/>
            <a:ext cx="1653765" cy="1331376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80" name="TextovéPole 3079"/>
          <p:cNvSpPr txBox="1"/>
          <p:nvPr/>
        </p:nvSpPr>
        <p:spPr>
          <a:xfrm>
            <a:off x="6305434" y="3681028"/>
            <a:ext cx="248715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 ovzduší přijímá kyslík,</a:t>
            </a:r>
          </a:p>
          <a:p>
            <a:r>
              <a:rPr lang="cs-CZ" dirty="0"/>
              <a:t>v</a:t>
            </a:r>
            <a:r>
              <a:rPr lang="cs-CZ" dirty="0" smtClean="0"/>
              <a:t>ydechuje oxid uhličitý =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Dýchání.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8337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763688" y="332656"/>
            <a:ext cx="5472608" cy="79208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Vytvoř přehled, co jednotlivé podmínky přinášejí rostlinám a živočichům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5" y="1412776"/>
            <a:ext cx="1926105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Voda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Vzduch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Světlo a teplo</a:t>
            </a:r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2400" b="1" dirty="0" smtClean="0"/>
              <a:t>Živiny</a:t>
            </a:r>
            <a:endParaRPr lang="cs-CZ" sz="2400" b="1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907704" y="1772816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07704" y="2348880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907704" y="2852936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907704" y="3305602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771800" y="3933056"/>
            <a:ext cx="51125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907704" y="4509120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907704" y="5085184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1907704" y="5733256"/>
            <a:ext cx="59766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7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620688"/>
            <a:ext cx="2664296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Potravní vztahy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899592" y="4005064"/>
            <a:ext cx="2592288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Potravní řetězce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5088" y="1340768"/>
            <a:ext cx="831522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Producenti (výrobci)</a:t>
            </a:r>
            <a:r>
              <a:rPr lang="cs-CZ" sz="2400" dirty="0" smtClean="0"/>
              <a:t> – </a:t>
            </a:r>
            <a:r>
              <a:rPr lang="cs-CZ" sz="2400" b="1" dirty="0" smtClean="0">
                <a:solidFill>
                  <a:srgbClr val="FF0000"/>
                </a:solidFill>
              </a:rPr>
              <a:t>rostliny </a:t>
            </a:r>
            <a:r>
              <a:rPr lang="cs-CZ" sz="2400" dirty="0" smtClean="0"/>
              <a:t>– přijímají energii slunečního </a:t>
            </a:r>
          </a:p>
          <a:p>
            <a:r>
              <a:rPr lang="cs-CZ" sz="2400" dirty="0" smtClean="0"/>
              <a:t>záření a vytváří organické látky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Konzumenti (spotřebitelé)</a:t>
            </a:r>
            <a:r>
              <a:rPr lang="cs-CZ" sz="2400" dirty="0" smtClean="0"/>
              <a:t> – </a:t>
            </a:r>
            <a:r>
              <a:rPr lang="cs-CZ" sz="2400" b="1" dirty="0" smtClean="0">
                <a:solidFill>
                  <a:srgbClr val="FF0000"/>
                </a:solidFill>
              </a:rPr>
              <a:t>živočichové a houby </a:t>
            </a:r>
            <a:r>
              <a:rPr lang="cs-CZ" sz="2400" dirty="0" smtClean="0"/>
              <a:t>– konzumují </a:t>
            </a:r>
          </a:p>
          <a:p>
            <a:r>
              <a:rPr lang="cs-CZ" sz="2400" dirty="0" smtClean="0"/>
              <a:t>organické látky z jiných těl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err="1" smtClean="0"/>
              <a:t>Reducenti</a:t>
            </a:r>
            <a:r>
              <a:rPr lang="cs-CZ" sz="2400" b="1" dirty="0" smtClean="0"/>
              <a:t> (rozkladači)</a:t>
            </a:r>
            <a:r>
              <a:rPr lang="cs-CZ" sz="2400" dirty="0" smtClean="0"/>
              <a:t> – </a:t>
            </a:r>
            <a:r>
              <a:rPr lang="cs-CZ" sz="2400" b="1" dirty="0" smtClean="0">
                <a:solidFill>
                  <a:srgbClr val="FF0000"/>
                </a:solidFill>
              </a:rPr>
              <a:t>prvoci, houby, bakterie </a:t>
            </a:r>
            <a:r>
              <a:rPr lang="cs-CZ" sz="2400" dirty="0" smtClean="0"/>
              <a:t>– rozkládají </a:t>
            </a:r>
          </a:p>
          <a:p>
            <a:r>
              <a:rPr lang="cs-CZ" sz="2400" dirty="0" smtClean="0"/>
              <a:t>organické látky ze zbytků těl mrtvých organizmů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4968" y="4725144"/>
            <a:ext cx="748070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Na základě  potravních vztahů jsou organizmy spojeny </a:t>
            </a:r>
          </a:p>
          <a:p>
            <a:r>
              <a:rPr lang="cs-CZ" sz="2400" dirty="0" smtClean="0"/>
              <a:t>do </a:t>
            </a:r>
            <a:r>
              <a:rPr lang="cs-CZ" sz="2400" b="1" dirty="0" smtClean="0"/>
              <a:t>potravních řetězců: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býložravci se živí rostlinami, masožravci se živí živočichy </a:t>
            </a:r>
          </a:p>
          <a:p>
            <a:r>
              <a:rPr lang="cs-CZ" sz="2400" dirty="0" smtClean="0"/>
              <a:t>a všežravci se živí rostlinami i živočichy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2752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88224" y="6381328"/>
            <a:ext cx="2133600" cy="365125"/>
          </a:xfrm>
        </p:spPr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Users\VrtelkovaH\AppData\Local\Microsoft\Windows\Temporary Internet Files\Content.IE5\AM1I8PN9\MP90042305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044" y="1683381"/>
            <a:ext cx="980728" cy="980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VrtelkovaH\AppData\Local\Microsoft\Windows\Temporary Internet Files\Content.IE5\DE4CGPLA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2213" y="1844824"/>
            <a:ext cx="1274897" cy="890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VrtelkovaH\AppData\Local\Microsoft\Windows\Temporary Internet Files\Content.IE5\DE4CGPLA\MC90044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5368" y="1596459"/>
            <a:ext cx="1158802" cy="1138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>
            <a:off x="6711372" y="3029473"/>
            <a:ext cx="1107604" cy="1440160"/>
            <a:chOff x="652636" y="3717032"/>
            <a:chExt cx="1855535" cy="2019672"/>
          </a:xfrm>
        </p:grpSpPr>
        <p:pic>
          <p:nvPicPr>
            <p:cNvPr id="4102" name="Picture 6" descr="C:\Users\VrtelkovaH\AppData\Local\Microsoft\Windows\Temporary Internet Files\Content.IE5\S7687CZ2\MC900441793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52636" y="3717032"/>
              <a:ext cx="1107604" cy="20196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ree"/>
            <p:cNvSpPr>
              <a:spLocks noEditPoints="1" noChangeArrowheads="1"/>
            </p:cNvSpPr>
            <p:nvPr/>
          </p:nvSpPr>
          <p:spPr bwMode="auto">
            <a:xfrm>
              <a:off x="1206438" y="4437112"/>
              <a:ext cx="904875" cy="1194631"/>
            </a:xfrm>
            <a:custGeom>
              <a:avLst/>
              <a:gdLst>
                <a:gd name="G0" fmla="+- 0 0 0"/>
                <a:gd name="G1" fmla="*/ 18900 1 3"/>
                <a:gd name="G2" fmla="*/ 18900 2 3"/>
                <a:gd name="G3" fmla="+- 18900 0 0"/>
                <a:gd name="T0" fmla="*/ 10800 w 21600"/>
                <a:gd name="T1" fmla="*/ 0 h 21600"/>
                <a:gd name="T2" fmla="*/ 6171 w 21600"/>
                <a:gd name="T3" fmla="*/ 6300 h 21600"/>
                <a:gd name="T4" fmla="*/ 3086 w 21600"/>
                <a:gd name="T5" fmla="*/ 12600 h 21600"/>
                <a:gd name="T6" fmla="*/ 0 w 21600"/>
                <a:gd name="T7" fmla="*/ 18900 h 21600"/>
                <a:gd name="T8" fmla="*/ 15429 w 21600"/>
                <a:gd name="T9" fmla="*/ 6300 h 21600"/>
                <a:gd name="T10" fmla="*/ 18514 w 21600"/>
                <a:gd name="T11" fmla="*/ 12600 h 21600"/>
                <a:gd name="T12" fmla="*/ 21600 w 21600"/>
                <a:gd name="T13" fmla="*/ 18900 h 21600"/>
                <a:gd name="T14" fmla="*/ 17694720 60000 65536"/>
                <a:gd name="T15" fmla="*/ 11796480 60000 65536"/>
                <a:gd name="T16" fmla="*/ 11796480 60000 65536"/>
                <a:gd name="T17" fmla="*/ 11796480 60000 65536"/>
                <a:gd name="T18" fmla="*/ 0 60000 65536"/>
                <a:gd name="T19" fmla="*/ 0 60000 65536"/>
                <a:gd name="T20" fmla="*/ 0 60000 65536"/>
                <a:gd name="T21" fmla="*/ 761 w 21600"/>
                <a:gd name="T22" fmla="*/ 22454 h 21600"/>
                <a:gd name="T23" fmla="*/ 21069 w 21600"/>
                <a:gd name="T24" fmla="*/ 28282 h 21600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T21" t="T22" r="T23" b="T24"/>
              <a:pathLst>
                <a:path w="21600" h="21600">
                  <a:moveTo>
                    <a:pt x="0" y="18900"/>
                  </a:moveTo>
                  <a:lnTo>
                    <a:pt x="9257" y="18900"/>
                  </a:lnTo>
                  <a:lnTo>
                    <a:pt x="9257" y="21600"/>
                  </a:lnTo>
                  <a:lnTo>
                    <a:pt x="12343" y="21600"/>
                  </a:lnTo>
                  <a:lnTo>
                    <a:pt x="12343" y="18900"/>
                  </a:lnTo>
                  <a:lnTo>
                    <a:pt x="21600" y="18900"/>
                  </a:lnTo>
                  <a:lnTo>
                    <a:pt x="12343" y="12600"/>
                  </a:lnTo>
                  <a:lnTo>
                    <a:pt x="18514" y="12600"/>
                  </a:lnTo>
                  <a:lnTo>
                    <a:pt x="12343" y="6300"/>
                  </a:lnTo>
                  <a:lnTo>
                    <a:pt x="15429" y="6300"/>
                  </a:lnTo>
                  <a:lnTo>
                    <a:pt x="10800" y="0"/>
                  </a:lnTo>
                  <a:lnTo>
                    <a:pt x="6171" y="6300"/>
                  </a:lnTo>
                  <a:lnTo>
                    <a:pt x="9257" y="6300"/>
                  </a:lnTo>
                  <a:lnTo>
                    <a:pt x="3086" y="12600"/>
                  </a:lnTo>
                  <a:lnTo>
                    <a:pt x="9257" y="126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>
              <a:outerShdw dist="107763" dir="2700000" algn="ctr" rotWithShape="0">
                <a:srgbClr val="808080"/>
              </a:outerShdw>
            </a:effec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pic>
          <p:nvPicPr>
            <p:cNvPr id="4105" name="Picture 9" descr="C:\Users\VrtelkovaH\AppData\Local\Microsoft\Windows\Temporary Internet Files\Content.IE5\DE4CGPLA\MC900290921[1].wmf"/>
            <p:cNvPicPr>
              <a:picLocks noChangeAspect="1" noChangeArrowheads="1"/>
            </p:cNvPicPr>
            <p:nvPr/>
          </p:nvPicPr>
          <p:blipFill rotWithShape="1"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6499"/>
            <a:stretch/>
          </p:blipFill>
          <p:spPr bwMode="auto">
            <a:xfrm>
              <a:off x="1403648" y="4996291"/>
              <a:ext cx="1104523" cy="7404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4106" name="Picture 10" descr="C:\Users\VrtelkovaH\AppData\Local\Microsoft\Windows\Temporary Internet Files\Content.IE5\S7687CZ2\MC900332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4170" y="5848728"/>
            <a:ext cx="914857" cy="638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VrtelkovaH\AppData\Local\Microsoft\Windows\Temporary Internet Files\Content.IE5\S7687CZ2\MC90035985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994" y="6144296"/>
            <a:ext cx="740231" cy="306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C:\Users\VrtelkovaH\AppData\Local\Microsoft\Windows\Temporary Internet Files\Content.IE5\K0O7W0UI\MP90017547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746" y="4746022"/>
            <a:ext cx="800613" cy="525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VrtelkovaH\AppData\Local\Microsoft\Windows\Temporary Internet Files\Content.IE5\S7687CZ2\MC9001512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5533" y="3207180"/>
            <a:ext cx="669798" cy="894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3" name="Picture 17" descr="C:\Users\VrtelkovaH\AppData\Local\Microsoft\Windows\Temporary Internet Files\Content.IE5\DE4CGPLA\MP900406702[2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4318" y="4311492"/>
            <a:ext cx="869060" cy="86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4" name="Picture 18" descr="C:\Users\VrtelkovaH\AppData\Local\Microsoft\Windows\Temporary Internet Files\Content.IE5\AM1I8PN9\MP900438613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132" y="5406675"/>
            <a:ext cx="1573246" cy="104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V="1">
            <a:off x="1761699" y="4155280"/>
            <a:ext cx="683942" cy="3124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761699" y="5048630"/>
            <a:ext cx="472163" cy="793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1761699" y="5605746"/>
            <a:ext cx="504056" cy="28863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3635896" y="4009696"/>
            <a:ext cx="579958" cy="15621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635896" y="5069418"/>
            <a:ext cx="607814" cy="22096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3635896" y="5670657"/>
            <a:ext cx="607814" cy="30028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372238" y="4179570"/>
            <a:ext cx="1215986" cy="73011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5372238" y="5169887"/>
            <a:ext cx="1215986" cy="42592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878546" y="1635277"/>
            <a:ext cx="121044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5493534" y="1609448"/>
            <a:ext cx="1172257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9" name="Zaoblený obdélník 28">
            <a:hlinkClick r:id="rId12" action="ppaction://hlinksldjump"/>
          </p:cNvPr>
          <p:cNvSpPr/>
          <p:nvPr/>
        </p:nvSpPr>
        <p:spPr>
          <a:xfrm>
            <a:off x="2209560" y="404664"/>
            <a:ext cx="4738704" cy="50405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Sestav potravinové řetězce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467544" y="2845941"/>
            <a:ext cx="799288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255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8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aoblený obdélník 4">
            <a:hlinkClick r:id="rId2" action="ppaction://hlinksldjump"/>
          </p:cNvPr>
          <p:cNvSpPr/>
          <p:nvPr/>
        </p:nvSpPr>
        <p:spPr>
          <a:xfrm>
            <a:off x="2627784" y="332656"/>
            <a:ext cx="3960440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Projevy života, vyřeš rébus.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930357"/>
              </p:ext>
            </p:extLst>
          </p:nvPr>
        </p:nvGraphicFramePr>
        <p:xfrm>
          <a:off x="887760" y="1412776"/>
          <a:ext cx="7440488" cy="1584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3784"/>
                <a:gridCol w="1152128"/>
                <a:gridCol w="1368152"/>
                <a:gridCol w="1296144"/>
                <a:gridCol w="1296144"/>
                <a:gridCol w="12241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1. PO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13.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ROZ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8. MÁ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18. DĚ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3. DÝ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22. DRÁ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6. PŘI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11.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RA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15. ŽO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21. ST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24. VOST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10. POT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9. NÍ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4. CHÁ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19. DIČ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17. NÍ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2. HYB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23. ŽDI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16. VÁ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5. NÍ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20. NO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12. VY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14. MNO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7. JÍ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899592" y="4149080"/>
            <a:ext cx="74168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869160"/>
            <a:ext cx="7419975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589240"/>
            <a:ext cx="7419975" cy="12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259632" y="3789040"/>
            <a:ext cx="2535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 </a:t>
            </a:r>
            <a:endParaRPr lang="cs-CZ" sz="24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100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Přírodověda 4. a 5.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4EC2B2-14A1-461F-919D-4E3BC3A8117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2670043" cy="20025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8003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3</a:t>
            </a:r>
            <a:endParaRPr lang="cs-CZ" b="1" dirty="0"/>
          </a:p>
        </p:txBody>
      </p:sp>
      <p:pic>
        <p:nvPicPr>
          <p:cNvPr id="2052" name="Picture 4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908720"/>
            <a:ext cx="3246107" cy="2434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004923" y="580038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  <p:pic>
        <p:nvPicPr>
          <p:cNvPr id="2053" name="Picture 5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501008"/>
            <a:ext cx="3744416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334330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8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3726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prstClr val="black"/>
                </a:solidFill>
              </a:rPr>
              <a:t>Citace: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99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454</Words>
  <Application>Microsoft Office PowerPoint</Application>
  <PresentationFormat>Předvádění na obrazovce (4:3)</PresentationFormat>
  <Paragraphs>145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1_Motiv systému Office</vt:lpstr>
      <vt:lpstr>2_Motiv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Vrtělková Hana</cp:lastModifiedBy>
  <cp:revision>17</cp:revision>
  <dcterms:created xsi:type="dcterms:W3CDTF">2012-02-06T16:12:18Z</dcterms:created>
  <dcterms:modified xsi:type="dcterms:W3CDTF">2012-05-08T11:00:51Z</dcterms:modified>
</cp:coreProperties>
</file>