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2" r:id="rId2"/>
  </p:sldMasterIdLst>
  <p:notesMasterIdLst>
    <p:notesMasterId r:id="rId15"/>
  </p:notesMasterIdLst>
  <p:sldIdLst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VY_32_INOVACE_Př_03_Byliny </a:t>
          </a:r>
          <a:r>
            <a:rPr lang="cs-CZ" sz="2000" baseline="0" dirty="0" smtClean="0"/>
            <a:t>– stavba těla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Byliny – stavba těla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6D7B6F4-8E5A-4524-919B-62E27B78A730}" type="presOf" srcId="{4C35D32F-0EAB-4CD7-82EE-45574DC2A586}" destId="{8BEBB6EC-1DAA-4CAC-8A25-BC0FCBD5DBD5}" srcOrd="0" destOrd="0" presId="urn:microsoft.com/office/officeart/2005/8/layout/target3"/>
    <dgm:cxn modelId="{824B8951-59EB-466B-89B1-7071DF659AD7}" type="presOf" srcId="{D1D4F407-5343-4D3F-B5B9-D407B03CAEB4}" destId="{D005CE8C-CC26-4C3E-AC11-E15060ECD759}" srcOrd="0" destOrd="0" presId="urn:microsoft.com/office/officeart/2005/8/layout/target3"/>
    <dgm:cxn modelId="{69C87D02-37A5-4FF5-9BD4-E11FBD31D432}" type="presOf" srcId="{D8197B8C-B260-4A16-BDF4-0947B075E274}" destId="{25B08C86-7E15-44DC-BE7F-FFB55DD49D12}" srcOrd="0" destOrd="0" presId="urn:microsoft.com/office/officeart/2005/8/layout/target3"/>
    <dgm:cxn modelId="{8F414BEC-F418-42C8-8749-4FFC6590391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288DBB-1328-4520-B335-F98830BD243C}" type="presOf" srcId="{757F3AB3-0718-4624-B441-E567A8F0AB56}" destId="{333A1088-737F-45CB-B68E-254E46348037}" srcOrd="0" destOrd="0" presId="urn:microsoft.com/office/officeart/2005/8/layout/target3"/>
    <dgm:cxn modelId="{FF24AB42-A72C-4E2A-8E66-F1DB1CCB3F21}" type="presOf" srcId="{D1D4F407-5343-4D3F-B5B9-D407B03CAEB4}" destId="{AED2198E-93D5-4001-81B4-73124B309672}" srcOrd="1" destOrd="0" presId="urn:microsoft.com/office/officeart/2005/8/layout/target3"/>
    <dgm:cxn modelId="{D9F34EFE-63B3-4EE8-B477-D9103ADB229B}" type="presOf" srcId="{B651F6E3-6281-48DB-9319-2AEAFDAE7572}" destId="{6BB5E863-4638-4E1D-BFDE-399D028AC4ED}" srcOrd="1" destOrd="0" presId="urn:microsoft.com/office/officeart/2005/8/layout/target3"/>
    <dgm:cxn modelId="{C6E94E69-D2D4-48D8-8331-71BC083BE131}" type="presOf" srcId="{D8197B8C-B260-4A16-BDF4-0947B075E274}" destId="{5A5FFA88-C948-4069-8E93-59FA12366E83}" srcOrd="1" destOrd="0" presId="urn:microsoft.com/office/officeart/2005/8/layout/target3"/>
    <dgm:cxn modelId="{D8E2E0BE-8FDC-4885-8053-A761A5BEBD80}" type="presOf" srcId="{D1B46980-6531-4606-95E6-44980827E919}" destId="{2BE915AB-18AA-4053-B92C-3BFC9ED204BB}" srcOrd="1" destOrd="0" presId="urn:microsoft.com/office/officeart/2005/8/layout/target3"/>
    <dgm:cxn modelId="{636C6B34-54D7-4303-88CA-AA513F206376}" type="presOf" srcId="{4C35D32F-0EAB-4CD7-82EE-45574DC2A586}" destId="{890E4F0B-2866-4A3F-A3C7-2A14B1797930}" srcOrd="1" destOrd="0" presId="urn:microsoft.com/office/officeart/2005/8/layout/target3"/>
    <dgm:cxn modelId="{53351A70-DFDC-477A-8724-682AA7BA2118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DB5CA8-245D-4D5D-8E96-955843A9CC36}" type="presParOf" srcId="{333A1088-737F-45CB-B68E-254E46348037}" destId="{F5ABB229-8D3B-4694-996A-96F23CF14429}" srcOrd="0" destOrd="0" presId="urn:microsoft.com/office/officeart/2005/8/layout/target3"/>
    <dgm:cxn modelId="{1453A4A4-D95A-4971-9DBD-B03971DF3267}" type="presParOf" srcId="{333A1088-737F-45CB-B68E-254E46348037}" destId="{F41139FD-01EE-4571-8B17-4FB00FC51163}" srcOrd="1" destOrd="0" presId="urn:microsoft.com/office/officeart/2005/8/layout/target3"/>
    <dgm:cxn modelId="{33571CBF-7A26-4952-BB82-2102E15A69AF}" type="presParOf" srcId="{333A1088-737F-45CB-B68E-254E46348037}" destId="{D005CE8C-CC26-4C3E-AC11-E15060ECD759}" srcOrd="2" destOrd="0" presId="urn:microsoft.com/office/officeart/2005/8/layout/target3"/>
    <dgm:cxn modelId="{A43D3CC0-EAFE-48C8-8A53-27B9F43EF1FF}" type="presParOf" srcId="{333A1088-737F-45CB-B68E-254E46348037}" destId="{2C702D82-9B77-49B7-9568-BB8EB47C3372}" srcOrd="3" destOrd="0" presId="urn:microsoft.com/office/officeart/2005/8/layout/target3"/>
    <dgm:cxn modelId="{41270959-AA1F-4847-9031-998068C9FC47}" type="presParOf" srcId="{333A1088-737F-45CB-B68E-254E46348037}" destId="{A52A0455-90FF-4808-ABD0-F02540D31D5A}" srcOrd="4" destOrd="0" presId="urn:microsoft.com/office/officeart/2005/8/layout/target3"/>
    <dgm:cxn modelId="{BFB0C6E8-E60C-47AE-84B9-4E39202487B2}" type="presParOf" srcId="{333A1088-737F-45CB-B68E-254E46348037}" destId="{6140AFEC-043D-4C43-A2F9-D0F5331DF3A3}" srcOrd="5" destOrd="0" presId="urn:microsoft.com/office/officeart/2005/8/layout/target3"/>
    <dgm:cxn modelId="{D1C9079E-72BC-4016-B71E-4F079D90470F}" type="presParOf" srcId="{333A1088-737F-45CB-B68E-254E46348037}" destId="{9358AC05-5D7D-4327-9F80-1AD486AEA664}" srcOrd="6" destOrd="0" presId="urn:microsoft.com/office/officeart/2005/8/layout/target3"/>
    <dgm:cxn modelId="{331F540E-6978-43B0-9D1E-E222482F3820}" type="presParOf" srcId="{333A1088-737F-45CB-B68E-254E46348037}" destId="{313FC574-E1CD-4FB4-B054-0B805CE0447D}" srcOrd="7" destOrd="0" presId="urn:microsoft.com/office/officeart/2005/8/layout/target3"/>
    <dgm:cxn modelId="{021AB1EC-4043-45B8-8C42-EB42B5A4D5B0}" type="presParOf" srcId="{333A1088-737F-45CB-B68E-254E46348037}" destId="{619D679B-A015-4ECF-8348-D1034C574F40}" srcOrd="8" destOrd="0" presId="urn:microsoft.com/office/officeart/2005/8/layout/target3"/>
    <dgm:cxn modelId="{5086A6DD-F72C-4432-82DE-C4B6695DD51B}" type="presParOf" srcId="{333A1088-737F-45CB-B68E-254E46348037}" destId="{322283A8-4A27-4CDA-BAE3-F381106A9174}" srcOrd="9" destOrd="0" presId="urn:microsoft.com/office/officeart/2005/8/layout/target3"/>
    <dgm:cxn modelId="{04C0F2FF-CE16-4862-91FF-4923B2C06D8A}" type="presParOf" srcId="{333A1088-737F-45CB-B68E-254E46348037}" destId="{FFC9F71D-1B4F-4AD9-A4A6-86ADEFC8AF5C}" srcOrd="10" destOrd="0" presId="urn:microsoft.com/office/officeart/2005/8/layout/target3"/>
    <dgm:cxn modelId="{315E6E92-2367-452B-A376-E351D1CEF301}" type="presParOf" srcId="{333A1088-737F-45CB-B68E-254E46348037}" destId="{25B08C86-7E15-44DC-BE7F-FFB55DD49D12}" srcOrd="11" destOrd="0" presId="urn:microsoft.com/office/officeart/2005/8/layout/target3"/>
    <dgm:cxn modelId="{D6BEDC60-E176-42D2-AC5E-F14233EF369A}" type="presParOf" srcId="{333A1088-737F-45CB-B68E-254E46348037}" destId="{76644BE8-9D7C-4C09-B250-3D10AF48CBB7}" srcOrd="12" destOrd="0" presId="urn:microsoft.com/office/officeart/2005/8/layout/target3"/>
    <dgm:cxn modelId="{49DBED59-F89E-4172-9BFC-A09BC0A2EC26}" type="presParOf" srcId="{333A1088-737F-45CB-B68E-254E46348037}" destId="{EE85B701-7295-41C0-BA7A-34D3756A2AE6}" srcOrd="13" destOrd="0" presId="urn:microsoft.com/office/officeart/2005/8/layout/target3"/>
    <dgm:cxn modelId="{58A9ED7D-FA06-49E5-B1E5-1C4BA3F8F104}" type="presParOf" srcId="{333A1088-737F-45CB-B68E-254E46348037}" destId="{8BEBB6EC-1DAA-4CAC-8A25-BC0FCBD5DBD5}" srcOrd="14" destOrd="0" presId="urn:microsoft.com/office/officeart/2005/8/layout/target3"/>
    <dgm:cxn modelId="{3139C151-5CCE-48E9-8903-C61D1E6FF774}" type="presParOf" srcId="{333A1088-737F-45CB-B68E-254E46348037}" destId="{AED2198E-93D5-4001-81B4-73124B309672}" srcOrd="15" destOrd="0" presId="urn:microsoft.com/office/officeart/2005/8/layout/target3"/>
    <dgm:cxn modelId="{BDD92958-656E-455A-AC3C-F1BB010394AB}" type="presParOf" srcId="{333A1088-737F-45CB-B68E-254E46348037}" destId="{2BE915AB-18AA-4053-B92C-3BFC9ED204BB}" srcOrd="16" destOrd="0" presId="urn:microsoft.com/office/officeart/2005/8/layout/target3"/>
    <dgm:cxn modelId="{E4B1EC05-A330-49E7-B886-74C0969E39CD}" type="presParOf" srcId="{333A1088-737F-45CB-B68E-254E46348037}" destId="{6BB5E863-4638-4E1D-BFDE-399D028AC4ED}" srcOrd="17" destOrd="0" presId="urn:microsoft.com/office/officeart/2005/8/layout/target3"/>
    <dgm:cxn modelId="{00BF88C0-12FA-4B68-BD60-89F2E34B038F}" type="presParOf" srcId="{333A1088-737F-45CB-B68E-254E46348037}" destId="{5A5FFA88-C948-4069-8E93-59FA12366E83}" srcOrd="18" destOrd="0" presId="urn:microsoft.com/office/officeart/2005/8/layout/target3"/>
    <dgm:cxn modelId="{246C100C-7380-4872-A36E-3F6580A2626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VY_32_INOVACE_Př_03_Byliny </a:t>
          </a:r>
          <a:r>
            <a:rPr lang="cs-CZ" sz="2000" kern="1200" baseline="0" dirty="0" smtClean="0"/>
            <a:t>– stavba těla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Byliny – stavba těla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CZ.1.07/1.4.00/21.2004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7AB9AD-B426-4348-9204-CA08B4DFF89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E2520F-DBB4-4BDE-A827-93868CC187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395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Správná</a:t>
            </a:r>
            <a:r>
              <a:rPr lang="cs-CZ" baseline="0" dirty="0" smtClean="0"/>
              <a:t> odpověď je skryta pod barevným polem.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E2520F-DBB4-4BDE-A827-93868CC1870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555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150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09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772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723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714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18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184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791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634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417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487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1284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1351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1795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5640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24495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2429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6275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8966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4085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390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970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542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303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e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emf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4.wmf"/><Relationship Id="rId7" Type="http://schemas.openxmlformats.org/officeDocument/2006/relationships/image" Target="../media/image1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6684434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33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90120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Prezentace </a:t>
            </a:r>
            <a:r>
              <a:rPr lang="cs-CZ" sz="2400" dirty="0">
                <a:solidFill>
                  <a:prstClr val="black"/>
                </a:solidFill>
              </a:rPr>
              <a:t>učiva: </a:t>
            </a:r>
            <a:r>
              <a:rPr lang="cs-CZ" sz="2400" dirty="0" smtClean="0">
                <a:solidFill>
                  <a:prstClr val="black"/>
                </a:solidFill>
              </a:rPr>
              <a:t>byliny - stavba těla, rostliny plané a kulturní.</a:t>
            </a:r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P</a:t>
            </a:r>
            <a:r>
              <a:rPr lang="cs-CZ" sz="2400" dirty="0" smtClean="0">
                <a:solidFill>
                  <a:prstClr val="black"/>
                </a:solidFill>
              </a:rPr>
              <a:t>ro procvičení osvojeného učiva je určen kvíz, správné řešení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kvízu je umístěno v závěru pod obrázkem.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Klíčová slova: 	kořen, stonek, list, květ, plod, planá rostlina </a:t>
            </a:r>
          </a:p>
          <a:p>
            <a:r>
              <a:rPr lang="cs-CZ" sz="2400" dirty="0">
                <a:solidFill>
                  <a:prstClr val="black"/>
                </a:solidFill>
              </a:rPr>
              <a:t>	</a:t>
            </a:r>
            <a:r>
              <a:rPr lang="cs-CZ" sz="2400" dirty="0" smtClean="0">
                <a:solidFill>
                  <a:prstClr val="black"/>
                </a:solidFill>
              </a:rPr>
              <a:t>	a rostlina kulturní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DUM je určen pro 4. ročník ZŠ, je vhodný pro </a:t>
            </a:r>
            <a:r>
              <a:rPr lang="cs-CZ" sz="2400" dirty="0" smtClean="0">
                <a:solidFill>
                  <a:prstClr val="black"/>
                </a:solidFill>
              </a:rPr>
              <a:t>výklad učiva, </a:t>
            </a:r>
          </a:p>
          <a:p>
            <a:r>
              <a:rPr lang="cs-CZ" sz="2400" dirty="0">
                <a:solidFill>
                  <a:prstClr val="black"/>
                </a:solidFill>
              </a:rPr>
              <a:t>z</a:t>
            </a:r>
            <a:r>
              <a:rPr lang="cs-CZ" sz="2400" dirty="0" smtClean="0">
                <a:solidFill>
                  <a:prstClr val="black"/>
                </a:solidFill>
              </a:rPr>
              <a:t>ávěrečný kvíz pro procvičování, později pro opakování.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Pomůcky: atlasy </a:t>
            </a:r>
            <a:r>
              <a:rPr lang="cs-CZ" sz="2400" dirty="0" smtClean="0">
                <a:solidFill>
                  <a:prstClr val="black"/>
                </a:solidFill>
              </a:rPr>
              <a:t>rostlin pro doplňující činnost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Autorem materiálu a všech jeho částí, není-li uvedeno </a:t>
            </a:r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jinak</a:t>
            </a:r>
            <a:r>
              <a:rPr lang="cs-CZ" sz="2400" dirty="0">
                <a:solidFill>
                  <a:prstClr val="black"/>
                </a:solidFill>
              </a:rPr>
              <a:t>, je Hana </a:t>
            </a:r>
            <a:r>
              <a:rPr lang="cs-CZ" sz="2400" dirty="0" err="1">
                <a:solidFill>
                  <a:prstClr val="black"/>
                </a:solidFill>
              </a:rPr>
              <a:t>Vrtělková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43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08747" y="404664"/>
            <a:ext cx="2628292" cy="60169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Stavba těla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6526" y="1006358"/>
            <a:ext cx="7862345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KOŘENY</a:t>
            </a:r>
            <a:r>
              <a:rPr lang="cs-CZ" sz="2400" dirty="0" smtClean="0"/>
              <a:t> jsou podzemní části rostliny, přijímají vodu a živiny, </a:t>
            </a:r>
          </a:p>
          <a:p>
            <a:r>
              <a:rPr lang="cs-CZ" sz="2400" dirty="0" smtClean="0"/>
              <a:t>upevňují rostlinu v půdě. Dělíme je na:</a:t>
            </a:r>
          </a:p>
          <a:p>
            <a:pPr marL="342900" indent="-342900">
              <a:buAutoNum type="alphaLcParenR"/>
            </a:pPr>
            <a:r>
              <a:rPr lang="cs-CZ" sz="2400" b="1" u="sng" dirty="0"/>
              <a:t>k</a:t>
            </a:r>
            <a:r>
              <a:rPr lang="cs-CZ" sz="2400" b="1" u="sng" dirty="0" smtClean="0"/>
              <a:t>ořeny svazčité</a:t>
            </a:r>
            <a:r>
              <a:rPr lang="cs-CZ" sz="2400" dirty="0" smtClean="0"/>
              <a:t> – svazek tenkých kořenů (tráva)</a:t>
            </a:r>
          </a:p>
          <a:p>
            <a:pPr marL="342900" indent="-342900">
              <a:buAutoNum type="alphaLcParenR"/>
            </a:pPr>
            <a:r>
              <a:rPr lang="cs-CZ" sz="2400" b="1" u="sng" dirty="0"/>
              <a:t>kořen hlavní s postranními </a:t>
            </a:r>
            <a:r>
              <a:rPr lang="cs-CZ" sz="2400" b="1" u="sng" dirty="0" smtClean="0"/>
              <a:t>kořeny</a:t>
            </a:r>
            <a:r>
              <a:rPr lang="cs-CZ" sz="2400" dirty="0" smtClean="0"/>
              <a:t> (smetanka lékařská)</a:t>
            </a:r>
            <a:endParaRPr lang="cs-CZ" sz="2400" b="1" u="sng" dirty="0"/>
          </a:p>
          <a:p>
            <a:pPr marL="342900" indent="-342900">
              <a:buAutoNum type="alphaLcParenR"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Podzemní část některých rostlin jsou přeměněné části </a:t>
            </a:r>
          </a:p>
          <a:p>
            <a:r>
              <a:rPr lang="cs-CZ" sz="2400" dirty="0" smtClean="0"/>
              <a:t>rostlinného těla, například listu nebo stonku:</a:t>
            </a:r>
          </a:p>
          <a:p>
            <a:pPr marL="342900" indent="-342900">
              <a:buAutoNum type="alphaLcParenR"/>
            </a:pPr>
            <a:r>
              <a:rPr lang="cs-CZ" sz="2400" b="1" dirty="0" smtClean="0"/>
              <a:t>cibule </a:t>
            </a:r>
            <a:r>
              <a:rPr lang="cs-CZ" sz="2400" dirty="0" smtClean="0"/>
              <a:t>(tulipán)</a:t>
            </a:r>
            <a:endParaRPr lang="cs-CZ" sz="2400" b="1" dirty="0" smtClean="0"/>
          </a:p>
          <a:p>
            <a:pPr marL="342900" indent="-342900">
              <a:buAutoNum type="alphaLcParenR"/>
            </a:pPr>
            <a:r>
              <a:rPr lang="cs-CZ" sz="2400" b="1" dirty="0"/>
              <a:t>o</a:t>
            </a:r>
            <a:r>
              <a:rPr lang="cs-CZ" sz="2400" b="1" dirty="0" smtClean="0"/>
              <a:t>ddenek </a:t>
            </a:r>
            <a:r>
              <a:rPr lang="cs-CZ" sz="2400" dirty="0" smtClean="0"/>
              <a:t>(kapraď)</a:t>
            </a:r>
            <a:endParaRPr lang="cs-CZ" sz="2400" b="1" dirty="0" smtClean="0"/>
          </a:p>
          <a:p>
            <a:pPr marL="342900" indent="-342900">
              <a:buAutoNum type="alphaLcParenR"/>
            </a:pPr>
            <a:r>
              <a:rPr lang="cs-CZ" sz="2400" b="1" dirty="0"/>
              <a:t>h</a:t>
            </a:r>
            <a:r>
              <a:rPr lang="cs-CZ" sz="2400" b="1" dirty="0" smtClean="0"/>
              <a:t>líza </a:t>
            </a:r>
            <a:r>
              <a:rPr lang="cs-CZ" sz="2400" dirty="0" smtClean="0"/>
              <a:t>(brambor)</a:t>
            </a:r>
            <a:endParaRPr lang="cs-CZ" sz="2400" b="1" dirty="0"/>
          </a:p>
        </p:txBody>
      </p:sp>
      <p:pic>
        <p:nvPicPr>
          <p:cNvPr id="1026" name="Picture 2" descr="C:\Users\VrtelkovaH\AppData\Local\Microsoft\Windows\Temporary Internet Files\Content.IE5\DE4CGPLA\MP90043313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06" t="12975" r="30433"/>
          <a:stretch/>
        </p:blipFill>
        <p:spPr bwMode="auto">
          <a:xfrm>
            <a:off x="7692922" y="3647021"/>
            <a:ext cx="811161" cy="2755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rtelkovaH\AppData\Local\Microsoft\Windows\Temporary Internet Files\Content.IE5\AM1I8PN9\MP90040753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06" t="38911" r="30376"/>
          <a:stretch/>
        </p:blipFill>
        <p:spPr bwMode="auto">
          <a:xfrm>
            <a:off x="5436096" y="4938087"/>
            <a:ext cx="1728192" cy="146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rtelkovaH\AppData\Local\Microsoft\Windows\Temporary Internet Files\Content.IE5\K0O7W0UI\MC9001495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68727"/>
            <a:ext cx="1293301" cy="16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692922" y="5782623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63245" y="493808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59405" y="5413291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624" y="2679203"/>
            <a:ext cx="1392237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039" y="2679203"/>
            <a:ext cx="1077913" cy="1271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Volný tvar 12"/>
          <p:cNvSpPr/>
          <p:nvPr/>
        </p:nvSpPr>
        <p:spPr>
          <a:xfrm>
            <a:off x="5909180" y="3125683"/>
            <a:ext cx="1002890" cy="58994"/>
          </a:xfrm>
          <a:custGeom>
            <a:avLst/>
            <a:gdLst>
              <a:gd name="connsiteX0" fmla="*/ 0 w 1002890"/>
              <a:gd name="connsiteY0" fmla="*/ 44245 h 58994"/>
              <a:gd name="connsiteX1" fmla="*/ 132735 w 1002890"/>
              <a:gd name="connsiteY1" fmla="*/ 29497 h 58994"/>
              <a:gd name="connsiteX2" fmla="*/ 235974 w 1002890"/>
              <a:gd name="connsiteY2" fmla="*/ 0 h 58994"/>
              <a:gd name="connsiteX3" fmla="*/ 457200 w 1002890"/>
              <a:gd name="connsiteY3" fmla="*/ 29497 h 58994"/>
              <a:gd name="connsiteX4" fmla="*/ 575187 w 1002890"/>
              <a:gd name="connsiteY4" fmla="*/ 58994 h 58994"/>
              <a:gd name="connsiteX5" fmla="*/ 737419 w 1002890"/>
              <a:gd name="connsiteY5" fmla="*/ 44245 h 58994"/>
              <a:gd name="connsiteX6" fmla="*/ 811161 w 1002890"/>
              <a:gd name="connsiteY6" fmla="*/ 14749 h 58994"/>
              <a:gd name="connsiteX7" fmla="*/ 870154 w 1002890"/>
              <a:gd name="connsiteY7" fmla="*/ 0 h 58994"/>
              <a:gd name="connsiteX8" fmla="*/ 958645 w 1002890"/>
              <a:gd name="connsiteY8" fmla="*/ 14749 h 58994"/>
              <a:gd name="connsiteX9" fmla="*/ 1002890 w 1002890"/>
              <a:gd name="connsiteY9" fmla="*/ 29497 h 58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2890" h="58994">
                <a:moveTo>
                  <a:pt x="0" y="44245"/>
                </a:moveTo>
                <a:cubicBezTo>
                  <a:pt x="44245" y="39329"/>
                  <a:pt x="88735" y="36266"/>
                  <a:pt x="132735" y="29497"/>
                </a:cubicBezTo>
                <a:cubicBezTo>
                  <a:pt x="167134" y="24205"/>
                  <a:pt x="202931" y="11015"/>
                  <a:pt x="235974" y="0"/>
                </a:cubicBezTo>
                <a:cubicBezTo>
                  <a:pt x="344420" y="36150"/>
                  <a:pt x="234109" y="3252"/>
                  <a:pt x="457200" y="29497"/>
                </a:cubicBezTo>
                <a:cubicBezTo>
                  <a:pt x="512213" y="35969"/>
                  <a:pt x="528230" y="43341"/>
                  <a:pt x="575187" y="58994"/>
                </a:cubicBezTo>
                <a:cubicBezTo>
                  <a:pt x="629264" y="54078"/>
                  <a:pt x="684049" y="54252"/>
                  <a:pt x="737419" y="44245"/>
                </a:cubicBezTo>
                <a:cubicBezTo>
                  <a:pt x="763440" y="39366"/>
                  <a:pt x="786045" y="23121"/>
                  <a:pt x="811161" y="14749"/>
                </a:cubicBezTo>
                <a:cubicBezTo>
                  <a:pt x="830390" y="8339"/>
                  <a:pt x="850490" y="4916"/>
                  <a:pt x="870154" y="0"/>
                </a:cubicBezTo>
                <a:cubicBezTo>
                  <a:pt x="899651" y="4916"/>
                  <a:pt x="929453" y="8262"/>
                  <a:pt x="958645" y="14749"/>
                </a:cubicBezTo>
                <a:cubicBezTo>
                  <a:pt x="973821" y="18121"/>
                  <a:pt x="1002890" y="29497"/>
                  <a:pt x="1002890" y="29497"/>
                </a:cubicBezTo>
              </a:path>
            </a:pathLst>
          </a:cu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910818" y="3114627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28784" y="309346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53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959" y="580390"/>
            <a:ext cx="778020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STONEK</a:t>
            </a:r>
            <a:r>
              <a:rPr lang="cs-CZ" sz="2400" dirty="0" smtClean="0"/>
              <a:t> je nadzemní část rostliny, nese listy, květy a plody:</a:t>
            </a:r>
          </a:p>
          <a:p>
            <a:pPr marL="342900" indent="-342900">
              <a:buAutoNum type="alphaLcParenR"/>
            </a:pPr>
            <a:r>
              <a:rPr lang="cs-CZ" sz="2400" b="1" u="sng" dirty="0"/>
              <a:t>s</a:t>
            </a:r>
            <a:r>
              <a:rPr lang="cs-CZ" sz="2400" b="1" u="sng" dirty="0" smtClean="0"/>
              <a:t>tvol</a:t>
            </a:r>
            <a:r>
              <a:rPr lang="cs-CZ" sz="2400" dirty="0" smtClean="0"/>
              <a:t> - bezlistý stonek, růžice listů (sedmikráska chudobka)</a:t>
            </a:r>
          </a:p>
          <a:p>
            <a:pPr marL="342900" indent="-342900">
              <a:buAutoNum type="alphaLcParenR"/>
            </a:pPr>
            <a:r>
              <a:rPr lang="cs-CZ" sz="2400" b="1" u="sng" dirty="0" smtClean="0"/>
              <a:t>lodyha</a:t>
            </a:r>
            <a:r>
              <a:rPr lang="cs-CZ" sz="2400" dirty="0" smtClean="0"/>
              <a:t> – stonek s listy (lilek rajče)</a:t>
            </a:r>
          </a:p>
          <a:p>
            <a:pPr marL="342900" indent="-342900">
              <a:buAutoNum type="alphaLcParenR"/>
            </a:pPr>
            <a:r>
              <a:rPr lang="cs-CZ" sz="2400" b="1" u="sng" dirty="0" smtClean="0"/>
              <a:t>stéblo</a:t>
            </a:r>
            <a:r>
              <a:rPr lang="cs-CZ" sz="2400" dirty="0" smtClean="0"/>
              <a:t> – duté s </a:t>
            </a:r>
            <a:r>
              <a:rPr lang="cs-CZ" sz="2400" dirty="0" err="1" smtClean="0"/>
              <a:t>kolénky</a:t>
            </a:r>
            <a:r>
              <a:rPr lang="cs-CZ" sz="2400" dirty="0" smtClean="0"/>
              <a:t>, dlouhé listy (obilniny, trávy)</a:t>
            </a:r>
            <a:endParaRPr lang="cs-CZ" sz="2400" dirty="0"/>
          </a:p>
        </p:txBody>
      </p:sp>
      <p:pic>
        <p:nvPicPr>
          <p:cNvPr id="2050" name="Picture 2" descr="C:\Users\VrtelkovaH\AppData\Local\Microsoft\Windows\Temporary Internet Files\Content.IE5\S7687CZ2\MP9004023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292" y="5185599"/>
            <a:ext cx="1518672" cy="1214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rtelkovaH\AppData\Local\Microsoft\Windows\Temporary Internet Files\Content.IE5\AM1I8PN9\MC9003586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473" y="5150874"/>
            <a:ext cx="1368152" cy="128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rtelkovaH\AppData\Local\Microsoft\Windows\Temporary Internet Files\Content.IE5\DE4CGPLA\MC9003701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845" y="4977821"/>
            <a:ext cx="729823" cy="145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954" y="3573770"/>
            <a:ext cx="1595347" cy="1523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04" b="5849"/>
          <a:stretch/>
        </p:blipFill>
        <p:spPr bwMode="auto">
          <a:xfrm>
            <a:off x="3600651" y="2478017"/>
            <a:ext cx="2169558" cy="2619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216457"/>
            <a:ext cx="1320800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63292" y="321297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00651" y="306896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3573769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571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630998"/>
            <a:ext cx="661078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LISTY</a:t>
            </a:r>
            <a:r>
              <a:rPr lang="cs-CZ" sz="2400" dirty="0" smtClean="0"/>
              <a:t> vyrůstají ze stonku nebo tvoří přízemní růžici. </a:t>
            </a:r>
          </a:p>
          <a:p>
            <a:r>
              <a:rPr lang="cs-CZ" sz="2400" dirty="0" smtClean="0"/>
              <a:t>Listy rostlina dýchá a přijímá sluneční energii. </a:t>
            </a:r>
          </a:p>
          <a:p>
            <a:r>
              <a:rPr lang="cs-CZ" sz="2400" dirty="0" smtClean="0"/>
              <a:t>Dělíme je:</a:t>
            </a:r>
          </a:p>
          <a:p>
            <a:pPr marL="342900" indent="-342900">
              <a:buAutoNum type="alphaLcParenR"/>
            </a:pPr>
            <a:r>
              <a:rPr lang="cs-CZ" sz="2400" b="1" u="sng" dirty="0" smtClean="0"/>
              <a:t>Listy jednoduché</a:t>
            </a:r>
          </a:p>
          <a:p>
            <a:r>
              <a:rPr lang="cs-CZ" sz="2400" dirty="0" smtClean="0"/>
              <a:t>Čepel se skládá z jednoho lístku různého tvaru </a:t>
            </a:r>
          </a:p>
          <a:p>
            <a:r>
              <a:rPr lang="cs-CZ" sz="2400" dirty="0" smtClean="0"/>
              <a:t>( sedmikráska chudobka)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b="1" dirty="0"/>
              <a:t>b)  </a:t>
            </a:r>
            <a:r>
              <a:rPr lang="cs-CZ" sz="2400" b="1" u="sng" dirty="0"/>
              <a:t>Listy složené</a:t>
            </a:r>
          </a:p>
          <a:p>
            <a:r>
              <a:rPr lang="cs-CZ" sz="2400" dirty="0" smtClean="0"/>
              <a:t>Čepel se skládá z více lístků (jetel)</a:t>
            </a:r>
            <a:endParaRPr lang="cs-CZ" sz="2400" dirty="0"/>
          </a:p>
        </p:txBody>
      </p:sp>
      <p:pic>
        <p:nvPicPr>
          <p:cNvPr id="3076" name="Picture 4" descr="C:\Users\VrtelkovaH\AppData\Local\Microsoft\Windows\Temporary Internet Files\Content.IE5\S7687CZ2\MP9004231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162" y="4345712"/>
            <a:ext cx="1859980" cy="2169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420" y="5085184"/>
            <a:ext cx="1928813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001106"/>
            <a:ext cx="1517650" cy="121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240441" y="2546287"/>
            <a:ext cx="1320800" cy="201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332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548680"/>
            <a:ext cx="730251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KVĚT</a:t>
            </a:r>
            <a:r>
              <a:rPr lang="cs-CZ" sz="2400" dirty="0" smtClean="0"/>
              <a:t> slouží rostlině k rozmnožování.</a:t>
            </a:r>
          </a:p>
          <a:p>
            <a:r>
              <a:rPr lang="cs-CZ" sz="2400" dirty="0" smtClean="0"/>
              <a:t>Z květu se vyvine plod, ten obsahuje jedno či více semen.</a:t>
            </a:r>
          </a:p>
          <a:p>
            <a:r>
              <a:rPr lang="cs-CZ" sz="2400" dirty="0" smtClean="0"/>
              <a:t>Části květu:</a:t>
            </a:r>
          </a:p>
          <a:p>
            <a:pPr marL="342900" indent="-342900">
              <a:buAutoNum type="alphaLcParenR"/>
            </a:pPr>
            <a:r>
              <a:rPr lang="cs-CZ" sz="2400" b="1" u="sng" dirty="0"/>
              <a:t>k</a:t>
            </a:r>
            <a:r>
              <a:rPr lang="cs-CZ" sz="2400" b="1" u="sng" dirty="0" smtClean="0"/>
              <a:t>větní lístky </a:t>
            </a:r>
            <a:r>
              <a:rPr lang="cs-CZ" sz="2400" dirty="0" smtClean="0"/>
              <a:t>– barevné, lákají hmyz</a:t>
            </a:r>
          </a:p>
          <a:p>
            <a:pPr marL="342900" indent="-342900">
              <a:buAutoNum type="alphaLcParenR"/>
            </a:pPr>
            <a:r>
              <a:rPr lang="cs-CZ" sz="2400" b="1" u="sng" dirty="0"/>
              <a:t>p</a:t>
            </a:r>
            <a:r>
              <a:rPr lang="cs-CZ" sz="2400" b="1" u="sng" dirty="0" smtClean="0"/>
              <a:t>estík</a:t>
            </a:r>
            <a:r>
              <a:rPr lang="cs-CZ" sz="2400" dirty="0" smtClean="0"/>
              <a:t> – z něho se vyvíjí plod</a:t>
            </a:r>
          </a:p>
          <a:p>
            <a:pPr marL="342900" indent="-342900">
              <a:buAutoNum type="alphaLcParenR"/>
            </a:pPr>
            <a:r>
              <a:rPr lang="cs-CZ" sz="2400" b="1" u="sng" dirty="0" smtClean="0"/>
              <a:t>tyčinky</a:t>
            </a:r>
            <a:r>
              <a:rPr lang="cs-CZ" sz="2400" dirty="0" smtClean="0"/>
              <a:t> – na nich se tvoří pyl</a:t>
            </a:r>
          </a:p>
          <a:p>
            <a:pPr marL="342900" indent="-342900">
              <a:buAutoNum type="alphaLcParenR"/>
            </a:pPr>
            <a:endParaRPr lang="cs-CZ" sz="2400" dirty="0"/>
          </a:p>
          <a:p>
            <a:pPr marL="342900" indent="-342900">
              <a:buAutoNum type="alphaLcParenR"/>
            </a:pPr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dirty="0" smtClean="0"/>
              <a:t>KVĚTENSTVÍ</a:t>
            </a:r>
            <a:r>
              <a:rPr lang="cs-CZ" sz="2400" dirty="0" smtClean="0"/>
              <a:t> je soubor květů (divizna, ..). </a:t>
            </a:r>
            <a:endParaRPr lang="cs-CZ" sz="2400" dirty="0"/>
          </a:p>
        </p:txBody>
      </p:sp>
      <p:pic>
        <p:nvPicPr>
          <p:cNvPr id="4101" name="Picture 5" descr="C:\Users\VrtelkovaH\AppData\Local\Microsoft\Windows\Temporary Internet Files\Content.IE5\DE4CGPLA\MP90043866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1" t="3702"/>
          <a:stretch/>
        </p:blipFill>
        <p:spPr bwMode="auto">
          <a:xfrm>
            <a:off x="6135329" y="2271502"/>
            <a:ext cx="2148718" cy="173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5652120" y="1916832"/>
            <a:ext cx="1656184" cy="7093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4406832" y="2852936"/>
            <a:ext cx="2741271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4783139" y="2383354"/>
            <a:ext cx="2448272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3" name="Picture 7" descr="C:\Users\VrtelkovaH\AppData\Local\Microsoft\Windows\Temporary Internet Files\Content.IE5\DE4CGPLA\MC900428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875" y="4323490"/>
            <a:ext cx="157480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831250" y="5860632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Gladiola</a:t>
            </a:r>
          </a:p>
        </p:txBody>
      </p:sp>
      <p:pic>
        <p:nvPicPr>
          <p:cNvPr id="4105" name="Picture 9" descr="C:\Users\VrtelkovaH\AppData\Local\Microsoft\Windows\Temporary Internet Files\Content.IE5\DE4CGPLA\MP9004278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03703"/>
            <a:ext cx="1224136" cy="1925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627784" y="5860263"/>
            <a:ext cx="119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Konvalinka</a:t>
            </a:r>
          </a:p>
        </p:txBody>
      </p:sp>
    </p:spTree>
    <p:extLst>
      <p:ext uri="{BB962C8B-B14F-4D97-AF65-F5344CB8AC3E}">
        <p14:creationId xmlns:p14="http://schemas.microsoft.com/office/powerpoint/2010/main" val="243217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764704"/>
            <a:ext cx="7701660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PLODY</a:t>
            </a:r>
            <a:r>
              <a:rPr lang="cs-CZ" sz="2400" dirty="0" smtClean="0"/>
              <a:t> obsahují jedno nebo více semen.</a:t>
            </a:r>
          </a:p>
          <a:p>
            <a:r>
              <a:rPr lang="cs-CZ" sz="2400" dirty="0" smtClean="0"/>
              <a:t>Dělíme je na:</a:t>
            </a:r>
          </a:p>
          <a:p>
            <a:pPr marL="342900" indent="-342900">
              <a:buAutoNum type="alphaLcParenR"/>
            </a:pPr>
            <a:r>
              <a:rPr lang="cs-CZ" sz="2400" b="1" u="sng" dirty="0" smtClean="0"/>
              <a:t>Plody suché </a:t>
            </a:r>
            <a:r>
              <a:rPr lang="cs-CZ" sz="2400" dirty="0" smtClean="0"/>
              <a:t>- lusky			- hrách, fazole, čočka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- oříšky, makovice	- mák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- obilky 		- trávy a obilniny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- nažky			- slunečnice, smetanka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342900" indent="-342900">
              <a:buAutoNum type="alphaLcParenR" startAt="2"/>
            </a:pPr>
            <a:r>
              <a:rPr lang="cs-CZ" sz="2400" b="1" u="sng" dirty="0" smtClean="0"/>
              <a:t>Plody dužnaté</a:t>
            </a:r>
            <a:r>
              <a:rPr lang="cs-CZ" sz="2400" dirty="0" smtClean="0"/>
              <a:t>	- bobule	- okurka, rajče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- peckovice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- malvice</a:t>
            </a:r>
            <a:endParaRPr lang="cs-CZ" sz="2400" dirty="0"/>
          </a:p>
        </p:txBody>
      </p:sp>
      <p:pic>
        <p:nvPicPr>
          <p:cNvPr id="5123" name="Picture 3" descr="C:\Users\VrtelkovaH\AppData\Local\Microsoft\Windows\Temporary Internet Files\Content.IE5\S7687CZ2\MP9004012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158" y="3154587"/>
            <a:ext cx="888116" cy="1110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VrtelkovaH\AppData\Local\Microsoft\Windows\Temporary Internet Files\Content.IE5\DE4CGPLA\MP9003996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154587"/>
            <a:ext cx="895475" cy="111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VrtelkovaH\AppData\Local\Microsoft\Windows\Temporary Internet Files\Content.IE5\DE4CGPLA\MP9004331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773" y="3154587"/>
            <a:ext cx="895475" cy="111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VrtelkovaH\AppData\Local\Microsoft\Windows\Temporary Internet Files\Content.IE5\S7687CZ2\MP9001784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661" y="3154587"/>
            <a:ext cx="1505572" cy="111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VrtelkovaH\AppData\Local\Microsoft\Windows\Temporary Internet Files\Content.IE5\S7687CZ2\MC9003586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0089" y="4716396"/>
            <a:ext cx="952573" cy="1190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834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467" y="6309320"/>
            <a:ext cx="2895600" cy="365125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332656"/>
            <a:ext cx="4752528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Rostliny plané a kulturní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1742" y="1253951"/>
            <a:ext cx="80495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Jaký je rozdíl mezi planými rostlinami a rostlinami kulturními?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9061" y="2108755"/>
            <a:ext cx="373769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Rostliny kulturní </a:t>
            </a:r>
            <a:r>
              <a:rPr lang="cs-CZ" sz="2400" dirty="0" smtClean="0"/>
              <a:t>pěstujeme </a:t>
            </a:r>
          </a:p>
          <a:p>
            <a:r>
              <a:rPr lang="cs-CZ" sz="2400" dirty="0" smtClean="0"/>
              <a:t>proto, že nám přinášejí </a:t>
            </a:r>
          </a:p>
          <a:p>
            <a:r>
              <a:rPr lang="cs-CZ" sz="2400" dirty="0" smtClean="0"/>
              <a:t>užitek nebo pouze proto, </a:t>
            </a:r>
          </a:p>
          <a:p>
            <a:r>
              <a:rPr lang="cs-CZ" sz="2400" dirty="0" smtClean="0"/>
              <a:t>že jsou krásné a zkrášlují </a:t>
            </a:r>
          </a:p>
          <a:p>
            <a:r>
              <a:rPr lang="cs-CZ" sz="2400" dirty="0" smtClean="0"/>
              <a:t>nám naše životní prostředí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41215" y="2108755"/>
            <a:ext cx="292560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Rostliny plané </a:t>
            </a:r>
            <a:r>
              <a:rPr lang="cs-CZ" sz="2400" dirty="0" smtClean="0"/>
              <a:t>rostou </a:t>
            </a:r>
          </a:p>
          <a:p>
            <a:r>
              <a:rPr lang="cs-CZ" sz="2400" dirty="0" smtClean="0"/>
              <a:t>ve volné přírodě, </a:t>
            </a:r>
          </a:p>
          <a:p>
            <a:r>
              <a:rPr lang="cs-CZ" sz="2400" dirty="0" smtClean="0"/>
              <a:t>nepěstujeme je </a:t>
            </a:r>
          </a:p>
          <a:p>
            <a:r>
              <a:rPr lang="cs-CZ" sz="2400" dirty="0" smtClean="0"/>
              <a:t>ani nešlechtíme.</a:t>
            </a:r>
            <a:endParaRPr lang="cs-CZ" sz="2400" dirty="0"/>
          </a:p>
        </p:txBody>
      </p:sp>
      <p:pic>
        <p:nvPicPr>
          <p:cNvPr id="6146" name="Picture 2" descr="C:\Users\VrtelkovaH\AppData\Local\Microsoft\Windows\Temporary Internet Files\Content.IE5\S7687CZ2\MC9003586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061" y="4827787"/>
            <a:ext cx="1018737" cy="1272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VrtelkovaH\AppData\Local\Microsoft\Windows\Temporary Internet Files\Content.IE5\AM1I8PN9\MP9004330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058473"/>
            <a:ext cx="1440160" cy="113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rtelkovaH\AppData\Local\Microsoft\Windows\Temporary Internet Files\Content.IE5\S7687CZ2\MP900402356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580" y="4003356"/>
            <a:ext cx="1512284" cy="120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VrtelkovaH\AppData\Local\Microsoft\Windows\Temporary Internet Files\Content.IE5\K0O7W0UI\MP90042311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167" y="4860579"/>
            <a:ext cx="1139900" cy="132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VrtelkovaH\AppData\Local\Microsoft\Windows\Temporary Internet Files\Content.IE5\DE4CGPLA\MC900428153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867" y="4209071"/>
            <a:ext cx="1088039" cy="1303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VrtelkovaH\AppData\Local\Microsoft\Windows\Temporary Internet Files\Content.IE5\AM1I8PN9\MP900387863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06" t="9466" r="16686" b="10860"/>
          <a:stretch/>
        </p:blipFill>
        <p:spPr bwMode="auto">
          <a:xfrm>
            <a:off x="2678377" y="4352704"/>
            <a:ext cx="1149052" cy="1926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799061" y="2108755"/>
            <a:ext cx="3737690" cy="21003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2108755"/>
            <a:ext cx="3074744" cy="17522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94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2" y="1196752"/>
            <a:ext cx="788991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1. Kořeny jsou:</a:t>
            </a:r>
          </a:p>
          <a:p>
            <a:pPr marL="342900" indent="-342900">
              <a:buAutoNum type="alphaLcParenR"/>
            </a:pPr>
            <a:r>
              <a:rPr lang="cs-CZ" sz="2000" dirty="0"/>
              <a:t>n</a:t>
            </a:r>
            <a:r>
              <a:rPr lang="cs-CZ" sz="2000" dirty="0" smtClean="0"/>
              <a:t>adzemní části rostliny, přijímají sluneční energii</a:t>
            </a:r>
          </a:p>
          <a:p>
            <a:pPr marL="342900" indent="-342900">
              <a:buAutoNum type="alphaLcParenR"/>
            </a:pPr>
            <a:r>
              <a:rPr lang="cs-CZ" sz="2000" dirty="0"/>
              <a:t>p</a:t>
            </a:r>
            <a:r>
              <a:rPr lang="cs-CZ" sz="2000" dirty="0" smtClean="0"/>
              <a:t>odzemní části rostliny, přijímají sluneční energii, vodu a živiny </a:t>
            </a:r>
          </a:p>
          <a:p>
            <a:pPr marL="342900" indent="-342900">
              <a:buAutoNum type="alphaLcParenR"/>
            </a:pPr>
            <a:r>
              <a:rPr lang="cs-CZ" sz="2000" dirty="0"/>
              <a:t>p</a:t>
            </a:r>
            <a:r>
              <a:rPr lang="cs-CZ" sz="2000" dirty="0" smtClean="0"/>
              <a:t>odzemní části rostliny, upevňují rostlinu v půdě, přijímají vodu i živiny 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924944"/>
            <a:ext cx="466813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 Podzemní část některých bylin může být: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cibule, oddenek, list</a:t>
            </a:r>
          </a:p>
          <a:p>
            <a:pPr marL="342900" indent="-342900">
              <a:buAutoNum type="alphaLcParenR"/>
            </a:pPr>
            <a:r>
              <a:rPr lang="cs-CZ" sz="2000" dirty="0"/>
              <a:t>c</a:t>
            </a:r>
            <a:r>
              <a:rPr lang="cs-CZ" sz="2000" dirty="0" smtClean="0"/>
              <a:t>ibule, květ, hlíza</a:t>
            </a:r>
          </a:p>
          <a:p>
            <a:pPr marL="342900" indent="-342900">
              <a:buAutoNum type="alphaLcParenR"/>
            </a:pPr>
            <a:r>
              <a:rPr lang="cs-CZ" sz="2000" dirty="0"/>
              <a:t>c</a:t>
            </a:r>
            <a:r>
              <a:rPr lang="cs-CZ" sz="2000" dirty="0" smtClean="0"/>
              <a:t>ibule, oddenek, hlíza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725044"/>
            <a:ext cx="5428024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3. Stonek je:</a:t>
            </a:r>
          </a:p>
          <a:p>
            <a:pPr marL="342900" indent="-342900">
              <a:buAutoNum type="alphaLcParenR"/>
            </a:pPr>
            <a:r>
              <a:rPr lang="cs-CZ" sz="2000" dirty="0"/>
              <a:t>n</a:t>
            </a:r>
            <a:r>
              <a:rPr lang="cs-CZ" sz="2000" dirty="0" smtClean="0"/>
              <a:t>adzemní část rostliny, nese listy, květy a plody</a:t>
            </a:r>
          </a:p>
          <a:p>
            <a:pPr marL="342900" indent="-342900">
              <a:buAutoNum type="alphaLcParenR"/>
            </a:pPr>
            <a:r>
              <a:rPr lang="cs-CZ" sz="2000" dirty="0"/>
              <a:t>n</a:t>
            </a:r>
            <a:r>
              <a:rPr lang="cs-CZ" sz="2000" dirty="0" smtClean="0"/>
              <a:t>adzemní část rostliny, nese pouze listy</a:t>
            </a:r>
          </a:p>
          <a:p>
            <a:pPr marL="342900" indent="-342900">
              <a:buAutoNum type="alphaLcParenR"/>
            </a:pPr>
            <a:r>
              <a:rPr lang="cs-CZ" sz="2000" dirty="0"/>
              <a:t>n</a:t>
            </a:r>
            <a:r>
              <a:rPr lang="cs-CZ" sz="2000" dirty="0" smtClean="0"/>
              <a:t>adzemní i podzemní část rostliny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7544" y="476671"/>
            <a:ext cx="2592288" cy="5929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Kvíz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548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692696"/>
            <a:ext cx="468224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4. Stonky bylin dělíme podle stavby těla na: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lodyha, stéblo, strom</a:t>
            </a:r>
          </a:p>
          <a:p>
            <a:pPr marL="342900" indent="-342900">
              <a:buAutoNum type="alphaLcParenR"/>
            </a:pPr>
            <a:r>
              <a:rPr lang="cs-CZ" sz="2000" dirty="0"/>
              <a:t>l</a:t>
            </a:r>
            <a:r>
              <a:rPr lang="cs-CZ" sz="2000" dirty="0" smtClean="0"/>
              <a:t>odyha, stéblo, stvol</a:t>
            </a:r>
          </a:p>
          <a:p>
            <a:pPr marL="342900" indent="-342900">
              <a:buAutoNum type="alphaLcParenR"/>
            </a:pPr>
            <a:r>
              <a:rPr lang="cs-CZ" sz="2000" dirty="0"/>
              <a:t>l</a:t>
            </a:r>
            <a:r>
              <a:rPr lang="cs-CZ" sz="2000" dirty="0" smtClean="0"/>
              <a:t>odyha, strom, keř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348880"/>
            <a:ext cx="816928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5. Listy:</a:t>
            </a:r>
          </a:p>
          <a:p>
            <a:pPr marL="342900" indent="-342900">
              <a:buAutoNum type="alphaLcParenR"/>
            </a:pPr>
            <a:r>
              <a:rPr lang="cs-CZ" sz="2000" dirty="0"/>
              <a:t>k</a:t>
            </a:r>
            <a:r>
              <a:rPr lang="cs-CZ" sz="2000" dirty="0" smtClean="0"/>
              <a:t>rášlí rostlinu a udržují její rovnováhu, mohou být jednoduché i složené</a:t>
            </a:r>
          </a:p>
          <a:p>
            <a:pPr marL="342900" lvl="0" indent="-342900">
              <a:buFontTx/>
              <a:buAutoNum type="alphaLcParenR"/>
            </a:pPr>
            <a:r>
              <a:rPr lang="cs-CZ" sz="2000" dirty="0"/>
              <a:t>v</a:t>
            </a:r>
            <a:r>
              <a:rPr lang="cs-CZ" sz="2000" dirty="0" smtClean="0"/>
              <a:t>yrůstají ze stonku nebo tvoří přízemní růžici, rostlina jmi dýchá a přijímá </a:t>
            </a:r>
          </a:p>
          <a:p>
            <a:pPr lvl="0"/>
            <a:r>
              <a:rPr lang="cs-CZ" sz="2000" dirty="0" smtClean="0"/>
              <a:t>sluneční energii,</a:t>
            </a:r>
            <a:r>
              <a:rPr lang="cs-CZ" sz="2000" dirty="0">
                <a:solidFill>
                  <a:prstClr val="black"/>
                </a:solidFill>
              </a:rPr>
              <a:t> mohou být jednoduché i </a:t>
            </a:r>
            <a:r>
              <a:rPr lang="cs-CZ" sz="2000" dirty="0" smtClean="0">
                <a:solidFill>
                  <a:prstClr val="black"/>
                </a:solidFill>
              </a:rPr>
              <a:t>složené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dirty="0" smtClean="0"/>
              <a:t>c)   vyrůstají z květu, rostlina jimi dýchá a přijímá sluneční energii, </a:t>
            </a:r>
            <a:r>
              <a:rPr lang="cs-CZ" sz="2000" dirty="0">
                <a:solidFill>
                  <a:prstClr val="black"/>
                </a:solidFill>
              </a:rPr>
              <a:t>mohou 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být </a:t>
            </a:r>
            <a:r>
              <a:rPr lang="cs-CZ" sz="2000" dirty="0">
                <a:solidFill>
                  <a:prstClr val="black"/>
                </a:solidFill>
              </a:rPr>
              <a:t>jednoduché i složené</a:t>
            </a: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456569"/>
            <a:ext cx="77897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6. Květ:</a:t>
            </a:r>
          </a:p>
          <a:p>
            <a:pPr marL="342900" indent="-342900">
              <a:buAutoNum type="alphaLcParenR"/>
            </a:pPr>
            <a:r>
              <a:rPr lang="cs-CZ" sz="2000" dirty="0"/>
              <a:t>s</a:t>
            </a:r>
            <a:r>
              <a:rPr lang="cs-CZ" sz="2000" dirty="0" smtClean="0"/>
              <a:t>louží rostlině k rozmnožování, vyvine se z něj plod obsahující semena</a:t>
            </a:r>
          </a:p>
          <a:p>
            <a:pPr marL="342900" indent="-342900">
              <a:buAutoNum type="alphaLcParenR"/>
            </a:pPr>
            <a:r>
              <a:rPr lang="cs-CZ" sz="2000" dirty="0"/>
              <a:t>j</a:t>
            </a:r>
            <a:r>
              <a:rPr lang="cs-CZ" sz="2000" dirty="0" smtClean="0"/>
              <a:t>e důležitý pro svoji vůni 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není pro rostlinu důležitý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4765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692696"/>
            <a:ext cx="20727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7. Plod se vyvine z</a:t>
            </a:r>
          </a:p>
          <a:p>
            <a:pPr marL="342900" indent="-342900">
              <a:buAutoNum type="alphaLcParenR"/>
            </a:pPr>
            <a:r>
              <a:rPr lang="cs-CZ" sz="2000" dirty="0"/>
              <a:t>k</a:t>
            </a:r>
            <a:r>
              <a:rPr lang="cs-CZ" sz="2000" dirty="0" smtClean="0"/>
              <a:t>větních lístků</a:t>
            </a:r>
          </a:p>
          <a:p>
            <a:pPr marL="342900" indent="-342900">
              <a:buAutoNum type="alphaLcParenR"/>
            </a:pPr>
            <a:r>
              <a:rPr lang="cs-CZ" sz="2000" dirty="0"/>
              <a:t>p</a:t>
            </a:r>
            <a:r>
              <a:rPr lang="cs-CZ" sz="2000" dirty="0" smtClean="0"/>
              <a:t>estíku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tyčinek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486798"/>
            <a:ext cx="520847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8. Plody:</a:t>
            </a:r>
          </a:p>
          <a:p>
            <a:pPr marL="342900" indent="-342900">
              <a:buAutoNum type="alphaLcParenR"/>
            </a:pPr>
            <a:r>
              <a:rPr lang="cs-CZ" sz="2000" dirty="0"/>
              <a:t>d</a:t>
            </a:r>
            <a:r>
              <a:rPr lang="cs-CZ" sz="2000" dirty="0" smtClean="0"/>
              <a:t>ělíme na suché a dužnaté, obsahují semena</a:t>
            </a:r>
          </a:p>
          <a:p>
            <a:pPr marL="342900" indent="-342900">
              <a:buAutoNum type="alphaLcParenR"/>
            </a:pPr>
            <a:r>
              <a:rPr lang="cs-CZ" sz="2000" dirty="0"/>
              <a:t>d</a:t>
            </a:r>
            <a:r>
              <a:rPr lang="cs-CZ" sz="2000" dirty="0" smtClean="0"/>
              <a:t>ělíme na suché a mokré, obsahují semena</a:t>
            </a:r>
          </a:p>
          <a:p>
            <a:pPr marL="342900" indent="-342900">
              <a:buAutoNum type="alphaLcParenR"/>
            </a:pPr>
            <a:r>
              <a:rPr lang="cs-CZ" sz="2000" dirty="0"/>
              <a:t>d</a:t>
            </a:r>
            <a:r>
              <a:rPr lang="cs-CZ" sz="2000" dirty="0" smtClean="0"/>
              <a:t>ělíme na suché a dužnaté, obsahují vodu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21523" y="3158502"/>
            <a:ext cx="66396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C</a:t>
            </a:r>
          </a:p>
          <a:p>
            <a:pPr marL="342900" indent="-342900">
              <a:buAutoNum type="arabicPeriod"/>
            </a:pPr>
            <a:r>
              <a:rPr lang="cs-CZ" dirty="0" smtClean="0"/>
              <a:t>C</a:t>
            </a:r>
          </a:p>
          <a:p>
            <a:pPr marL="342900" indent="-342900">
              <a:buAutoNum type="arabicPeriod"/>
            </a:pPr>
            <a:r>
              <a:rPr lang="cs-CZ" dirty="0" smtClean="0"/>
              <a:t>A</a:t>
            </a:r>
          </a:p>
          <a:p>
            <a:pPr marL="342900" indent="-342900">
              <a:buAutoNum type="arabicPeriod"/>
            </a:pPr>
            <a:r>
              <a:rPr lang="cs-CZ" dirty="0" smtClean="0"/>
              <a:t>B</a:t>
            </a:r>
          </a:p>
          <a:p>
            <a:pPr marL="342900" indent="-342900">
              <a:buAutoNum type="arabicPeriod"/>
            </a:pPr>
            <a:r>
              <a:rPr lang="cs-CZ" dirty="0" smtClean="0"/>
              <a:t>B</a:t>
            </a:r>
          </a:p>
          <a:p>
            <a:pPr marL="342900" indent="-342900">
              <a:buAutoNum type="arabicPeriod"/>
            </a:pPr>
            <a:r>
              <a:rPr lang="cs-CZ" dirty="0" smtClean="0"/>
              <a:t>A</a:t>
            </a:r>
          </a:p>
          <a:p>
            <a:pPr marL="342900" indent="-342900">
              <a:buAutoNum type="arabicPeriod"/>
            </a:pPr>
            <a:r>
              <a:rPr lang="cs-CZ" dirty="0" smtClean="0"/>
              <a:t>B</a:t>
            </a:r>
          </a:p>
          <a:p>
            <a:pPr marL="342900" indent="-342900">
              <a:buAutoNum type="arabicPeriod"/>
            </a:pPr>
            <a:r>
              <a:rPr lang="cs-CZ" dirty="0" smtClean="0"/>
              <a:t>A</a:t>
            </a:r>
          </a:p>
        </p:txBody>
      </p:sp>
      <p:pic>
        <p:nvPicPr>
          <p:cNvPr id="1027" name="Picture 3" descr="C:\Users\VrtelkovaH\AppData\Local\Microsoft\Windows\Temporary Internet Files\Content.IE5\K0O7W0UI\MC900440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11392" y="2486798"/>
            <a:ext cx="2820262" cy="3804687"/>
          </a:xfrm>
          <a:prstGeom prst="rect">
            <a:avLst/>
          </a:prstGeom>
          <a:noFill/>
          <a:ln w="38100">
            <a:solidFill>
              <a:srgbClr val="92D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951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Citace: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392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716</Words>
  <Application>Microsoft Office PowerPoint</Application>
  <PresentationFormat>Předvádění na obrazovce (4:3)</PresentationFormat>
  <Paragraphs>176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1_Motiv systému Office</vt:lpstr>
      <vt:lpstr>2_Motiv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Vrtělková Hana</cp:lastModifiedBy>
  <cp:revision>22</cp:revision>
  <dcterms:created xsi:type="dcterms:W3CDTF">2012-02-06T19:27:21Z</dcterms:created>
  <dcterms:modified xsi:type="dcterms:W3CDTF">2012-05-08T11:01:09Z</dcterms:modified>
</cp:coreProperties>
</file>