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2" r:id="rId6"/>
    <p:sldId id="264" r:id="rId7"/>
    <p:sldId id="263" r:id="rId8"/>
    <p:sldId id="265" r:id="rId9"/>
    <p:sldId id="267" r:id="rId10"/>
    <p:sldId id="261" r:id="rId11"/>
    <p:sldId id="266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VY_32_INOVACE_Př_04_Houby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</a:t>
          </a:r>
          <a:r>
            <a:rPr lang="cs-CZ" sz="2000" dirty="0" err="1" smtClean="0"/>
            <a:t>Vrtělková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Houby</a:t>
          </a: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</a:t>
          </a:r>
          <a:r>
            <a:rPr lang="cs-CZ" sz="2000" smtClean="0"/>
            <a:t>CZ.1.07/1.4.00/21.2004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701183A-254C-4872-B747-5832530EFE50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06CB081-E1C7-4FFC-9531-A0313D9DF9CB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4936EE6-8498-4909-BE6D-645ACDBF6594}" type="presOf" srcId="{B651F6E3-6281-48DB-9319-2AEAFDAE7572}" destId="{6BB5E863-4638-4E1D-BFDE-399D028AC4ED}" srcOrd="1" destOrd="0" presId="urn:microsoft.com/office/officeart/2005/8/layout/target3"/>
    <dgm:cxn modelId="{D152C6D1-3AA8-4E8B-BE88-A05A44E2D9B0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2EC880B-2D49-4117-A50F-D68C61944BD0}" type="presOf" srcId="{4C35D32F-0EAB-4CD7-82EE-45574DC2A586}" destId="{8BEBB6EC-1DAA-4CAC-8A25-BC0FCBD5DBD5}" srcOrd="0" destOrd="0" presId="urn:microsoft.com/office/officeart/2005/8/layout/target3"/>
    <dgm:cxn modelId="{A89CA8B0-93D9-4C1A-9ED4-0F0AB09F0352}" type="presOf" srcId="{D1B46980-6531-4606-95E6-44980827E919}" destId="{6140AFEC-043D-4C43-A2F9-D0F5331DF3A3}" srcOrd="0" destOrd="0" presId="urn:microsoft.com/office/officeart/2005/8/layout/target3"/>
    <dgm:cxn modelId="{DE3A8196-AE9F-42A7-8091-F20E8737F5A7}" type="presOf" srcId="{D1B46980-6531-4606-95E6-44980827E919}" destId="{2BE915AB-18AA-4053-B92C-3BFC9ED204BB}" srcOrd="1" destOrd="0" presId="urn:microsoft.com/office/officeart/2005/8/layout/target3"/>
    <dgm:cxn modelId="{04B108B6-F7E7-4201-A0D9-433C3386846B}" type="presOf" srcId="{4C35D32F-0EAB-4CD7-82EE-45574DC2A586}" destId="{890E4F0B-2866-4A3F-A3C7-2A14B1797930}" srcOrd="1" destOrd="0" presId="urn:microsoft.com/office/officeart/2005/8/layout/target3"/>
    <dgm:cxn modelId="{1D98A7F5-E9E3-4441-AD70-F5AB195E162E}" type="presOf" srcId="{B651F6E3-6281-48DB-9319-2AEAFDAE7572}" destId="{619D679B-A015-4ECF-8348-D1034C574F40}" srcOrd="0" destOrd="0" presId="urn:microsoft.com/office/officeart/2005/8/layout/target3"/>
    <dgm:cxn modelId="{784A9D1A-778D-44A0-A86C-C70861C108D9}" type="presOf" srcId="{D8197B8C-B260-4A16-BDF4-0947B075E274}" destId="{25B08C86-7E15-44DC-BE7F-FFB55DD49D12}" srcOrd="0" destOrd="0" presId="urn:microsoft.com/office/officeart/2005/8/layout/target3"/>
    <dgm:cxn modelId="{A17D8B75-CA25-4591-8294-10D9E5C55F9F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37E1B71-A94A-48B1-922F-5C33041C2658}" type="presParOf" srcId="{333A1088-737F-45CB-B68E-254E46348037}" destId="{F5ABB229-8D3B-4694-996A-96F23CF14429}" srcOrd="0" destOrd="0" presId="urn:microsoft.com/office/officeart/2005/8/layout/target3"/>
    <dgm:cxn modelId="{893D8213-ABDC-44DB-9B65-9E1FB6728CAD}" type="presParOf" srcId="{333A1088-737F-45CB-B68E-254E46348037}" destId="{F41139FD-01EE-4571-8B17-4FB00FC51163}" srcOrd="1" destOrd="0" presId="urn:microsoft.com/office/officeart/2005/8/layout/target3"/>
    <dgm:cxn modelId="{F734F41C-35FE-4203-969A-B5E2A0516E34}" type="presParOf" srcId="{333A1088-737F-45CB-B68E-254E46348037}" destId="{D005CE8C-CC26-4C3E-AC11-E15060ECD759}" srcOrd="2" destOrd="0" presId="urn:microsoft.com/office/officeart/2005/8/layout/target3"/>
    <dgm:cxn modelId="{DE405E10-F550-4ABC-B3E4-543C1F639EDA}" type="presParOf" srcId="{333A1088-737F-45CB-B68E-254E46348037}" destId="{2C702D82-9B77-49B7-9568-BB8EB47C3372}" srcOrd="3" destOrd="0" presId="urn:microsoft.com/office/officeart/2005/8/layout/target3"/>
    <dgm:cxn modelId="{F2B269C6-C9FB-40D2-B126-B28AE0FFA94A}" type="presParOf" srcId="{333A1088-737F-45CB-B68E-254E46348037}" destId="{A52A0455-90FF-4808-ABD0-F02540D31D5A}" srcOrd="4" destOrd="0" presId="urn:microsoft.com/office/officeart/2005/8/layout/target3"/>
    <dgm:cxn modelId="{F57BD072-BE97-43F2-9602-6E1B355704EE}" type="presParOf" srcId="{333A1088-737F-45CB-B68E-254E46348037}" destId="{6140AFEC-043D-4C43-A2F9-D0F5331DF3A3}" srcOrd="5" destOrd="0" presId="urn:microsoft.com/office/officeart/2005/8/layout/target3"/>
    <dgm:cxn modelId="{1C11CA6C-DF21-4548-8C02-FE29B9336C9C}" type="presParOf" srcId="{333A1088-737F-45CB-B68E-254E46348037}" destId="{9358AC05-5D7D-4327-9F80-1AD486AEA664}" srcOrd="6" destOrd="0" presId="urn:microsoft.com/office/officeart/2005/8/layout/target3"/>
    <dgm:cxn modelId="{A6365884-3D29-4348-BBAF-C0A83F502794}" type="presParOf" srcId="{333A1088-737F-45CB-B68E-254E46348037}" destId="{313FC574-E1CD-4FB4-B054-0B805CE0447D}" srcOrd="7" destOrd="0" presId="urn:microsoft.com/office/officeart/2005/8/layout/target3"/>
    <dgm:cxn modelId="{C843610F-1816-49F2-B892-E9BFE8C0B3AC}" type="presParOf" srcId="{333A1088-737F-45CB-B68E-254E46348037}" destId="{619D679B-A015-4ECF-8348-D1034C574F40}" srcOrd="8" destOrd="0" presId="urn:microsoft.com/office/officeart/2005/8/layout/target3"/>
    <dgm:cxn modelId="{AB26BD84-9547-4AF7-AE55-5819C65500D2}" type="presParOf" srcId="{333A1088-737F-45CB-B68E-254E46348037}" destId="{322283A8-4A27-4CDA-BAE3-F381106A9174}" srcOrd="9" destOrd="0" presId="urn:microsoft.com/office/officeart/2005/8/layout/target3"/>
    <dgm:cxn modelId="{22B0A76D-A3EA-48FC-A091-C0BE5D5F3AC6}" type="presParOf" srcId="{333A1088-737F-45CB-B68E-254E46348037}" destId="{FFC9F71D-1B4F-4AD9-A4A6-86ADEFC8AF5C}" srcOrd="10" destOrd="0" presId="urn:microsoft.com/office/officeart/2005/8/layout/target3"/>
    <dgm:cxn modelId="{C289DC72-BDCB-4AD9-ADF4-AAB237784291}" type="presParOf" srcId="{333A1088-737F-45CB-B68E-254E46348037}" destId="{25B08C86-7E15-44DC-BE7F-FFB55DD49D12}" srcOrd="11" destOrd="0" presId="urn:microsoft.com/office/officeart/2005/8/layout/target3"/>
    <dgm:cxn modelId="{E7B71C6C-6AE0-480A-86CA-042358A19CE7}" type="presParOf" srcId="{333A1088-737F-45CB-B68E-254E46348037}" destId="{76644BE8-9D7C-4C09-B250-3D10AF48CBB7}" srcOrd="12" destOrd="0" presId="urn:microsoft.com/office/officeart/2005/8/layout/target3"/>
    <dgm:cxn modelId="{E1A3DEBB-48DA-4089-9049-D270673FFC84}" type="presParOf" srcId="{333A1088-737F-45CB-B68E-254E46348037}" destId="{EE85B701-7295-41C0-BA7A-34D3756A2AE6}" srcOrd="13" destOrd="0" presId="urn:microsoft.com/office/officeart/2005/8/layout/target3"/>
    <dgm:cxn modelId="{C197B5A2-8038-407B-8F22-159954DC1564}" type="presParOf" srcId="{333A1088-737F-45CB-B68E-254E46348037}" destId="{8BEBB6EC-1DAA-4CAC-8A25-BC0FCBD5DBD5}" srcOrd="14" destOrd="0" presId="urn:microsoft.com/office/officeart/2005/8/layout/target3"/>
    <dgm:cxn modelId="{9500974D-EDF7-47E0-AA33-A440CCF07054}" type="presParOf" srcId="{333A1088-737F-45CB-B68E-254E46348037}" destId="{AED2198E-93D5-4001-81B4-73124B309672}" srcOrd="15" destOrd="0" presId="urn:microsoft.com/office/officeart/2005/8/layout/target3"/>
    <dgm:cxn modelId="{550907FC-92E2-4F7E-A5BC-E74A8CF6AE0F}" type="presParOf" srcId="{333A1088-737F-45CB-B68E-254E46348037}" destId="{2BE915AB-18AA-4053-B92C-3BFC9ED204BB}" srcOrd="16" destOrd="0" presId="urn:microsoft.com/office/officeart/2005/8/layout/target3"/>
    <dgm:cxn modelId="{91597CF5-1F6B-4D98-AB3A-1B2D4189E442}" type="presParOf" srcId="{333A1088-737F-45CB-B68E-254E46348037}" destId="{6BB5E863-4638-4E1D-BFDE-399D028AC4ED}" srcOrd="17" destOrd="0" presId="urn:microsoft.com/office/officeart/2005/8/layout/target3"/>
    <dgm:cxn modelId="{3B386721-A379-4333-9960-60E3592D5F43}" type="presParOf" srcId="{333A1088-737F-45CB-B68E-254E46348037}" destId="{5A5FFA88-C948-4069-8E93-59FA12366E83}" srcOrd="18" destOrd="0" presId="urn:microsoft.com/office/officeart/2005/8/layout/target3"/>
    <dgm:cxn modelId="{5B757B7A-DBDA-4A70-A293-05080C144A4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240360" cy="324036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04454" y="0"/>
          <a:ext cx="6444716" cy="3240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604454" y="0"/>
        <a:ext cx="6444716" cy="518457"/>
      </dsp:txXfrm>
    </dsp:sp>
    <dsp:sp modelId="{A52A0455-90FF-4808-ABD0-F02540D31D5A}">
      <dsp:nvSpPr>
        <dsp:cNvPr id="0" name=""/>
        <dsp:cNvSpPr/>
      </dsp:nvSpPr>
      <dsp:spPr>
        <a:xfrm>
          <a:off x="340237" y="518457"/>
          <a:ext cx="2559884" cy="25598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20180" y="518457"/>
          <a:ext cx="6444716" cy="25598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</a:t>
          </a:r>
          <a:r>
            <a:rPr lang="cs-CZ" sz="2000" kern="1200" dirty="0" err="1" smtClean="0"/>
            <a:t>Vrtělková</a:t>
          </a:r>
          <a:endParaRPr lang="cs-CZ" sz="2000" kern="1200" dirty="0"/>
        </a:p>
      </dsp:txBody>
      <dsp:txXfrm>
        <a:off x="1620180" y="518457"/>
        <a:ext cx="6444716" cy="518457"/>
      </dsp:txXfrm>
    </dsp:sp>
    <dsp:sp modelId="{313FC574-E1CD-4FB4-B054-0B805CE0447D}">
      <dsp:nvSpPr>
        <dsp:cNvPr id="0" name=""/>
        <dsp:cNvSpPr/>
      </dsp:nvSpPr>
      <dsp:spPr>
        <a:xfrm>
          <a:off x="680475" y="1036915"/>
          <a:ext cx="1879408" cy="187940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20180" y="1036915"/>
          <a:ext cx="6444716" cy="187940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VY_32_INOVACE_Př_04_Houby</a:t>
          </a:r>
          <a:endParaRPr lang="cs-CZ" sz="2000" kern="1200" dirty="0"/>
        </a:p>
      </dsp:txBody>
      <dsp:txXfrm>
        <a:off x="1620180" y="1036915"/>
        <a:ext cx="6444716" cy="518457"/>
      </dsp:txXfrm>
    </dsp:sp>
    <dsp:sp modelId="{FFC9F71D-1B4F-4AD9-A4A6-86ADEFC8AF5C}">
      <dsp:nvSpPr>
        <dsp:cNvPr id="0" name=""/>
        <dsp:cNvSpPr/>
      </dsp:nvSpPr>
      <dsp:spPr>
        <a:xfrm>
          <a:off x="1020713" y="1555372"/>
          <a:ext cx="1198933" cy="11989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70877" y="1556943"/>
          <a:ext cx="6444716" cy="11989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Houby</a:t>
          </a:r>
        </a:p>
      </dsp:txBody>
      <dsp:txXfrm>
        <a:off x="1570877" y="1556943"/>
        <a:ext cx="6444716" cy="518457"/>
      </dsp:txXfrm>
    </dsp:sp>
    <dsp:sp modelId="{EE85B701-7295-41C0-BA7A-34D3756A2AE6}">
      <dsp:nvSpPr>
        <dsp:cNvPr id="0" name=""/>
        <dsp:cNvSpPr/>
      </dsp:nvSpPr>
      <dsp:spPr>
        <a:xfrm>
          <a:off x="1360951" y="2073830"/>
          <a:ext cx="518457" cy="5184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20180" y="2073830"/>
          <a:ext cx="6444716" cy="5184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</a:t>
          </a:r>
          <a:r>
            <a:rPr lang="cs-CZ" sz="2000" kern="1200" smtClean="0"/>
            <a:t>CZ.1.07/1.4.00/21.2004 </a:t>
          </a:r>
          <a:endParaRPr lang="cs-CZ" sz="2000" kern="1200" dirty="0"/>
        </a:p>
      </dsp:txBody>
      <dsp:txXfrm>
        <a:off x="1620180" y="2073830"/>
        <a:ext cx="6444716" cy="5184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EC2BC8-C6C5-4287-B5B8-BBB29C5340A4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7D690E-90F4-4FF4-9C5D-CEFFB56C63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1281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Prostor pro</a:t>
            </a:r>
            <a:r>
              <a:rPr lang="cs-CZ" baseline="0" dirty="0" smtClean="0"/>
              <a:t> vytvoření myšlenkové mapy. Pod obrazcem základní charakteristika.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D690E-90F4-4FF4-9C5D-CEFFB56C63C5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9339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577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799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013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512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046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123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498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974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317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783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959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295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jpeg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wmf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slide" Target="slide10.xml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32.png"/><Relationship Id="rId7" Type="http://schemas.openxmlformats.org/officeDocument/2006/relationships/image" Target="../media/image3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image" Target="../media/image33.png"/><Relationship Id="rId4" Type="http://schemas.openxmlformats.org/officeDocument/2006/relationships/slide" Target="slide5.xml"/><Relationship Id="rId9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slide" Target="slide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60012323"/>
              </p:ext>
            </p:extLst>
          </p:nvPr>
        </p:nvGraphicFramePr>
        <p:xfrm>
          <a:off x="539552" y="1052736"/>
          <a:ext cx="8064896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56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8174802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Anotace:</a:t>
            </a:r>
          </a:p>
          <a:p>
            <a:r>
              <a:rPr lang="cs-CZ" dirty="0">
                <a:solidFill>
                  <a:prstClr val="black"/>
                </a:solidFill>
              </a:rPr>
              <a:t>	Prezentace učiva: </a:t>
            </a:r>
            <a:r>
              <a:rPr lang="cs-CZ" dirty="0" smtClean="0">
                <a:solidFill>
                  <a:prstClr val="black"/>
                </a:solidFill>
              </a:rPr>
              <a:t>houby, stavba těla, jedlé a jedovaté houby, zásady 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správného houbaře.</a:t>
            </a:r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Žáci </a:t>
            </a:r>
            <a:r>
              <a:rPr lang="cs-CZ" dirty="0" smtClean="0">
                <a:solidFill>
                  <a:prstClr val="black"/>
                </a:solidFill>
              </a:rPr>
              <a:t>popisují tělo houby, podle atlasu rozlišují houby jedlé, nejedlé a jedovaté, 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vyřeší rébus, tajenku.</a:t>
            </a:r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	Učební materiál vede žáky k aktivní práci, opravovat případné chyby mohou</a:t>
            </a:r>
          </a:p>
          <a:p>
            <a:r>
              <a:rPr lang="cs-CZ" dirty="0">
                <a:solidFill>
                  <a:prstClr val="black"/>
                </a:solidFill>
              </a:rPr>
              <a:t>přímo v prezentaci.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DUM je určen pro 4. ročník ZŠ, je vhodný pro procvičování učiva.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Pomůcky: atlasy </a:t>
            </a:r>
            <a:r>
              <a:rPr lang="cs-CZ" dirty="0" smtClean="0">
                <a:solidFill>
                  <a:prstClr val="black"/>
                </a:solidFill>
              </a:rPr>
              <a:t>hub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Při práci mohou žáci pomocí hypertextových odkazů v nadpisech otevřít stranu </a:t>
            </a:r>
          </a:p>
          <a:p>
            <a:r>
              <a:rPr lang="cs-CZ" dirty="0">
                <a:solidFill>
                  <a:prstClr val="black"/>
                </a:solidFill>
              </a:rPr>
              <a:t>se správným řešením, která je v závěru prezentace. V jednotlivých obrazech je opět</a:t>
            </a:r>
          </a:p>
          <a:p>
            <a:r>
              <a:rPr lang="cs-CZ" dirty="0">
                <a:solidFill>
                  <a:prstClr val="black"/>
                </a:solidFill>
              </a:rPr>
              <a:t>odkaz pro návrat zpět.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Autorem materiálu a všech jeho částí, není-li uvedeno jinak, je Hana </a:t>
            </a:r>
            <a:r>
              <a:rPr lang="cs-CZ" dirty="0" err="1">
                <a:solidFill>
                  <a:prstClr val="black"/>
                </a:solidFill>
              </a:rPr>
              <a:t>Vrtělková</a:t>
            </a:r>
            <a:r>
              <a:rPr lang="cs-CZ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11560" y="17728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08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843808" y="969588"/>
            <a:ext cx="3960440" cy="57606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Co už víš o houbách?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VrtelkovaH\AppData\Local\Microsoft\Windows\Temporary Internet Files\Content.IE5\S7687CZ2\MP90040056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093" y="4616771"/>
            <a:ext cx="1075378" cy="1344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VrtelkovaH\AppData\Local\Microsoft\Windows\Temporary Internet Files\Content.IE5\DE4CGPLA\MP90043855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625166"/>
            <a:ext cx="894588" cy="1336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VrtelkovaH\AppData\Local\Microsoft\Windows\Temporary Internet Files\Content.IE5\K0O7W0UI\MC90019331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093" y="2708920"/>
            <a:ext cx="1228774" cy="1039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VrtelkovaH\AppData\Local\Microsoft\Windows\Temporary Internet Files\Content.IE5\AM1I8PN9\MC90001689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244" y="1034434"/>
            <a:ext cx="1416472" cy="841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VrtelkovaH\AppData\Local\Microsoft\Windows\Temporary Internet Files\Content.IE5\S7687CZ2\MC90034655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613813"/>
            <a:ext cx="987835" cy="1031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VrtelkovaH\AppData\Local\Microsoft\Windows\Temporary Internet Files\Content.IE5\DE4CGPLA\MC90019327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804041"/>
            <a:ext cx="895634" cy="1031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360372" y="5203327"/>
            <a:ext cx="492731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Houby jsou zvláštní organizmy, které se živí </a:t>
            </a:r>
          </a:p>
          <a:p>
            <a:r>
              <a:rPr lang="cs-CZ" sz="2000" dirty="0" smtClean="0"/>
              <a:t>rozkladem odumřelých těl rostlin a živočichů, </a:t>
            </a:r>
          </a:p>
          <a:p>
            <a:r>
              <a:rPr lang="cs-CZ" sz="2000" dirty="0" smtClean="0"/>
              <a:t>neobsahují chlorofyl. </a:t>
            </a:r>
            <a:endParaRPr lang="cs-CZ" sz="2000" dirty="0"/>
          </a:p>
        </p:txBody>
      </p:sp>
      <p:sp>
        <p:nvSpPr>
          <p:cNvPr id="7" name="Obdélník 6"/>
          <p:cNvSpPr/>
          <p:nvPr/>
        </p:nvSpPr>
        <p:spPr>
          <a:xfrm>
            <a:off x="2147716" y="5013176"/>
            <a:ext cx="5304604" cy="144016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500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64" y="1628800"/>
            <a:ext cx="2572079" cy="30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1548930" y="404664"/>
            <a:ext cx="6263430" cy="72008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P</a:t>
            </a:r>
            <a:r>
              <a:rPr lang="cs-CZ" sz="2400" b="1" dirty="0" smtClean="0"/>
              <a:t>řiřaď pojmy k jednotlivým částem houby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374162" y="2852936"/>
            <a:ext cx="1440160" cy="57606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plodnice</a:t>
            </a:r>
          </a:p>
        </p:txBody>
      </p:sp>
      <p:sp>
        <p:nvSpPr>
          <p:cNvPr id="7" name="Obdélník 6"/>
          <p:cNvSpPr/>
          <p:nvPr/>
        </p:nvSpPr>
        <p:spPr>
          <a:xfrm>
            <a:off x="6961120" y="2071238"/>
            <a:ext cx="1656184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podhoubí</a:t>
            </a:r>
          </a:p>
        </p:txBody>
      </p:sp>
      <p:sp>
        <p:nvSpPr>
          <p:cNvPr id="8" name="Obdélník 7"/>
          <p:cNvSpPr/>
          <p:nvPr/>
        </p:nvSpPr>
        <p:spPr>
          <a:xfrm>
            <a:off x="7105136" y="1351521"/>
            <a:ext cx="1512168" cy="55455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klobouk</a:t>
            </a:r>
            <a:endParaRPr lang="cs-CZ" sz="2400" b="1" dirty="0"/>
          </a:p>
        </p:txBody>
      </p:sp>
      <p:sp>
        <p:nvSpPr>
          <p:cNvPr id="9" name="Obdélník 8"/>
          <p:cNvSpPr/>
          <p:nvPr/>
        </p:nvSpPr>
        <p:spPr>
          <a:xfrm>
            <a:off x="374162" y="1351521"/>
            <a:ext cx="1584176" cy="54006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třeň</a:t>
            </a:r>
          </a:p>
        </p:txBody>
      </p:sp>
      <p:sp>
        <p:nvSpPr>
          <p:cNvPr id="10" name="Obdélník 9"/>
          <p:cNvSpPr/>
          <p:nvPr/>
        </p:nvSpPr>
        <p:spPr>
          <a:xfrm>
            <a:off x="374162" y="2071238"/>
            <a:ext cx="1800200" cy="57606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l</a:t>
            </a:r>
            <a:r>
              <a:rPr lang="cs-CZ" sz="2400" b="1" dirty="0" smtClean="0"/>
              <a:t>upeny</a:t>
            </a:r>
            <a:endParaRPr lang="cs-CZ" sz="2400" b="1" dirty="0"/>
          </a:p>
        </p:txBody>
      </p:sp>
      <p:sp>
        <p:nvSpPr>
          <p:cNvPr id="11" name="Obdélník 10"/>
          <p:cNvSpPr/>
          <p:nvPr/>
        </p:nvSpPr>
        <p:spPr>
          <a:xfrm>
            <a:off x="6949530" y="2735737"/>
            <a:ext cx="1656184" cy="57606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r</a:t>
            </a:r>
            <a:r>
              <a:rPr lang="cs-CZ" sz="2400" b="1" dirty="0" smtClean="0"/>
              <a:t>ourky</a:t>
            </a:r>
            <a:endParaRPr lang="cs-CZ" sz="2400" b="1" dirty="0"/>
          </a:p>
        </p:txBody>
      </p:sp>
      <p:cxnSp>
        <p:nvCxnSpPr>
          <p:cNvPr id="13" name="Pravoúhlá spojnice 12"/>
          <p:cNvCxnSpPr/>
          <p:nvPr/>
        </p:nvCxnSpPr>
        <p:spPr>
          <a:xfrm rot="10800000" flipV="1">
            <a:off x="5536395" y="2159013"/>
            <a:ext cx="1008112" cy="277279"/>
          </a:xfrm>
          <a:prstGeom prst="bentConnector3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Pravoúhlá spojnice 14"/>
          <p:cNvCxnSpPr/>
          <p:nvPr/>
        </p:nvCxnSpPr>
        <p:spPr>
          <a:xfrm rot="10800000">
            <a:off x="4932040" y="3176600"/>
            <a:ext cx="1512168" cy="270402"/>
          </a:xfrm>
          <a:prstGeom prst="bentConnector3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Pravoúhlá spojnice 16"/>
          <p:cNvCxnSpPr/>
          <p:nvPr/>
        </p:nvCxnSpPr>
        <p:spPr>
          <a:xfrm>
            <a:off x="2447764" y="2297652"/>
            <a:ext cx="1332148" cy="555284"/>
          </a:xfrm>
          <a:prstGeom prst="bentConnector3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Pravoúhlá spojnice 18"/>
          <p:cNvCxnSpPr/>
          <p:nvPr/>
        </p:nvCxnSpPr>
        <p:spPr>
          <a:xfrm>
            <a:off x="2088990" y="4149824"/>
            <a:ext cx="1512168" cy="287288"/>
          </a:xfrm>
          <a:prstGeom prst="bentConnector3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14" y="4718975"/>
            <a:ext cx="1828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1" name="Pravoúhlá spojnice 20"/>
          <p:cNvCxnSpPr/>
          <p:nvPr/>
        </p:nvCxnSpPr>
        <p:spPr>
          <a:xfrm rot="10800000">
            <a:off x="1979712" y="5517232"/>
            <a:ext cx="1621446" cy="432048"/>
          </a:xfrm>
          <a:prstGeom prst="bentConnector3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055" name="Picture 7" descr="C:\Users\VrtelkovaH\AppData\Local\Microsoft\Windows\Temporary Internet Files\Content.IE5\K0O7W0UI\MC900331364[1].wmf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722"/>
          <a:stretch/>
        </p:blipFill>
        <p:spPr bwMode="auto">
          <a:xfrm>
            <a:off x="6444208" y="4785473"/>
            <a:ext cx="2173096" cy="1311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Pravoúhlá spojnice 22"/>
          <p:cNvCxnSpPr/>
          <p:nvPr/>
        </p:nvCxnSpPr>
        <p:spPr>
          <a:xfrm>
            <a:off x="5131373" y="5290475"/>
            <a:ext cx="1818157" cy="442781"/>
          </a:xfrm>
          <a:prstGeom prst="bentConnector3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900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703" y="1469406"/>
            <a:ext cx="1781771" cy="2375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54" y="4149080"/>
            <a:ext cx="2622951" cy="1748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469406"/>
            <a:ext cx="2457450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14" y="1469406"/>
            <a:ext cx="2612792" cy="1959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>
            <a:hlinkClick r:id="rId6" action="ppaction://hlinksldjump"/>
          </p:cNvPr>
          <p:cNvSpPr/>
          <p:nvPr/>
        </p:nvSpPr>
        <p:spPr>
          <a:xfrm>
            <a:off x="1738610" y="404664"/>
            <a:ext cx="5646291" cy="72008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Houby nejedlé – přiřaď správné názvy</a:t>
            </a:r>
            <a:endParaRPr lang="cs-CZ" sz="2400" b="1" dirty="0"/>
          </a:p>
        </p:txBody>
      </p:sp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49864"/>
            <a:ext cx="2457450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825452" y="3949025"/>
            <a:ext cx="1502271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Bedla vlnatá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12203" y="6073055"/>
            <a:ext cx="1430200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Hřib žlučník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06291" y="5581173"/>
            <a:ext cx="2214902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Holubinka smrdutá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41639" y="4532106"/>
            <a:ext cx="2086084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Ohnivec šarlatový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13742" y="5023397"/>
            <a:ext cx="1428661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Čirůvka bílá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59567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90" y="1109623"/>
            <a:ext cx="1944687" cy="1944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880" y="1109623"/>
            <a:ext cx="1872208" cy="2605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7197" y="1109623"/>
            <a:ext cx="2462213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90" y="4099172"/>
            <a:ext cx="2457450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576" y="4099172"/>
            <a:ext cx="2457450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7473" y="5947022"/>
            <a:ext cx="261937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088" y="3446463"/>
            <a:ext cx="261937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>
            <a:hlinkClick r:id="rId8" action="ppaction://hlinksldjump"/>
          </p:cNvPr>
          <p:cNvSpPr/>
          <p:nvPr/>
        </p:nvSpPr>
        <p:spPr>
          <a:xfrm>
            <a:off x="1696269" y="332656"/>
            <a:ext cx="5612035" cy="57606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Poznáš houby jedovaté?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49757" y="4571152"/>
            <a:ext cx="1249958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Hřib satan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69116" y="6015254"/>
            <a:ext cx="2309735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Muchomůrka zelená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67653" y="4024550"/>
            <a:ext cx="2469266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Muchomůrka červená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169116" y="5023097"/>
            <a:ext cx="1395767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Ryzec bledý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343981" y="5508905"/>
            <a:ext cx="1061509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dirty="0" err="1"/>
              <a:t>V</a:t>
            </a:r>
            <a:r>
              <a:rPr lang="cs-CZ" sz="2000" dirty="0" err="1" smtClean="0"/>
              <a:t>láknice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771633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54" y="1049865"/>
            <a:ext cx="1360789" cy="1979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947" y="1049865"/>
            <a:ext cx="1840302" cy="1840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3" y="918945"/>
            <a:ext cx="1292246" cy="1971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536" y="947619"/>
            <a:ext cx="1697572" cy="2085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82765"/>
            <a:ext cx="2097875" cy="1390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982765"/>
            <a:ext cx="1833554" cy="1375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440" y="3982765"/>
            <a:ext cx="1823584" cy="1371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499" y="3982765"/>
            <a:ext cx="1823734" cy="1371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>
            <a:hlinkClick r:id="rId10" action="ppaction://hlinksldjump"/>
          </p:cNvPr>
          <p:cNvSpPr/>
          <p:nvPr/>
        </p:nvSpPr>
        <p:spPr>
          <a:xfrm>
            <a:off x="2493411" y="260648"/>
            <a:ext cx="4653125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Pojmenuj správně jedlé houby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19993" y="6061938"/>
            <a:ext cx="1698478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Kozák březový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95050" y="6061938"/>
            <a:ext cx="2231252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Klouzek modřínový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73150" y="5547822"/>
            <a:ext cx="1574790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Bedla vysoká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11927" y="5547822"/>
            <a:ext cx="1361270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Hřib hnědý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05354" y="5547822"/>
            <a:ext cx="1540871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Liška obecná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78310" y="6061938"/>
            <a:ext cx="1712648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Žampion polní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802571" y="5547822"/>
            <a:ext cx="1597169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Hřib smrkový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85755" y="6061938"/>
            <a:ext cx="2207656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Pýchavka obrovská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68516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4" name="Skupina 13"/>
          <p:cNvGrpSpPr/>
          <p:nvPr/>
        </p:nvGrpSpPr>
        <p:grpSpPr>
          <a:xfrm>
            <a:off x="-53415" y="794771"/>
            <a:ext cx="2232248" cy="2204956"/>
            <a:chOff x="3124061" y="1206045"/>
            <a:chExt cx="2888099" cy="3023056"/>
          </a:xfrm>
        </p:grpSpPr>
        <p:pic>
          <p:nvPicPr>
            <p:cNvPr id="717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4061" y="1206045"/>
              <a:ext cx="2888099" cy="30230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4193893" y="1736047"/>
              <a:ext cx="34657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h</a:t>
              </a:r>
              <a:endParaRPr lang="cs-CZ" sz="2400" b="1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3779912" y="1873399"/>
              <a:ext cx="34657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o</a:t>
              </a:r>
              <a:endParaRPr lang="cs-CZ" sz="2400" b="1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4538633" y="2708920"/>
              <a:ext cx="26000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l</a:t>
              </a:r>
              <a:endParaRPr lang="cs-CZ" sz="2400" b="1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4495399" y="3517445"/>
              <a:ext cx="34657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u</a:t>
              </a:r>
              <a:endParaRPr lang="cs-CZ" sz="2400" b="1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4162483" y="3148113"/>
              <a:ext cx="34657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b</a:t>
              </a:r>
              <a:endParaRPr lang="cs-CZ" sz="2400" b="1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4297177" y="2259105"/>
              <a:ext cx="26000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i</a:t>
              </a:r>
              <a:endParaRPr lang="cs-CZ" sz="2400" b="1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4568110" y="3148113"/>
              <a:ext cx="34657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n</a:t>
              </a:r>
              <a:endParaRPr lang="cs-CZ" sz="2400" b="1" dirty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4683110" y="1551381"/>
              <a:ext cx="3321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k</a:t>
              </a:r>
              <a:endParaRPr lang="cs-CZ" sz="2400" b="1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5076056" y="1873399"/>
              <a:ext cx="3369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a</a:t>
              </a:r>
              <a:endParaRPr lang="cs-CZ" sz="2400" b="1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2209395" y="756919"/>
            <a:ext cx="2168013" cy="2204956"/>
            <a:chOff x="3127203" y="2655134"/>
            <a:chExt cx="2620875" cy="3166154"/>
          </a:xfrm>
        </p:grpSpPr>
        <p:pic>
          <p:nvPicPr>
            <p:cNvPr id="7174" name="Picture 6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95" r="6160"/>
            <a:stretch/>
          </p:blipFill>
          <p:spPr bwMode="auto">
            <a:xfrm>
              <a:off x="3127203" y="2655134"/>
              <a:ext cx="2620875" cy="31661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5" name="TextovéPole 14"/>
            <p:cNvSpPr txBox="1"/>
            <p:nvPr/>
          </p:nvSpPr>
          <p:spPr>
            <a:xfrm>
              <a:off x="4211960" y="4278287"/>
              <a:ext cx="30649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ž</a:t>
              </a:r>
              <a:endParaRPr lang="cs-CZ" sz="2400" b="1" dirty="0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4941849" y="3310825"/>
              <a:ext cx="3369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a</a:t>
              </a:r>
              <a:endParaRPr lang="cs-CZ" sz="2400" b="1" dirty="0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3995936" y="3645024"/>
              <a:ext cx="43473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m</a:t>
              </a:r>
              <a:endParaRPr lang="cs-CZ" sz="2400" b="1" dirty="0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4213303" y="4885364"/>
              <a:ext cx="3497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p</a:t>
              </a:r>
              <a:endParaRPr lang="cs-CZ" sz="2400" b="1" dirty="0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4488405" y="3079993"/>
              <a:ext cx="26000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i</a:t>
              </a:r>
              <a:endParaRPr lang="cs-CZ" sz="2400" b="1" dirty="0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3646160" y="3310825"/>
              <a:ext cx="3497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o</a:t>
              </a:r>
              <a:endParaRPr lang="cs-CZ" sz="2400" b="1" dirty="0"/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4728474" y="4509120"/>
              <a:ext cx="3497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n</a:t>
              </a:r>
              <a:endParaRPr lang="cs-CZ" sz="2400" b="1" dirty="0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4474053" y="728262"/>
            <a:ext cx="2286039" cy="2233614"/>
            <a:chOff x="4254504" y="1526527"/>
            <a:chExt cx="3033949" cy="3512218"/>
          </a:xfrm>
        </p:grpSpPr>
        <p:pic>
          <p:nvPicPr>
            <p:cNvPr id="7172" name="Picture 4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23" r="4058"/>
            <a:stretch/>
          </p:blipFill>
          <p:spPr bwMode="auto">
            <a:xfrm>
              <a:off x="4254504" y="1526527"/>
              <a:ext cx="3033949" cy="3512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3" name="TextovéPole 22"/>
            <p:cNvSpPr txBox="1"/>
            <p:nvPr/>
          </p:nvSpPr>
          <p:spPr>
            <a:xfrm>
              <a:off x="5674049" y="1931435"/>
              <a:ext cx="3321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k</a:t>
              </a:r>
              <a:endParaRPr lang="cs-CZ" sz="2400" b="1" dirty="0"/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5693688" y="4150667"/>
              <a:ext cx="26000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l</a:t>
              </a:r>
              <a:endParaRPr lang="cs-CZ" sz="2400" b="1" dirty="0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4934650" y="2240006"/>
              <a:ext cx="464210" cy="7259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u</a:t>
              </a:r>
              <a:endParaRPr lang="cs-CZ" sz="2400" b="1" dirty="0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5868974" y="3438545"/>
              <a:ext cx="3497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o</a:t>
              </a:r>
              <a:endParaRPr lang="cs-CZ" sz="2400" b="1" dirty="0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6290961" y="2369572"/>
              <a:ext cx="30649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z</a:t>
              </a:r>
              <a:endParaRPr lang="cs-CZ" sz="2400" b="1" dirty="0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5333891" y="3587934"/>
              <a:ext cx="34015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e</a:t>
              </a:r>
              <a:endParaRPr lang="cs-CZ" sz="2400" b="1" dirty="0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5621554" y="2961875"/>
              <a:ext cx="3321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k</a:t>
              </a:r>
              <a:endParaRPr lang="cs-CZ" sz="2400" b="1" dirty="0"/>
            </a:p>
          </p:txBody>
        </p:sp>
      </p:grpSp>
      <p:grpSp>
        <p:nvGrpSpPr>
          <p:cNvPr id="7180" name="Skupina 7179"/>
          <p:cNvGrpSpPr/>
          <p:nvPr/>
        </p:nvGrpSpPr>
        <p:grpSpPr>
          <a:xfrm>
            <a:off x="6704742" y="741254"/>
            <a:ext cx="2310761" cy="2207629"/>
            <a:chOff x="4133447" y="3431171"/>
            <a:chExt cx="2886825" cy="3021722"/>
          </a:xfrm>
        </p:grpSpPr>
        <p:pic>
          <p:nvPicPr>
            <p:cNvPr id="7177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3447" y="3431171"/>
              <a:ext cx="2886825" cy="30217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1" name="TextovéPole 30"/>
            <p:cNvSpPr txBox="1"/>
            <p:nvPr/>
          </p:nvSpPr>
          <p:spPr>
            <a:xfrm>
              <a:off x="5617073" y="5309531"/>
              <a:ext cx="3497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b</a:t>
              </a:r>
              <a:endParaRPr lang="cs-CZ" sz="2400" b="1" dirty="0"/>
            </a:p>
          </p:txBody>
        </p:sp>
        <p:sp>
          <p:nvSpPr>
            <p:cNvPr id="7168" name="TextovéPole 7167"/>
            <p:cNvSpPr txBox="1"/>
            <p:nvPr/>
          </p:nvSpPr>
          <p:spPr>
            <a:xfrm>
              <a:off x="5575799" y="3760403"/>
              <a:ext cx="34015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e</a:t>
              </a:r>
              <a:endParaRPr lang="cs-CZ" sz="2400" b="1" dirty="0"/>
            </a:p>
          </p:txBody>
        </p:sp>
        <p:sp>
          <p:nvSpPr>
            <p:cNvPr id="7169" name="TextovéPole 7168"/>
            <p:cNvSpPr txBox="1"/>
            <p:nvPr/>
          </p:nvSpPr>
          <p:spPr>
            <a:xfrm>
              <a:off x="5588745" y="4537073"/>
              <a:ext cx="3497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d</a:t>
              </a:r>
              <a:endParaRPr lang="cs-CZ" sz="2400" b="1" dirty="0"/>
            </a:p>
          </p:txBody>
        </p:sp>
        <p:sp>
          <p:nvSpPr>
            <p:cNvPr id="7178" name="TextovéPole 7177"/>
            <p:cNvSpPr txBox="1"/>
            <p:nvPr/>
          </p:nvSpPr>
          <p:spPr>
            <a:xfrm>
              <a:off x="5290436" y="5078699"/>
              <a:ext cx="26000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l</a:t>
              </a:r>
              <a:endParaRPr lang="cs-CZ" sz="2400" b="1" dirty="0"/>
            </a:p>
          </p:txBody>
        </p:sp>
        <p:sp>
          <p:nvSpPr>
            <p:cNvPr id="7179" name="TextovéPole 7178"/>
            <p:cNvSpPr txBox="1"/>
            <p:nvPr/>
          </p:nvSpPr>
          <p:spPr>
            <a:xfrm>
              <a:off x="5009019" y="3919835"/>
              <a:ext cx="3369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a</a:t>
              </a:r>
              <a:endParaRPr lang="cs-CZ" sz="2400" b="1" dirty="0"/>
            </a:p>
          </p:txBody>
        </p:sp>
      </p:grpSp>
      <p:grpSp>
        <p:nvGrpSpPr>
          <p:cNvPr id="7186" name="Skupina 7185"/>
          <p:cNvGrpSpPr/>
          <p:nvPr/>
        </p:nvGrpSpPr>
        <p:grpSpPr>
          <a:xfrm>
            <a:off x="6370100" y="3514766"/>
            <a:ext cx="2618425" cy="2359125"/>
            <a:chOff x="2025583" y="3086099"/>
            <a:chExt cx="3283117" cy="3436533"/>
          </a:xfrm>
        </p:grpSpPr>
        <p:pic>
          <p:nvPicPr>
            <p:cNvPr id="7173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5583" y="3086099"/>
              <a:ext cx="3283117" cy="34365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181" name="TextovéPole 7180"/>
            <p:cNvSpPr txBox="1"/>
            <p:nvPr/>
          </p:nvSpPr>
          <p:spPr>
            <a:xfrm>
              <a:off x="3097932" y="3792055"/>
              <a:ext cx="3321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k</a:t>
              </a:r>
              <a:endParaRPr lang="cs-CZ" sz="2400" b="1" dirty="0"/>
            </a:p>
          </p:txBody>
        </p:sp>
        <p:sp>
          <p:nvSpPr>
            <p:cNvPr id="7182" name="TextovéPole 7181"/>
            <p:cNvSpPr txBox="1"/>
            <p:nvPr/>
          </p:nvSpPr>
          <p:spPr>
            <a:xfrm>
              <a:off x="3726998" y="5536000"/>
              <a:ext cx="3497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o</a:t>
              </a:r>
              <a:endParaRPr lang="cs-CZ" sz="2400" b="1" dirty="0"/>
            </a:p>
          </p:txBody>
        </p:sp>
        <p:sp>
          <p:nvSpPr>
            <p:cNvPr id="7183" name="TextovéPole 7182"/>
            <p:cNvSpPr txBox="1"/>
            <p:nvPr/>
          </p:nvSpPr>
          <p:spPr>
            <a:xfrm>
              <a:off x="3994552" y="3614232"/>
              <a:ext cx="30649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z</a:t>
              </a:r>
              <a:endParaRPr lang="cs-CZ" sz="2400" b="1" dirty="0"/>
            </a:p>
          </p:txBody>
        </p:sp>
        <p:sp>
          <p:nvSpPr>
            <p:cNvPr id="7184" name="TextovéPole 7183"/>
            <p:cNvSpPr txBox="1"/>
            <p:nvPr/>
          </p:nvSpPr>
          <p:spPr>
            <a:xfrm>
              <a:off x="3374993" y="4803089"/>
              <a:ext cx="3369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á</a:t>
              </a:r>
              <a:endParaRPr lang="cs-CZ" sz="2400" b="1" dirty="0"/>
            </a:p>
          </p:txBody>
        </p:sp>
        <p:sp>
          <p:nvSpPr>
            <p:cNvPr id="7185" name="TextovéPole 7184"/>
            <p:cNvSpPr txBox="1"/>
            <p:nvPr/>
          </p:nvSpPr>
          <p:spPr>
            <a:xfrm>
              <a:off x="3818046" y="4416375"/>
              <a:ext cx="3321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k</a:t>
              </a:r>
              <a:endParaRPr lang="cs-CZ" sz="2400" b="1" dirty="0"/>
            </a:p>
          </p:txBody>
        </p:sp>
      </p:grpSp>
      <p:grpSp>
        <p:nvGrpSpPr>
          <p:cNvPr id="7194" name="Skupina 7193"/>
          <p:cNvGrpSpPr/>
          <p:nvPr/>
        </p:nvGrpSpPr>
        <p:grpSpPr>
          <a:xfrm>
            <a:off x="4046341" y="3501570"/>
            <a:ext cx="2524718" cy="2385519"/>
            <a:chOff x="3053571" y="3063162"/>
            <a:chExt cx="3472004" cy="3634247"/>
          </a:xfrm>
        </p:grpSpPr>
        <p:pic>
          <p:nvPicPr>
            <p:cNvPr id="7176" name="Picture 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3571" y="3063162"/>
              <a:ext cx="3472004" cy="36342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187" name="TextovéPole 7186"/>
            <p:cNvSpPr txBox="1"/>
            <p:nvPr/>
          </p:nvSpPr>
          <p:spPr>
            <a:xfrm>
              <a:off x="4532668" y="3871737"/>
              <a:ext cx="3497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p</a:t>
              </a:r>
              <a:endParaRPr lang="cs-CZ" sz="2400" b="1" dirty="0"/>
            </a:p>
          </p:txBody>
        </p:sp>
        <p:sp>
          <p:nvSpPr>
            <p:cNvPr id="7188" name="TextovéPole 7187"/>
            <p:cNvSpPr txBox="1"/>
            <p:nvPr/>
          </p:nvSpPr>
          <p:spPr>
            <a:xfrm>
              <a:off x="4895355" y="5408816"/>
              <a:ext cx="3305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ý</a:t>
              </a:r>
              <a:endParaRPr lang="cs-CZ" sz="2400" b="1" dirty="0"/>
            </a:p>
          </p:txBody>
        </p:sp>
        <p:sp>
          <p:nvSpPr>
            <p:cNvPr id="7189" name="TextovéPole 7188"/>
            <p:cNvSpPr txBox="1"/>
            <p:nvPr/>
          </p:nvSpPr>
          <p:spPr>
            <a:xfrm>
              <a:off x="4472088" y="4442458"/>
              <a:ext cx="4780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ch</a:t>
              </a:r>
              <a:endParaRPr lang="cs-CZ" sz="2400" b="1" dirty="0"/>
            </a:p>
          </p:txBody>
        </p:sp>
        <p:sp>
          <p:nvSpPr>
            <p:cNvPr id="7190" name="TextovéPole 7189"/>
            <p:cNvSpPr txBox="1"/>
            <p:nvPr/>
          </p:nvSpPr>
          <p:spPr>
            <a:xfrm>
              <a:off x="3892253" y="3700303"/>
              <a:ext cx="3369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a</a:t>
              </a:r>
              <a:endParaRPr lang="cs-CZ" sz="2400" b="1" dirty="0"/>
            </a:p>
          </p:txBody>
        </p:sp>
        <p:sp>
          <p:nvSpPr>
            <p:cNvPr id="7191" name="TextovéPole 7190"/>
            <p:cNvSpPr txBox="1"/>
            <p:nvPr/>
          </p:nvSpPr>
          <p:spPr>
            <a:xfrm>
              <a:off x="5045149" y="3645024"/>
              <a:ext cx="3305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v</a:t>
              </a:r>
              <a:endParaRPr lang="cs-CZ" sz="2400" b="1" dirty="0"/>
            </a:p>
          </p:txBody>
        </p:sp>
        <p:sp>
          <p:nvSpPr>
            <p:cNvPr id="7192" name="TextovéPole 7191"/>
            <p:cNvSpPr txBox="1"/>
            <p:nvPr/>
          </p:nvSpPr>
          <p:spPr>
            <a:xfrm>
              <a:off x="4839162" y="4880285"/>
              <a:ext cx="3321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k</a:t>
              </a:r>
              <a:endParaRPr lang="cs-CZ" sz="2400" b="1" dirty="0"/>
            </a:p>
          </p:txBody>
        </p:sp>
        <p:sp>
          <p:nvSpPr>
            <p:cNvPr id="7193" name="TextovéPole 7192"/>
            <p:cNvSpPr txBox="1"/>
            <p:nvPr/>
          </p:nvSpPr>
          <p:spPr>
            <a:xfrm>
              <a:off x="4472088" y="5712018"/>
              <a:ext cx="3369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a</a:t>
              </a:r>
              <a:endParaRPr lang="cs-CZ" sz="2400" b="1" dirty="0"/>
            </a:p>
          </p:txBody>
        </p:sp>
      </p:grpSp>
      <p:grpSp>
        <p:nvGrpSpPr>
          <p:cNvPr id="7200" name="Skupina 7199"/>
          <p:cNvGrpSpPr/>
          <p:nvPr/>
        </p:nvGrpSpPr>
        <p:grpSpPr>
          <a:xfrm>
            <a:off x="1893563" y="3548511"/>
            <a:ext cx="2449539" cy="2261233"/>
            <a:chOff x="752968" y="2640998"/>
            <a:chExt cx="3191565" cy="3340702"/>
          </a:xfrm>
        </p:grpSpPr>
        <p:pic>
          <p:nvPicPr>
            <p:cNvPr id="7175" name="Picture 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968" y="2640998"/>
              <a:ext cx="3191565" cy="33407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195" name="TextovéPole 7194"/>
            <p:cNvSpPr txBox="1"/>
            <p:nvPr/>
          </p:nvSpPr>
          <p:spPr>
            <a:xfrm>
              <a:off x="2304075" y="3859729"/>
              <a:ext cx="26000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l</a:t>
              </a:r>
              <a:endParaRPr lang="cs-CZ" sz="2400" b="1" dirty="0"/>
            </a:p>
          </p:txBody>
        </p:sp>
        <p:sp>
          <p:nvSpPr>
            <p:cNvPr id="7196" name="TextovéPole 7195"/>
            <p:cNvSpPr txBox="1"/>
            <p:nvPr/>
          </p:nvSpPr>
          <p:spPr>
            <a:xfrm>
              <a:off x="2446850" y="4784950"/>
              <a:ext cx="26000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i</a:t>
              </a:r>
              <a:endParaRPr lang="cs-CZ" sz="2400" b="1" dirty="0"/>
            </a:p>
          </p:txBody>
        </p:sp>
        <p:sp>
          <p:nvSpPr>
            <p:cNvPr id="7197" name="TextovéPole 7196"/>
            <p:cNvSpPr txBox="1"/>
            <p:nvPr/>
          </p:nvSpPr>
          <p:spPr>
            <a:xfrm>
              <a:off x="2834695" y="3193090"/>
              <a:ext cx="30809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š</a:t>
              </a:r>
              <a:endParaRPr lang="cs-CZ" sz="2400" b="1" dirty="0"/>
            </a:p>
          </p:txBody>
        </p:sp>
        <p:sp>
          <p:nvSpPr>
            <p:cNvPr id="7198" name="TextovéPole 7197"/>
            <p:cNvSpPr txBox="1"/>
            <p:nvPr/>
          </p:nvSpPr>
          <p:spPr>
            <a:xfrm>
              <a:off x="1983757" y="4566599"/>
              <a:ext cx="3321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k</a:t>
              </a:r>
              <a:endParaRPr lang="cs-CZ" sz="2400" b="1" dirty="0"/>
            </a:p>
          </p:txBody>
        </p:sp>
        <p:sp>
          <p:nvSpPr>
            <p:cNvPr id="7199" name="TextovéPole 7198"/>
            <p:cNvSpPr txBox="1"/>
            <p:nvPr/>
          </p:nvSpPr>
          <p:spPr>
            <a:xfrm>
              <a:off x="1853540" y="3349743"/>
              <a:ext cx="3369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a</a:t>
              </a:r>
              <a:endParaRPr lang="cs-CZ" sz="2400" b="1" dirty="0"/>
            </a:p>
          </p:txBody>
        </p:sp>
      </p:grpSp>
      <p:grpSp>
        <p:nvGrpSpPr>
          <p:cNvPr id="7209" name="Skupina 7208"/>
          <p:cNvGrpSpPr/>
          <p:nvPr/>
        </p:nvGrpSpPr>
        <p:grpSpPr>
          <a:xfrm>
            <a:off x="-53415" y="3548511"/>
            <a:ext cx="2147686" cy="2270410"/>
            <a:chOff x="194560" y="2549642"/>
            <a:chExt cx="2978272" cy="3269279"/>
          </a:xfrm>
        </p:grpSpPr>
        <p:pic>
          <p:nvPicPr>
            <p:cNvPr id="7171" name="Picture 3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644"/>
            <a:stretch/>
          </p:blipFill>
          <p:spPr bwMode="auto">
            <a:xfrm>
              <a:off x="194560" y="2549642"/>
              <a:ext cx="2978272" cy="32692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201" name="TextovéPole 7200"/>
            <p:cNvSpPr txBox="1"/>
            <p:nvPr/>
          </p:nvSpPr>
          <p:spPr>
            <a:xfrm>
              <a:off x="1965107" y="3112938"/>
              <a:ext cx="3321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k</a:t>
              </a:r>
              <a:endParaRPr lang="cs-CZ" sz="2400" b="1" dirty="0"/>
            </a:p>
          </p:txBody>
        </p:sp>
        <p:sp>
          <p:nvSpPr>
            <p:cNvPr id="7202" name="TextovéPole 7201"/>
            <p:cNvSpPr txBox="1"/>
            <p:nvPr/>
          </p:nvSpPr>
          <p:spPr>
            <a:xfrm>
              <a:off x="1330726" y="4427979"/>
              <a:ext cx="29367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ř</a:t>
              </a:r>
              <a:endParaRPr lang="cs-CZ" sz="2400" b="1" dirty="0"/>
            </a:p>
          </p:txBody>
        </p:sp>
        <p:sp>
          <p:nvSpPr>
            <p:cNvPr id="7203" name="TextovéPole 7202"/>
            <p:cNvSpPr txBox="1"/>
            <p:nvPr/>
          </p:nvSpPr>
          <p:spPr>
            <a:xfrm>
              <a:off x="1619427" y="5035253"/>
              <a:ext cx="34015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e</a:t>
              </a:r>
              <a:endParaRPr lang="cs-CZ" sz="2400" b="1" dirty="0"/>
            </a:p>
          </p:txBody>
        </p:sp>
        <p:sp>
          <p:nvSpPr>
            <p:cNvPr id="7204" name="TextovéPole 7203"/>
            <p:cNvSpPr txBox="1"/>
            <p:nvPr/>
          </p:nvSpPr>
          <p:spPr>
            <a:xfrm>
              <a:off x="1580826" y="3560727"/>
              <a:ext cx="43473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m</a:t>
              </a:r>
              <a:endParaRPr lang="cs-CZ" sz="2400" b="1" dirty="0"/>
            </a:p>
          </p:txBody>
        </p:sp>
        <p:sp>
          <p:nvSpPr>
            <p:cNvPr id="7205" name="TextovéPole 7204"/>
            <p:cNvSpPr txBox="1"/>
            <p:nvPr/>
          </p:nvSpPr>
          <p:spPr>
            <a:xfrm>
              <a:off x="903716" y="3191308"/>
              <a:ext cx="34015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e</a:t>
              </a:r>
              <a:endParaRPr lang="cs-CZ" sz="2400" b="1" dirty="0"/>
            </a:p>
          </p:txBody>
        </p:sp>
        <p:sp>
          <p:nvSpPr>
            <p:cNvPr id="7206" name="TextovéPole 7205"/>
            <p:cNvSpPr txBox="1"/>
            <p:nvPr/>
          </p:nvSpPr>
          <p:spPr>
            <a:xfrm>
              <a:off x="1840672" y="4529682"/>
              <a:ext cx="3497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n</a:t>
              </a:r>
              <a:endParaRPr lang="cs-CZ" sz="2400" b="1" dirty="0"/>
            </a:p>
          </p:txBody>
        </p:sp>
        <p:sp>
          <p:nvSpPr>
            <p:cNvPr id="7207" name="TextovéPole 7206"/>
            <p:cNvSpPr txBox="1"/>
            <p:nvPr/>
          </p:nvSpPr>
          <p:spPr>
            <a:xfrm>
              <a:off x="1243874" y="3039905"/>
              <a:ext cx="3369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á</a:t>
              </a:r>
              <a:endParaRPr lang="cs-CZ" sz="2400" b="1" dirty="0"/>
            </a:p>
          </p:txBody>
        </p:sp>
        <p:sp>
          <p:nvSpPr>
            <p:cNvPr id="7208" name="TextovéPole 7207"/>
            <p:cNvSpPr txBox="1"/>
            <p:nvPr/>
          </p:nvSpPr>
          <p:spPr>
            <a:xfrm>
              <a:off x="1818272" y="4028242"/>
              <a:ext cx="3129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č</a:t>
              </a:r>
              <a:endParaRPr lang="cs-CZ" sz="2400" b="1" dirty="0"/>
            </a:p>
          </p:txBody>
        </p:sp>
      </p:grpSp>
      <p:sp>
        <p:nvSpPr>
          <p:cNvPr id="7210" name="Obdélník 7209">
            <a:hlinkClick r:id="rId3" action="ppaction://hlinksldjump"/>
          </p:cNvPr>
          <p:cNvSpPr/>
          <p:nvPr/>
        </p:nvSpPr>
        <p:spPr>
          <a:xfrm>
            <a:off x="2482035" y="260648"/>
            <a:ext cx="4348332" cy="49627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Rébusy. Rozluštíš názvy hub?</a:t>
            </a:r>
            <a:endParaRPr lang="cs-CZ" sz="2400" b="1" dirty="0"/>
          </a:p>
        </p:txBody>
      </p:sp>
      <p:sp>
        <p:nvSpPr>
          <p:cNvPr id="7211" name="TextovéPole 7210"/>
          <p:cNvSpPr txBox="1"/>
          <p:nvPr/>
        </p:nvSpPr>
        <p:spPr>
          <a:xfrm>
            <a:off x="325827" y="2995880"/>
            <a:ext cx="1770036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i="1" dirty="0" smtClean="0"/>
              <a:t>                       </a:t>
            </a:r>
            <a:endParaRPr lang="cs-CZ" sz="2400" b="1" i="1" dirty="0"/>
          </a:p>
        </p:txBody>
      </p:sp>
      <p:sp>
        <p:nvSpPr>
          <p:cNvPr id="7212" name="TextovéPole 7211"/>
          <p:cNvSpPr txBox="1"/>
          <p:nvPr/>
        </p:nvSpPr>
        <p:spPr>
          <a:xfrm>
            <a:off x="2638681" y="3013463"/>
            <a:ext cx="1563248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i="1" dirty="0"/>
              <a:t> </a:t>
            </a:r>
            <a:r>
              <a:rPr lang="cs-CZ" sz="2400" b="1" i="1" dirty="0" smtClean="0"/>
              <a:t>                   </a:t>
            </a:r>
            <a:endParaRPr lang="cs-CZ" sz="2400" b="1" i="1" dirty="0"/>
          </a:p>
        </p:txBody>
      </p:sp>
      <p:sp>
        <p:nvSpPr>
          <p:cNvPr id="7213" name="TextovéPole 7212"/>
          <p:cNvSpPr txBox="1"/>
          <p:nvPr/>
        </p:nvSpPr>
        <p:spPr>
          <a:xfrm>
            <a:off x="4921633" y="3039905"/>
            <a:ext cx="1494320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i="1" dirty="0"/>
              <a:t> </a:t>
            </a:r>
            <a:r>
              <a:rPr lang="cs-CZ" sz="2400" b="1" i="1" dirty="0" smtClean="0"/>
              <a:t>                  </a:t>
            </a:r>
            <a:endParaRPr lang="cs-CZ" sz="2400" b="1" i="1" dirty="0"/>
          </a:p>
        </p:txBody>
      </p:sp>
      <p:sp>
        <p:nvSpPr>
          <p:cNvPr id="7214" name="TextovéPole 7213"/>
          <p:cNvSpPr txBox="1"/>
          <p:nvPr/>
        </p:nvSpPr>
        <p:spPr>
          <a:xfrm>
            <a:off x="7191406" y="3013463"/>
            <a:ext cx="1563248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i="1" dirty="0"/>
              <a:t> </a:t>
            </a:r>
            <a:r>
              <a:rPr lang="cs-CZ" sz="2400" b="1" i="1" dirty="0" smtClean="0"/>
              <a:t>                   </a:t>
            </a:r>
            <a:endParaRPr lang="cs-CZ" sz="2400" b="1" i="1" dirty="0"/>
          </a:p>
        </p:txBody>
      </p:sp>
      <p:sp>
        <p:nvSpPr>
          <p:cNvPr id="7215" name="TextovéPole 7214"/>
          <p:cNvSpPr txBox="1"/>
          <p:nvPr/>
        </p:nvSpPr>
        <p:spPr>
          <a:xfrm>
            <a:off x="325827" y="5903037"/>
            <a:ext cx="1770036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i="1" dirty="0"/>
              <a:t> </a:t>
            </a:r>
            <a:r>
              <a:rPr lang="cs-CZ" sz="2400" b="1" i="1" dirty="0" smtClean="0"/>
              <a:t>                      </a:t>
            </a:r>
            <a:endParaRPr lang="cs-CZ" sz="2400" b="1" i="1" dirty="0"/>
          </a:p>
        </p:txBody>
      </p:sp>
      <p:sp>
        <p:nvSpPr>
          <p:cNvPr id="7216" name="TextovéPole 7215"/>
          <p:cNvSpPr txBox="1"/>
          <p:nvPr/>
        </p:nvSpPr>
        <p:spPr>
          <a:xfrm>
            <a:off x="2588234" y="5906262"/>
            <a:ext cx="1494320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i="1" dirty="0"/>
              <a:t> </a:t>
            </a:r>
            <a:r>
              <a:rPr lang="cs-CZ" sz="2400" b="1" i="1" dirty="0" smtClean="0"/>
              <a:t>                  </a:t>
            </a:r>
            <a:endParaRPr lang="cs-CZ" sz="2400" b="1" i="1" dirty="0"/>
          </a:p>
        </p:txBody>
      </p:sp>
      <p:sp>
        <p:nvSpPr>
          <p:cNvPr id="7217" name="TextovéPole 7216"/>
          <p:cNvSpPr txBox="1"/>
          <p:nvPr/>
        </p:nvSpPr>
        <p:spPr>
          <a:xfrm>
            <a:off x="4565036" y="5903036"/>
            <a:ext cx="1907895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i="1" dirty="0"/>
              <a:t> </a:t>
            </a:r>
            <a:r>
              <a:rPr lang="cs-CZ" sz="2400" b="1" i="1" dirty="0" smtClean="0"/>
              <a:t>                        </a:t>
            </a:r>
            <a:endParaRPr lang="cs-CZ" sz="2400" b="1" i="1" dirty="0"/>
          </a:p>
        </p:txBody>
      </p:sp>
      <p:sp>
        <p:nvSpPr>
          <p:cNvPr id="7218" name="TextovéPole 7217"/>
          <p:cNvSpPr txBox="1"/>
          <p:nvPr/>
        </p:nvSpPr>
        <p:spPr>
          <a:xfrm>
            <a:off x="6984618" y="5906262"/>
            <a:ext cx="1770036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i="1" dirty="0"/>
              <a:t> </a:t>
            </a:r>
            <a:r>
              <a:rPr lang="cs-CZ" sz="2400" b="1" i="1" dirty="0" smtClean="0"/>
              <a:t>                      </a:t>
            </a:r>
            <a:endParaRPr lang="cs-CZ" sz="2400" b="1" i="1" dirty="0"/>
          </a:p>
        </p:txBody>
      </p:sp>
    </p:spTree>
    <p:extLst>
      <p:ext uri="{BB962C8B-B14F-4D97-AF65-F5344CB8AC3E}">
        <p14:creationId xmlns:p14="http://schemas.microsoft.com/office/powerpoint/2010/main" val="3512497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Obdélník 4">
            <a:hlinkClick r:id="rId2" action="ppaction://hlinksldjump"/>
          </p:cNvPr>
          <p:cNvSpPr/>
          <p:nvPr/>
        </p:nvSpPr>
        <p:spPr>
          <a:xfrm>
            <a:off x="755576" y="404664"/>
            <a:ext cx="7776864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Zakroužkuj písmeno u správné odpovědi a zapiš do tajenky</a:t>
            </a:r>
            <a:endParaRPr lang="cs-CZ" sz="2400" b="1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1172687"/>
              </p:ext>
            </p:extLst>
          </p:nvPr>
        </p:nvGraphicFramePr>
        <p:xfrm>
          <a:off x="611560" y="1461676"/>
          <a:ext cx="784887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2376264"/>
                <a:gridCol w="360040"/>
                <a:gridCol w="1872208"/>
                <a:gridCol w="432048"/>
                <a:gridCol w="237626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1.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Houby sbíráme do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čehokoliv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Z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košíku.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2.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Sbíráme pouze houby,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Á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které známe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všechny.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3.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Jedovaté houby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neničíme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zničíme.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4.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Plodnici z půdy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vyřežeme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opatrně vykroutíme.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5.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Podhoubí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F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vytrhneme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přikryjeme půdou.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6.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Nasbírané houby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brzy zpracujeme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zpracujeme kdykoliv.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378513" y="4509120"/>
            <a:ext cx="85309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Tajenka: Známe všechny                                       správného houbaře.</a:t>
            </a:r>
            <a:endParaRPr lang="cs-CZ" sz="2400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0119149"/>
              </p:ext>
            </p:extLst>
          </p:nvPr>
        </p:nvGraphicFramePr>
        <p:xfrm>
          <a:off x="3563888" y="4554532"/>
          <a:ext cx="2471936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3704"/>
                <a:gridCol w="432048"/>
                <a:gridCol w="432048"/>
                <a:gridCol w="432048"/>
                <a:gridCol w="360040"/>
                <a:gridCol w="432048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Ovál 10"/>
          <p:cNvSpPr/>
          <p:nvPr/>
        </p:nvSpPr>
        <p:spPr>
          <a:xfrm>
            <a:off x="7308304" y="5445224"/>
            <a:ext cx="576064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635" y="5407615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419055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8424" y="5407615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362772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7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308" y="5407615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927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07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836712"/>
            <a:ext cx="2958075" cy="2218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10536" y="476672"/>
            <a:ext cx="666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Str. 4</a:t>
            </a:r>
            <a:endParaRPr lang="cs-CZ" b="1" dirty="0"/>
          </a:p>
        </p:txBody>
      </p:sp>
      <p:pic>
        <p:nvPicPr>
          <p:cNvPr id="3075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5" y="836712"/>
            <a:ext cx="3096344" cy="2322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004048" y="476672"/>
            <a:ext cx="666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Str. 5</a:t>
            </a:r>
            <a:endParaRPr lang="cs-CZ" b="1" dirty="0"/>
          </a:p>
        </p:txBody>
      </p:sp>
      <p:pic>
        <p:nvPicPr>
          <p:cNvPr id="3076" name="Picture 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933056"/>
            <a:ext cx="3150096" cy="2362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710536" y="3643729"/>
            <a:ext cx="666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Str. 6</a:t>
            </a:r>
            <a:endParaRPr lang="cs-CZ" b="1" dirty="0"/>
          </a:p>
        </p:txBody>
      </p:sp>
      <p:pic>
        <p:nvPicPr>
          <p:cNvPr id="3077" name="Picture 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135386"/>
            <a:ext cx="2880322" cy="2160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030497" y="3643729"/>
            <a:ext cx="613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Str.7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6947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EC2B2-14A1-461F-919D-4E3BC3A8117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19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24744"/>
            <a:ext cx="3438128" cy="2578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5576" y="620688"/>
            <a:ext cx="666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Str. </a:t>
            </a:r>
            <a:r>
              <a:rPr lang="cs-CZ" b="1" dirty="0"/>
              <a:t>8</a:t>
            </a:r>
          </a:p>
        </p:txBody>
      </p:sp>
      <p:pic>
        <p:nvPicPr>
          <p:cNvPr id="8195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124744"/>
            <a:ext cx="3744416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788024" y="620688"/>
            <a:ext cx="666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Str. </a:t>
            </a:r>
            <a:r>
              <a:rPr lang="cs-CZ" b="1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411181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916832"/>
            <a:ext cx="382938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sz="2400" dirty="0" smtClean="0">
              <a:solidFill>
                <a:prstClr val="black"/>
              </a:solidFill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/>
              <a:t>http://cs.wikipedia.org</a:t>
            </a:r>
            <a:endParaRPr lang="cs-CZ" sz="2400" dirty="0" smtClean="0">
              <a:solidFill>
                <a:prstClr val="black"/>
              </a:solidFill>
            </a:endParaRPr>
          </a:p>
          <a:p>
            <a:pPr marL="342900" indent="-342900">
              <a:buFont typeface="Wingdings" pitchFamily="2" charset="2"/>
              <a:buChar char="§"/>
            </a:pP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052736"/>
            <a:ext cx="10488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prstClr val="black"/>
                </a:solidFill>
              </a:rPr>
              <a:t>Citace: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12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395</Words>
  <Application>Microsoft Office PowerPoint</Application>
  <PresentationFormat>Předvádění na obrazovce (4:3)</PresentationFormat>
  <Paragraphs>200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1_Motiv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Vrtělková Hana</dc:creator>
  <cp:lastModifiedBy>Vrtělková Hana</cp:lastModifiedBy>
  <cp:revision>18</cp:revision>
  <dcterms:created xsi:type="dcterms:W3CDTF">2012-02-07T13:57:49Z</dcterms:created>
  <dcterms:modified xsi:type="dcterms:W3CDTF">2012-05-08T11:01:31Z</dcterms:modified>
</cp:coreProperties>
</file>