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2" r:id="rId6"/>
    <p:sldId id="264" r:id="rId7"/>
    <p:sldId id="261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VY_32_INOVACE_Př_05_Jehličnaté </a:t>
          </a:r>
          <a:r>
            <a:rPr lang="cs-CZ" sz="2000" baseline="0" dirty="0" smtClean="0"/>
            <a:t>stromy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Jehličnaté stromy</a:t>
          </a: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6FE99B-71AC-4840-B361-FC6080753EA0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59866C4-F02D-4608-A3C9-73694D027B09}" type="presOf" srcId="{D8197B8C-B260-4A16-BDF4-0947B075E274}" destId="{5A5FFA88-C948-4069-8E93-59FA12366E83}" srcOrd="1" destOrd="0" presId="urn:microsoft.com/office/officeart/2005/8/layout/target3"/>
    <dgm:cxn modelId="{0E9916F7-A888-4C35-AB57-CA71EB30CED4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3FE7F5C-13C5-44A3-A8E1-A6E9F081E6CB}" type="presOf" srcId="{4C35D32F-0EAB-4CD7-82EE-45574DC2A586}" destId="{890E4F0B-2866-4A3F-A3C7-2A14B1797930}" srcOrd="1" destOrd="0" presId="urn:microsoft.com/office/officeart/2005/8/layout/target3"/>
    <dgm:cxn modelId="{B72D72F4-4E31-4522-9106-BFEA5105A8D1}" type="presOf" srcId="{757F3AB3-0718-4624-B441-E567A8F0AB56}" destId="{333A1088-737F-45CB-B68E-254E46348037}" srcOrd="0" destOrd="0" presId="urn:microsoft.com/office/officeart/2005/8/layout/target3"/>
    <dgm:cxn modelId="{21A99C09-0DED-4CA5-B63E-8B28D0BD2D01}" type="presOf" srcId="{B651F6E3-6281-48DB-9319-2AEAFDAE7572}" destId="{619D679B-A015-4ECF-8348-D1034C574F40}" srcOrd="0" destOrd="0" presId="urn:microsoft.com/office/officeart/2005/8/layout/target3"/>
    <dgm:cxn modelId="{3D3442E3-0FFA-4859-BBA5-0F364347CFCC}" type="presOf" srcId="{D1D4F407-5343-4D3F-B5B9-D407B03CAEB4}" destId="{AED2198E-93D5-4001-81B4-73124B309672}" srcOrd="1" destOrd="0" presId="urn:microsoft.com/office/officeart/2005/8/layout/target3"/>
    <dgm:cxn modelId="{22416D2F-92B3-407A-9609-E73C942F48F1}" type="presOf" srcId="{D1B46980-6531-4606-95E6-44980827E919}" destId="{6140AFEC-043D-4C43-A2F9-D0F5331DF3A3}" srcOrd="0" destOrd="0" presId="urn:microsoft.com/office/officeart/2005/8/layout/target3"/>
    <dgm:cxn modelId="{7314EC0F-4CEE-4580-AEBE-7C2F0BED364B}" type="presOf" srcId="{4C35D32F-0EAB-4CD7-82EE-45574DC2A586}" destId="{8BEBB6EC-1DAA-4CAC-8A25-BC0FCBD5DBD5}" srcOrd="0" destOrd="0" presId="urn:microsoft.com/office/officeart/2005/8/layout/target3"/>
    <dgm:cxn modelId="{D69EA6A1-3BE6-4B5B-9E42-B08A2B565DCC}" type="presOf" srcId="{D8197B8C-B260-4A16-BDF4-0947B075E274}" destId="{25B08C86-7E15-44DC-BE7F-FFB55DD49D12}" srcOrd="0" destOrd="0" presId="urn:microsoft.com/office/officeart/2005/8/layout/target3"/>
    <dgm:cxn modelId="{9E85DA2F-022F-4883-A3E3-C29FC8F6DC82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C4851DC-C46E-4E89-A1CF-3DE6BF71BA3C}" type="presParOf" srcId="{333A1088-737F-45CB-B68E-254E46348037}" destId="{F5ABB229-8D3B-4694-996A-96F23CF14429}" srcOrd="0" destOrd="0" presId="urn:microsoft.com/office/officeart/2005/8/layout/target3"/>
    <dgm:cxn modelId="{36B03D01-2614-4554-B7EF-568D36A26FC6}" type="presParOf" srcId="{333A1088-737F-45CB-B68E-254E46348037}" destId="{F41139FD-01EE-4571-8B17-4FB00FC51163}" srcOrd="1" destOrd="0" presId="urn:microsoft.com/office/officeart/2005/8/layout/target3"/>
    <dgm:cxn modelId="{B7BE17B4-A422-49C4-B973-E0928567D43F}" type="presParOf" srcId="{333A1088-737F-45CB-B68E-254E46348037}" destId="{D005CE8C-CC26-4C3E-AC11-E15060ECD759}" srcOrd="2" destOrd="0" presId="urn:microsoft.com/office/officeart/2005/8/layout/target3"/>
    <dgm:cxn modelId="{9C083D28-3E9B-4963-85A8-3832E4A66A4E}" type="presParOf" srcId="{333A1088-737F-45CB-B68E-254E46348037}" destId="{2C702D82-9B77-49B7-9568-BB8EB47C3372}" srcOrd="3" destOrd="0" presId="urn:microsoft.com/office/officeart/2005/8/layout/target3"/>
    <dgm:cxn modelId="{38F1757C-9289-4196-A2FF-6489CA2964AD}" type="presParOf" srcId="{333A1088-737F-45CB-B68E-254E46348037}" destId="{A52A0455-90FF-4808-ABD0-F02540D31D5A}" srcOrd="4" destOrd="0" presId="urn:microsoft.com/office/officeart/2005/8/layout/target3"/>
    <dgm:cxn modelId="{6815505C-454A-4300-9E48-DC1546AB8847}" type="presParOf" srcId="{333A1088-737F-45CB-B68E-254E46348037}" destId="{6140AFEC-043D-4C43-A2F9-D0F5331DF3A3}" srcOrd="5" destOrd="0" presId="urn:microsoft.com/office/officeart/2005/8/layout/target3"/>
    <dgm:cxn modelId="{0D3A9754-272A-4254-9E8E-3A3A06C82D64}" type="presParOf" srcId="{333A1088-737F-45CB-B68E-254E46348037}" destId="{9358AC05-5D7D-4327-9F80-1AD486AEA664}" srcOrd="6" destOrd="0" presId="urn:microsoft.com/office/officeart/2005/8/layout/target3"/>
    <dgm:cxn modelId="{7C40A8A2-EA00-405F-BE65-93F3D6ABB8A0}" type="presParOf" srcId="{333A1088-737F-45CB-B68E-254E46348037}" destId="{313FC574-E1CD-4FB4-B054-0B805CE0447D}" srcOrd="7" destOrd="0" presId="urn:microsoft.com/office/officeart/2005/8/layout/target3"/>
    <dgm:cxn modelId="{FC82A848-7D5E-4D81-9A19-B52F0BCAF1AC}" type="presParOf" srcId="{333A1088-737F-45CB-B68E-254E46348037}" destId="{619D679B-A015-4ECF-8348-D1034C574F40}" srcOrd="8" destOrd="0" presId="urn:microsoft.com/office/officeart/2005/8/layout/target3"/>
    <dgm:cxn modelId="{7E9DA5FE-8939-4EC5-8B11-63F3A67A23C8}" type="presParOf" srcId="{333A1088-737F-45CB-B68E-254E46348037}" destId="{322283A8-4A27-4CDA-BAE3-F381106A9174}" srcOrd="9" destOrd="0" presId="urn:microsoft.com/office/officeart/2005/8/layout/target3"/>
    <dgm:cxn modelId="{1E3A3AA8-F093-43EE-A536-274BF64A1B68}" type="presParOf" srcId="{333A1088-737F-45CB-B68E-254E46348037}" destId="{FFC9F71D-1B4F-4AD9-A4A6-86ADEFC8AF5C}" srcOrd="10" destOrd="0" presId="urn:microsoft.com/office/officeart/2005/8/layout/target3"/>
    <dgm:cxn modelId="{FF539363-8DAC-4964-AF0F-CF73D0017A1F}" type="presParOf" srcId="{333A1088-737F-45CB-B68E-254E46348037}" destId="{25B08C86-7E15-44DC-BE7F-FFB55DD49D12}" srcOrd="11" destOrd="0" presId="urn:microsoft.com/office/officeart/2005/8/layout/target3"/>
    <dgm:cxn modelId="{FA18BA93-843A-4F38-BB89-C7D02170FEC7}" type="presParOf" srcId="{333A1088-737F-45CB-B68E-254E46348037}" destId="{76644BE8-9D7C-4C09-B250-3D10AF48CBB7}" srcOrd="12" destOrd="0" presId="urn:microsoft.com/office/officeart/2005/8/layout/target3"/>
    <dgm:cxn modelId="{27D2156C-DE2D-44C7-AFD9-93E368FBDFF6}" type="presParOf" srcId="{333A1088-737F-45CB-B68E-254E46348037}" destId="{EE85B701-7295-41C0-BA7A-34D3756A2AE6}" srcOrd="13" destOrd="0" presId="urn:microsoft.com/office/officeart/2005/8/layout/target3"/>
    <dgm:cxn modelId="{A4332058-0CF3-4AF3-8275-C301A00D2F65}" type="presParOf" srcId="{333A1088-737F-45CB-B68E-254E46348037}" destId="{8BEBB6EC-1DAA-4CAC-8A25-BC0FCBD5DBD5}" srcOrd="14" destOrd="0" presId="urn:microsoft.com/office/officeart/2005/8/layout/target3"/>
    <dgm:cxn modelId="{C28D8289-48F7-4B05-9E5B-1EF44FF34A2E}" type="presParOf" srcId="{333A1088-737F-45CB-B68E-254E46348037}" destId="{AED2198E-93D5-4001-81B4-73124B309672}" srcOrd="15" destOrd="0" presId="urn:microsoft.com/office/officeart/2005/8/layout/target3"/>
    <dgm:cxn modelId="{24C02530-79F7-4CA4-88B8-95DBCE8E285D}" type="presParOf" srcId="{333A1088-737F-45CB-B68E-254E46348037}" destId="{2BE915AB-18AA-4053-B92C-3BFC9ED204BB}" srcOrd="16" destOrd="0" presId="urn:microsoft.com/office/officeart/2005/8/layout/target3"/>
    <dgm:cxn modelId="{7EC11C12-1EC8-42B0-89FF-1C41C60BD37D}" type="presParOf" srcId="{333A1088-737F-45CB-B68E-254E46348037}" destId="{6BB5E863-4638-4E1D-BFDE-399D028AC4ED}" srcOrd="17" destOrd="0" presId="urn:microsoft.com/office/officeart/2005/8/layout/target3"/>
    <dgm:cxn modelId="{93726C94-93B9-498F-A830-ECBC83D0E62E}" type="presParOf" srcId="{333A1088-737F-45CB-B68E-254E46348037}" destId="{5A5FFA88-C948-4069-8E93-59FA12366E83}" srcOrd="18" destOrd="0" presId="urn:microsoft.com/office/officeart/2005/8/layout/target3"/>
    <dgm:cxn modelId="{E6FA41D4-32DA-4A00-8F51-D92A8454174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VY_32_INOVACE_Př_05_Jehličnaté </a:t>
          </a:r>
          <a:r>
            <a:rPr lang="cs-CZ" sz="2000" kern="1200" baseline="0" dirty="0" smtClean="0"/>
            <a:t>stromy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Jehličnaté stromy</a:t>
          </a:r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CZ.1.07/1.4.00/21.2004 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BD22BE-B358-4D57-B94B-4F59D0482B9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8BBD15-A6A2-47AA-AF94-090DDF1909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719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999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236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311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244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4077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409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245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775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632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956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864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C10C70-3188-4F96-814D-D54A7A8DAA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738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5" Type="http://schemas.openxmlformats.org/officeDocument/2006/relationships/image" Target="../media/image11.png"/><Relationship Id="rId4" Type="http://schemas.openxmlformats.org/officeDocument/2006/relationships/slide" Target="slide4.xml"/><Relationship Id="rId9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70664920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72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17480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Anotace:</a:t>
            </a:r>
          </a:p>
          <a:p>
            <a:r>
              <a:rPr lang="cs-CZ" dirty="0">
                <a:solidFill>
                  <a:prstClr val="black"/>
                </a:solidFill>
              </a:rPr>
              <a:t>	Prezentace učiva: </a:t>
            </a:r>
            <a:r>
              <a:rPr lang="cs-CZ" dirty="0" smtClean="0">
                <a:solidFill>
                  <a:prstClr val="black"/>
                </a:solidFill>
              </a:rPr>
              <a:t>jehličnaté stromy.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Žáci </a:t>
            </a:r>
            <a:r>
              <a:rPr lang="cs-CZ" dirty="0" smtClean="0">
                <a:solidFill>
                  <a:prstClr val="black"/>
                </a:solidFill>
              </a:rPr>
              <a:t>určují znaky jehličnatých stromů, přiřazují pojmy, základní charakteristiky.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	Učební materiál vede žáky k aktivní práci, opravovat případné chyby mohou</a:t>
            </a:r>
          </a:p>
          <a:p>
            <a:r>
              <a:rPr lang="cs-CZ" dirty="0">
                <a:solidFill>
                  <a:prstClr val="black"/>
                </a:solidFill>
              </a:rPr>
              <a:t>přímo v prezentaci.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DUM je určen pro 4. ročník ZŠ, je vhodný pro procvičování učiva.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Pomůcky: </a:t>
            </a:r>
            <a:r>
              <a:rPr lang="cs-CZ" dirty="0" smtClean="0">
                <a:solidFill>
                  <a:prstClr val="black"/>
                </a:solidFill>
              </a:rPr>
              <a:t>obrazy jehličnatých stromů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Při práci mohou žáci pomocí hypertextových odkazů v nadpisech otevřít stranu </a:t>
            </a:r>
          </a:p>
          <a:p>
            <a:r>
              <a:rPr lang="cs-CZ" dirty="0">
                <a:solidFill>
                  <a:prstClr val="black"/>
                </a:solidFill>
              </a:rPr>
              <a:t>se správným řešením, která je v závěru prezentace. V jednotlivých obrazech je opět</a:t>
            </a:r>
          </a:p>
          <a:p>
            <a:r>
              <a:rPr lang="cs-CZ" dirty="0">
                <a:solidFill>
                  <a:prstClr val="black"/>
                </a:solidFill>
              </a:rPr>
              <a:t>odkaz pro návrat zpět.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>
                <a:solidFill>
                  <a:prstClr val="black"/>
                </a:solidFill>
              </a:rPr>
              <a:t>Vrtělková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4828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44824"/>
            <a:ext cx="144016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997"/>
          <a:stretch/>
        </p:blipFill>
        <p:spPr bwMode="auto">
          <a:xfrm>
            <a:off x="2623419" y="1844386"/>
            <a:ext cx="1498298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44386"/>
            <a:ext cx="146457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73" r="5673" b="8786"/>
          <a:stretch/>
        </p:blipFill>
        <p:spPr bwMode="auto">
          <a:xfrm>
            <a:off x="6588224" y="1831357"/>
            <a:ext cx="1584176" cy="21732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rId6" action="ppaction://hlinksldjump"/>
          </p:cNvPr>
          <p:cNvSpPr/>
          <p:nvPr/>
        </p:nvSpPr>
        <p:spPr>
          <a:xfrm>
            <a:off x="1174750" y="620688"/>
            <a:ext cx="6320192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Poznáš jehličnaté stromy? Přiřaď  karty s názvy.</a:t>
            </a:r>
            <a:endParaRPr lang="cs-CZ" sz="2400" b="1" dirty="0"/>
          </a:p>
        </p:txBody>
      </p:sp>
      <p:sp>
        <p:nvSpPr>
          <p:cNvPr id="3" name="Obdélník 2"/>
          <p:cNvSpPr/>
          <p:nvPr/>
        </p:nvSpPr>
        <p:spPr>
          <a:xfrm>
            <a:off x="4683107" y="5589240"/>
            <a:ext cx="1440160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Smrk</a:t>
            </a:r>
          </a:p>
          <a:p>
            <a:pPr algn="ctr"/>
            <a:r>
              <a:rPr lang="cs-CZ" sz="2400" b="1" dirty="0" smtClean="0"/>
              <a:t>ztepilý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899592" y="5589240"/>
            <a:ext cx="1498298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Borovice</a:t>
            </a:r>
          </a:p>
          <a:p>
            <a:pPr algn="ctr"/>
            <a:r>
              <a:rPr lang="cs-CZ" sz="2400" b="1" dirty="0" smtClean="0"/>
              <a:t>lesní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6707830" y="5589240"/>
            <a:ext cx="1464570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Jedle</a:t>
            </a:r>
          </a:p>
          <a:p>
            <a:pPr algn="ctr"/>
            <a:r>
              <a:rPr lang="cs-CZ" sz="2400" b="1" dirty="0" smtClean="0"/>
              <a:t>bělokorá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2771800" y="5589240"/>
            <a:ext cx="1584176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Modřín</a:t>
            </a:r>
          </a:p>
          <a:p>
            <a:pPr algn="ctr"/>
            <a:r>
              <a:rPr lang="cs-CZ" sz="2400" b="1" dirty="0" smtClean="0"/>
              <a:t>opadavý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500469" y="4589512"/>
            <a:ext cx="1858338" cy="86409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476508" y="4589512"/>
            <a:ext cx="1858338" cy="86409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9992" y="4589512"/>
            <a:ext cx="1858338" cy="86409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510946" y="4589512"/>
            <a:ext cx="1858338" cy="86409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978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5962927"/>
            <a:ext cx="1296144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Borovice</a:t>
            </a:r>
          </a:p>
          <a:p>
            <a:pPr algn="ctr"/>
            <a:r>
              <a:rPr lang="cs-CZ" sz="2400" b="1" dirty="0" smtClean="0"/>
              <a:t>lesní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216802" y="3355326"/>
            <a:ext cx="1296144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Modřín</a:t>
            </a:r>
          </a:p>
          <a:p>
            <a:pPr algn="ctr"/>
            <a:r>
              <a:rPr lang="cs-CZ" sz="2400" b="1" dirty="0" smtClean="0"/>
              <a:t>opadavý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230633" y="4225330"/>
            <a:ext cx="1296144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Smrk</a:t>
            </a:r>
          </a:p>
          <a:p>
            <a:pPr algn="ctr"/>
            <a:r>
              <a:rPr lang="cs-CZ" sz="2400" b="1" dirty="0" smtClean="0"/>
              <a:t>ztepilý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251520" y="5072323"/>
            <a:ext cx="1296144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Jedle</a:t>
            </a:r>
          </a:p>
          <a:p>
            <a:pPr algn="ctr"/>
            <a:r>
              <a:rPr lang="cs-CZ" sz="2400" b="1" dirty="0" smtClean="0"/>
              <a:t>bělokorá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895072"/>
            <a:ext cx="6527236" cy="132343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Neopadavý jehličnan, lesy - bory, nenáročná, pevný kůlový </a:t>
            </a:r>
          </a:p>
          <a:p>
            <a:r>
              <a:rPr lang="cs-CZ" sz="2000" dirty="0" smtClean="0"/>
              <a:t>kořen, vítr ji nevyvrátí, spíše se zlomí. Kůra je v dolní části </a:t>
            </a:r>
          </a:p>
          <a:p>
            <a:r>
              <a:rPr lang="cs-CZ" sz="2000" dirty="0" smtClean="0"/>
              <a:t>rozbrázděná, šedohnědá, horní část a větve rezavě hnědé. </a:t>
            </a:r>
          </a:p>
          <a:p>
            <a:r>
              <a:rPr lang="cs-CZ" sz="2000" dirty="0" smtClean="0"/>
              <a:t>Jehlice vyrůstají ve svazcích po dvou, šišky jsou krátké a tvrdé.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2434824"/>
            <a:ext cx="6527236" cy="101566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Opadavý jehličnan, světlomilný, kůra šupinovitá, šišky jsou </a:t>
            </a:r>
          </a:p>
          <a:p>
            <a:r>
              <a:rPr lang="cs-CZ" sz="2000" dirty="0" smtClean="0"/>
              <a:t>malé, měkké, mají vejčitý tvar, jehlice jsou měkké, ploché, </a:t>
            </a:r>
          </a:p>
          <a:p>
            <a:r>
              <a:rPr lang="cs-CZ" sz="2000" dirty="0" smtClean="0"/>
              <a:t>větší množství v jednom svazku. 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752" y="3730972"/>
            <a:ext cx="6527236" cy="101566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Jehličnan má mělké kořeny, kůra je drsná hnědá, jehlice </a:t>
            </a:r>
          </a:p>
          <a:p>
            <a:r>
              <a:rPr lang="cs-CZ" sz="2000" dirty="0" smtClean="0"/>
              <a:t>obrůstají celou větvičku, jsou krátké, špičaté, dlouhé šišky </a:t>
            </a:r>
          </a:p>
          <a:p>
            <a:r>
              <a:rPr lang="cs-CZ" sz="2000" dirty="0" smtClean="0"/>
              <a:t>na větvích visí.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39752" y="4999528"/>
            <a:ext cx="6527236" cy="132343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Jehličnan má kmen s bělošedou kůrou, jehlice vyrůstají </a:t>
            </a:r>
          </a:p>
          <a:p>
            <a:r>
              <a:rPr lang="cs-CZ" sz="2000" dirty="0" smtClean="0"/>
              <a:t>ve dvou řadách proti sobě, na spodní straně mají dva bílé </a:t>
            </a:r>
          </a:p>
          <a:p>
            <a:r>
              <a:rPr lang="cs-CZ" sz="2000" dirty="0" smtClean="0"/>
              <a:t>proužky, šišky rostou směrem vzhůru, po dozrání se rozpadají.</a:t>
            </a:r>
            <a:endParaRPr lang="cs-CZ" sz="2000" dirty="0"/>
          </a:p>
        </p:txBody>
      </p:sp>
      <p:sp>
        <p:nvSpPr>
          <p:cNvPr id="11" name="Obdélník 10">
            <a:hlinkClick r:id="rId2" action="ppaction://hlinksldjump"/>
          </p:cNvPr>
          <p:cNvSpPr/>
          <p:nvPr/>
        </p:nvSpPr>
        <p:spPr>
          <a:xfrm>
            <a:off x="1763688" y="332656"/>
            <a:ext cx="5400600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Přiřaď názvy k charakteristikám</a:t>
            </a:r>
            <a:endParaRPr lang="cs-CZ" sz="2400" b="1" dirty="0"/>
          </a:p>
        </p:txBody>
      </p:sp>
      <p:sp>
        <p:nvSpPr>
          <p:cNvPr id="12" name="Je rovno 11"/>
          <p:cNvSpPr/>
          <p:nvPr/>
        </p:nvSpPr>
        <p:spPr>
          <a:xfrm>
            <a:off x="1882552" y="1374740"/>
            <a:ext cx="457200" cy="364104"/>
          </a:xfrm>
          <a:prstGeom prst="mathEqua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Je rovno 12"/>
          <p:cNvSpPr/>
          <p:nvPr/>
        </p:nvSpPr>
        <p:spPr>
          <a:xfrm>
            <a:off x="1882552" y="2760603"/>
            <a:ext cx="457200" cy="364104"/>
          </a:xfrm>
          <a:prstGeom prst="mathEqua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Je rovno 13"/>
          <p:cNvSpPr/>
          <p:nvPr/>
        </p:nvSpPr>
        <p:spPr>
          <a:xfrm>
            <a:off x="1882552" y="4056751"/>
            <a:ext cx="457200" cy="364104"/>
          </a:xfrm>
          <a:prstGeom prst="mathEqua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1882552" y="5479195"/>
            <a:ext cx="457200" cy="364104"/>
          </a:xfrm>
          <a:prstGeom prst="mathEqua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420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479457" y="4377843"/>
            <a:ext cx="1944216" cy="93610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618043" y="4377843"/>
            <a:ext cx="1944216" cy="93610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70226" y="4377843"/>
            <a:ext cx="1944216" cy="93610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1123" y="4377843"/>
            <a:ext cx="1944216" cy="93610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841002" y="5805264"/>
            <a:ext cx="1498298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Borovice</a:t>
            </a:r>
          </a:p>
          <a:p>
            <a:pPr algn="ctr"/>
            <a:r>
              <a:rPr lang="cs-CZ" sz="2400" b="1" dirty="0" smtClean="0"/>
              <a:t>lesní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2659477" y="5805264"/>
            <a:ext cx="1584176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Modřín</a:t>
            </a:r>
          </a:p>
          <a:p>
            <a:pPr algn="ctr"/>
            <a:r>
              <a:rPr lang="cs-CZ" sz="2400" b="1" dirty="0" smtClean="0"/>
              <a:t>opadavý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4822254" y="5805264"/>
            <a:ext cx="1440160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Smrk</a:t>
            </a:r>
          </a:p>
          <a:p>
            <a:pPr algn="ctr"/>
            <a:r>
              <a:rPr lang="cs-CZ" sz="2400" b="1" dirty="0" smtClean="0"/>
              <a:t>ztepilý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700946" y="5805264"/>
            <a:ext cx="1464570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Jedle</a:t>
            </a:r>
          </a:p>
          <a:p>
            <a:pPr algn="ctr"/>
            <a:r>
              <a:rPr lang="cs-CZ" sz="2400" b="1" dirty="0" smtClean="0"/>
              <a:t>bělokorá</a:t>
            </a:r>
            <a:endParaRPr lang="cs-CZ" sz="2400" b="1" dirty="0"/>
          </a:p>
        </p:txBody>
      </p:sp>
      <p:pic>
        <p:nvPicPr>
          <p:cNvPr id="3075" name="Picture 3" descr="C:\Users\VrtelkovaH\AppData\Local\Microsoft\Windows\Temporary Internet Files\Content.IE5\S7687CZ2\MP9004017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629" y="1340768"/>
            <a:ext cx="2229204" cy="2787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VrtelkovaH\AppData\Local\Microsoft\Windows\Temporary Internet Files\Content.IE5\S7687CZ2\MP9004341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7" y="1340767"/>
            <a:ext cx="2046042" cy="2787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4299" y="1340767"/>
            <a:ext cx="1481877" cy="2787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4365" y="1340767"/>
            <a:ext cx="1539857" cy="2787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>
            <a:hlinkClick r:id="rId6" action="ppaction://hlinksldjump"/>
          </p:cNvPr>
          <p:cNvSpPr/>
          <p:nvPr/>
        </p:nvSpPr>
        <p:spPr>
          <a:xfrm>
            <a:off x="1043608" y="476672"/>
            <a:ext cx="7056784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Víš, ke kterému stromu patří jednotlivé šišky?</a:t>
            </a:r>
            <a:endParaRPr lang="cs-CZ" sz="2400" b="1" dirty="0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86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3324" y="5867669"/>
            <a:ext cx="1296144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Borovice</a:t>
            </a:r>
          </a:p>
          <a:p>
            <a:pPr algn="ctr"/>
            <a:r>
              <a:rPr lang="cs-CZ" sz="2400" b="1" dirty="0" smtClean="0"/>
              <a:t>lesní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193324" y="3386995"/>
            <a:ext cx="1296144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Modřín</a:t>
            </a:r>
          </a:p>
          <a:p>
            <a:pPr algn="ctr"/>
            <a:r>
              <a:rPr lang="cs-CZ" sz="2400" b="1" dirty="0" smtClean="0"/>
              <a:t>opadavý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193324" y="5048240"/>
            <a:ext cx="1296144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Smrk</a:t>
            </a:r>
          </a:p>
          <a:p>
            <a:pPr algn="ctr"/>
            <a:r>
              <a:rPr lang="cs-CZ" sz="2400" b="1" dirty="0" smtClean="0"/>
              <a:t>ztepilý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93324" y="4226709"/>
            <a:ext cx="1296144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Jedle</a:t>
            </a:r>
          </a:p>
          <a:p>
            <a:pPr algn="ctr"/>
            <a:r>
              <a:rPr lang="cs-CZ" sz="2400" b="1" dirty="0" smtClean="0"/>
              <a:t>bělokorá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895072"/>
            <a:ext cx="6573081" cy="132343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Jeho dřevo je měkké, zpracovává se na pilách na trámy </a:t>
            </a:r>
          </a:p>
          <a:p>
            <a:r>
              <a:rPr lang="cs-CZ" sz="2000" dirty="0" smtClean="0"/>
              <a:t>a desky, které se požívají ve stavebnictví a na výrobu nábytku,</a:t>
            </a:r>
          </a:p>
          <a:p>
            <a:r>
              <a:rPr lang="cs-CZ" sz="2000" dirty="0" smtClean="0"/>
              <a:t>dále slouží na výrobu papíru, kvalitní dřevo se využívá </a:t>
            </a:r>
          </a:p>
          <a:p>
            <a:r>
              <a:rPr lang="cs-CZ" sz="2000" dirty="0" smtClean="0"/>
              <a:t>na výrobu hudebních nástrojů.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2434824"/>
            <a:ext cx="6527236" cy="101566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Jehličnatý strom je velmi citlivý na znečištění ovzduší kouřem</a:t>
            </a:r>
          </a:p>
          <a:p>
            <a:r>
              <a:rPr lang="cs-CZ" sz="2000" dirty="0" smtClean="0"/>
              <a:t>A škodlivými plyny, proto ho ubývá. Dřevo je měkké a využívá</a:t>
            </a:r>
          </a:p>
          <a:p>
            <a:r>
              <a:rPr lang="cs-CZ" sz="2000" dirty="0" smtClean="0"/>
              <a:t>Se podobně jako dřevo smrkové.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752" y="3730972"/>
            <a:ext cx="6527236" cy="101566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Jehlice i dřevo obsahuje velké množství pryskyřice, vonné látky hubí choroboplodné bakterie. Dřevo je měkké a pružné, odolává vlhkosti a vodě, užívá se na trámy, desky, nábytek.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39752" y="5119155"/>
            <a:ext cx="6527236" cy="101566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Dřevo obsahuje pryskyřici, uprostřed kmene je hnědočervené, slouží na obklady, k výrobě nábytku, trámů, dříve se z něj vyráběly lyže.</a:t>
            </a:r>
            <a:endParaRPr lang="cs-CZ" sz="2000" dirty="0"/>
          </a:p>
        </p:txBody>
      </p:sp>
      <p:sp>
        <p:nvSpPr>
          <p:cNvPr id="11" name="Obdélník 10">
            <a:hlinkClick r:id="rId2" action="ppaction://hlinksldjump"/>
          </p:cNvPr>
          <p:cNvSpPr/>
          <p:nvPr/>
        </p:nvSpPr>
        <p:spPr>
          <a:xfrm>
            <a:off x="899592" y="332656"/>
            <a:ext cx="7272808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Poznáš druh stromu podle dřeva a jeho využití?</a:t>
            </a:r>
            <a:endParaRPr lang="cs-CZ" sz="2400" b="1" dirty="0"/>
          </a:p>
        </p:txBody>
      </p:sp>
      <p:sp>
        <p:nvSpPr>
          <p:cNvPr id="12" name="Je rovno 11"/>
          <p:cNvSpPr/>
          <p:nvPr/>
        </p:nvSpPr>
        <p:spPr>
          <a:xfrm>
            <a:off x="1882552" y="1374740"/>
            <a:ext cx="457200" cy="364104"/>
          </a:xfrm>
          <a:prstGeom prst="mathEqua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Je rovno 12"/>
          <p:cNvSpPr/>
          <p:nvPr/>
        </p:nvSpPr>
        <p:spPr>
          <a:xfrm>
            <a:off x="1882552" y="2760603"/>
            <a:ext cx="457200" cy="364104"/>
          </a:xfrm>
          <a:prstGeom prst="mathEqua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Je rovno 13"/>
          <p:cNvSpPr/>
          <p:nvPr/>
        </p:nvSpPr>
        <p:spPr>
          <a:xfrm>
            <a:off x="1882552" y="4056751"/>
            <a:ext cx="457200" cy="364104"/>
          </a:xfrm>
          <a:prstGeom prst="mathEqua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1882552" y="5479195"/>
            <a:ext cx="457200" cy="364104"/>
          </a:xfrm>
          <a:prstGeom prst="mathEqua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17" name="Zástupný symbol pro číslo snímku 1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222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92696"/>
            <a:ext cx="3438128" cy="2578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708162"/>
            <a:ext cx="3417507" cy="2563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941" y="4121217"/>
            <a:ext cx="3342117" cy="2506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166" y="4222383"/>
            <a:ext cx="3072341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4941" y="508030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3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16016" y="508030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4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4941" y="3789040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5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17166" y="3751885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6</a:t>
            </a:r>
            <a:endParaRPr lang="cs-CZ" b="1" dirty="0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10C70-3188-4F96-814D-D54A7A8DAA8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93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2400" dirty="0" smtClean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/>
              <a:t>http://cs.wikipedia.org</a:t>
            </a:r>
            <a:endParaRPr lang="cs-CZ" sz="2400" dirty="0" smtClean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Citace: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8235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444</Words>
  <Application>Microsoft Office PowerPoint</Application>
  <PresentationFormat>Předvádění na obrazovce (4:3)</PresentationFormat>
  <Paragraphs>108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Vrtělková Hana</cp:lastModifiedBy>
  <cp:revision>11</cp:revision>
  <dcterms:created xsi:type="dcterms:W3CDTF">2012-02-07T20:18:08Z</dcterms:created>
  <dcterms:modified xsi:type="dcterms:W3CDTF">2012-05-08T11:01:50Z</dcterms:modified>
</cp:coreProperties>
</file>