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1" r:id="rId5"/>
    <p:sldId id="263" r:id="rId6"/>
    <p:sldId id="265" r:id="rId7"/>
    <p:sldId id="264" r:id="rId8"/>
    <p:sldId id="266" r:id="rId9"/>
    <p:sldId id="262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8" autoAdjust="0"/>
    <p:restoredTop sz="94719" autoAdjust="0"/>
  </p:normalViewPr>
  <p:slideViewPr>
    <p:cSldViewPr>
      <p:cViewPr>
        <p:scale>
          <a:sx n="77" d="100"/>
          <a:sy n="77" d="100"/>
        </p:scale>
        <p:origin x="-1164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VY_32_INOVACE_Př_08_Magnetická </a:t>
          </a:r>
          <a:r>
            <a:rPr lang="cs-CZ" sz="2000" baseline="0" dirty="0" smtClean="0"/>
            <a:t>síla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Magnetická síla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FE1A6E-8284-487A-BF66-BC0EFFC3AEE9}" type="presOf" srcId="{D8197B8C-B260-4A16-BDF4-0947B075E274}" destId="{5A5FFA88-C948-4069-8E93-59FA12366E83}" srcOrd="1" destOrd="0" presId="urn:microsoft.com/office/officeart/2005/8/layout/target3"/>
    <dgm:cxn modelId="{9152E70A-0CB0-42A4-86CE-1358D10F996B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25A7085-E81E-411E-9C4A-B253316AFA5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22562ED-D652-4090-AEBF-13FE05A9A994}" type="presOf" srcId="{D8197B8C-B260-4A16-BDF4-0947B075E274}" destId="{25B08C86-7E15-44DC-BE7F-FFB55DD49D12}" srcOrd="0" destOrd="0" presId="urn:microsoft.com/office/officeart/2005/8/layout/target3"/>
    <dgm:cxn modelId="{8CDF5E2D-AFB0-4EA5-A65D-8A497384E088}" type="presOf" srcId="{B651F6E3-6281-48DB-9319-2AEAFDAE7572}" destId="{619D679B-A015-4ECF-8348-D1034C574F40}" srcOrd="0" destOrd="0" presId="urn:microsoft.com/office/officeart/2005/8/layout/target3"/>
    <dgm:cxn modelId="{93199941-E12C-44F9-8130-F0FC2F0CE2CB}" type="presOf" srcId="{D1D4F407-5343-4D3F-B5B9-D407B03CAEB4}" destId="{D005CE8C-CC26-4C3E-AC11-E15060ECD759}" srcOrd="0" destOrd="0" presId="urn:microsoft.com/office/officeart/2005/8/layout/target3"/>
    <dgm:cxn modelId="{4B26E598-8AE0-4EC8-B554-D4E02122A76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D000C3-01BE-46A4-83EF-96C3BF401725}" type="presOf" srcId="{D1B46980-6531-4606-95E6-44980827E919}" destId="{2BE915AB-18AA-4053-B92C-3BFC9ED204BB}" srcOrd="1" destOrd="0" presId="urn:microsoft.com/office/officeart/2005/8/layout/target3"/>
    <dgm:cxn modelId="{62ABB366-1A98-47EA-AA4D-0238E715CA4F}" type="presOf" srcId="{757F3AB3-0718-4624-B441-E567A8F0AB56}" destId="{333A1088-737F-45CB-B68E-254E46348037}" srcOrd="0" destOrd="0" presId="urn:microsoft.com/office/officeart/2005/8/layout/target3"/>
    <dgm:cxn modelId="{6098B24D-A984-4013-8621-14278FE2DF3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979C63-8F3F-4ABA-86C5-A2784B009214}" type="presOf" srcId="{B651F6E3-6281-48DB-9319-2AEAFDAE7572}" destId="{6BB5E863-4638-4E1D-BFDE-399D028AC4ED}" srcOrd="1" destOrd="0" presId="urn:microsoft.com/office/officeart/2005/8/layout/target3"/>
    <dgm:cxn modelId="{7F805821-A955-4772-A4AF-34BAD0695BB2}" type="presParOf" srcId="{333A1088-737F-45CB-B68E-254E46348037}" destId="{F5ABB229-8D3B-4694-996A-96F23CF14429}" srcOrd="0" destOrd="0" presId="urn:microsoft.com/office/officeart/2005/8/layout/target3"/>
    <dgm:cxn modelId="{B6F5CE6F-311A-4BF3-8A4C-2E02EFFA897B}" type="presParOf" srcId="{333A1088-737F-45CB-B68E-254E46348037}" destId="{F41139FD-01EE-4571-8B17-4FB00FC51163}" srcOrd="1" destOrd="0" presId="urn:microsoft.com/office/officeart/2005/8/layout/target3"/>
    <dgm:cxn modelId="{06F57DFB-D941-40BE-A48E-35BCAFCC02B0}" type="presParOf" srcId="{333A1088-737F-45CB-B68E-254E46348037}" destId="{D005CE8C-CC26-4C3E-AC11-E15060ECD759}" srcOrd="2" destOrd="0" presId="urn:microsoft.com/office/officeart/2005/8/layout/target3"/>
    <dgm:cxn modelId="{A712DE59-3D25-49C4-B459-3ED73943C77B}" type="presParOf" srcId="{333A1088-737F-45CB-B68E-254E46348037}" destId="{2C702D82-9B77-49B7-9568-BB8EB47C3372}" srcOrd="3" destOrd="0" presId="urn:microsoft.com/office/officeart/2005/8/layout/target3"/>
    <dgm:cxn modelId="{AE3E093E-8E81-48E3-89E5-EA94C8976BA1}" type="presParOf" srcId="{333A1088-737F-45CB-B68E-254E46348037}" destId="{A52A0455-90FF-4808-ABD0-F02540D31D5A}" srcOrd="4" destOrd="0" presId="urn:microsoft.com/office/officeart/2005/8/layout/target3"/>
    <dgm:cxn modelId="{924A0FFD-0BD9-4495-92C7-16047900F0C4}" type="presParOf" srcId="{333A1088-737F-45CB-B68E-254E46348037}" destId="{6140AFEC-043D-4C43-A2F9-D0F5331DF3A3}" srcOrd="5" destOrd="0" presId="urn:microsoft.com/office/officeart/2005/8/layout/target3"/>
    <dgm:cxn modelId="{37EE10A0-AB40-4632-B82E-68103F734AAE}" type="presParOf" srcId="{333A1088-737F-45CB-B68E-254E46348037}" destId="{9358AC05-5D7D-4327-9F80-1AD486AEA664}" srcOrd="6" destOrd="0" presId="urn:microsoft.com/office/officeart/2005/8/layout/target3"/>
    <dgm:cxn modelId="{E34529EA-15EB-44AF-B340-B3EA8B842400}" type="presParOf" srcId="{333A1088-737F-45CB-B68E-254E46348037}" destId="{313FC574-E1CD-4FB4-B054-0B805CE0447D}" srcOrd="7" destOrd="0" presId="urn:microsoft.com/office/officeart/2005/8/layout/target3"/>
    <dgm:cxn modelId="{1FA26C74-BB3A-40A1-A035-F38D946EBA15}" type="presParOf" srcId="{333A1088-737F-45CB-B68E-254E46348037}" destId="{619D679B-A015-4ECF-8348-D1034C574F40}" srcOrd="8" destOrd="0" presId="urn:microsoft.com/office/officeart/2005/8/layout/target3"/>
    <dgm:cxn modelId="{267DB8C2-0A74-4C88-8BBC-A30E28C26455}" type="presParOf" srcId="{333A1088-737F-45CB-B68E-254E46348037}" destId="{322283A8-4A27-4CDA-BAE3-F381106A9174}" srcOrd="9" destOrd="0" presId="urn:microsoft.com/office/officeart/2005/8/layout/target3"/>
    <dgm:cxn modelId="{F582A0E7-D627-417D-984F-B107839D49F6}" type="presParOf" srcId="{333A1088-737F-45CB-B68E-254E46348037}" destId="{FFC9F71D-1B4F-4AD9-A4A6-86ADEFC8AF5C}" srcOrd="10" destOrd="0" presId="urn:microsoft.com/office/officeart/2005/8/layout/target3"/>
    <dgm:cxn modelId="{8ACDC0D8-52D5-4C3E-84A6-083F7F7EC750}" type="presParOf" srcId="{333A1088-737F-45CB-B68E-254E46348037}" destId="{25B08C86-7E15-44DC-BE7F-FFB55DD49D12}" srcOrd="11" destOrd="0" presId="urn:microsoft.com/office/officeart/2005/8/layout/target3"/>
    <dgm:cxn modelId="{65A15C08-39DD-487E-8FC7-E16833AFB1A4}" type="presParOf" srcId="{333A1088-737F-45CB-B68E-254E46348037}" destId="{76644BE8-9D7C-4C09-B250-3D10AF48CBB7}" srcOrd="12" destOrd="0" presId="urn:microsoft.com/office/officeart/2005/8/layout/target3"/>
    <dgm:cxn modelId="{1BF1E00C-31E5-427E-93FA-DA43F2676452}" type="presParOf" srcId="{333A1088-737F-45CB-B68E-254E46348037}" destId="{EE85B701-7295-41C0-BA7A-34D3756A2AE6}" srcOrd="13" destOrd="0" presId="urn:microsoft.com/office/officeart/2005/8/layout/target3"/>
    <dgm:cxn modelId="{5C2C0E02-A953-47AB-B347-B38353494B12}" type="presParOf" srcId="{333A1088-737F-45CB-B68E-254E46348037}" destId="{8BEBB6EC-1DAA-4CAC-8A25-BC0FCBD5DBD5}" srcOrd="14" destOrd="0" presId="urn:microsoft.com/office/officeart/2005/8/layout/target3"/>
    <dgm:cxn modelId="{314CCB0D-19CE-44A4-BF7D-2A7D5E77B6F3}" type="presParOf" srcId="{333A1088-737F-45CB-B68E-254E46348037}" destId="{AED2198E-93D5-4001-81B4-73124B309672}" srcOrd="15" destOrd="0" presId="urn:microsoft.com/office/officeart/2005/8/layout/target3"/>
    <dgm:cxn modelId="{479A9558-97B0-418F-A270-3B352CBA34C1}" type="presParOf" srcId="{333A1088-737F-45CB-B68E-254E46348037}" destId="{2BE915AB-18AA-4053-B92C-3BFC9ED204BB}" srcOrd="16" destOrd="0" presId="urn:microsoft.com/office/officeart/2005/8/layout/target3"/>
    <dgm:cxn modelId="{9BD3AEF9-DB91-4A50-B256-1B85ED61F672}" type="presParOf" srcId="{333A1088-737F-45CB-B68E-254E46348037}" destId="{6BB5E863-4638-4E1D-BFDE-399D028AC4ED}" srcOrd="17" destOrd="0" presId="urn:microsoft.com/office/officeart/2005/8/layout/target3"/>
    <dgm:cxn modelId="{DEFE00E4-BD68-48DD-ADB1-1330BB0E29DA}" type="presParOf" srcId="{333A1088-737F-45CB-B68E-254E46348037}" destId="{5A5FFA88-C948-4069-8E93-59FA12366E83}" srcOrd="18" destOrd="0" presId="urn:microsoft.com/office/officeart/2005/8/layout/target3"/>
    <dgm:cxn modelId="{049E1A4B-B47B-436E-9D13-84E4655EB2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VY_32_INOVACE_Př_08_Magnetická </a:t>
          </a:r>
          <a:r>
            <a:rPr lang="cs-CZ" sz="2000" kern="1200" baseline="0" dirty="0" smtClean="0"/>
            <a:t>síla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Magnetická síla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5BAA0-2AE7-47D8-B135-0B3E7F2DBB27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384815-BEFE-4B2B-8B99-2CBE967CBF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600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Prostor</a:t>
            </a:r>
            <a:r>
              <a:rPr lang="cs-CZ" baseline="0" dirty="0" smtClean="0"/>
              <a:t> pro vytvoření myšlenkové mapy.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384815-BEFE-4B2B-8B99-2CBE967CBFD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222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20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32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666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256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69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76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386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251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98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506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541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FDD25-0EB9-4C84-B0C1-DBC7DD5A1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531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jpeg"/><Relationship Id="rId2" Type="http://schemas.openxmlformats.org/officeDocument/2006/relationships/slide" Target="slide9.xml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5" Type="http://schemas.openxmlformats.org/officeDocument/2006/relationships/image" Target="../media/image18.gif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26.png"/><Relationship Id="rId4" Type="http://schemas.openxmlformats.org/officeDocument/2006/relationships/slide" Target="slide5.xml"/><Relationship Id="rId9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38292321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08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Prezentace učiva: magnetická síla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	Pro procvičení osvojeného učiva žáci charakterizují magnetickou sílu,</a:t>
            </a:r>
          </a:p>
          <a:p>
            <a:r>
              <a:rPr lang="cs-CZ" sz="2000" dirty="0">
                <a:solidFill>
                  <a:prstClr val="black"/>
                </a:solidFill>
              </a:rPr>
              <a:t>s</a:t>
            </a:r>
            <a:r>
              <a:rPr lang="cs-CZ" sz="2000" dirty="0" smtClean="0">
                <a:solidFill>
                  <a:prstClr val="black"/>
                </a:solidFill>
              </a:rPr>
              <a:t>eznámí se s póly magnetu, určí druhy magnetické síly mezi dvěma magnety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A pokusem rozhodnou, které předměty magnet přitahuje. Jednoduchými pokusy zjistí, zda se velikost magnetické síly mění se vzdáleností předmětu od magnetu a zda síla působí i přes překážku.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Žáci jsou vedeni k aktivní práci při osvojování a procvičování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daného tématu. V nadpisech je vložen hypertextový odkaz sloužící ke kontrole, zpět se dostanou </a:t>
            </a:r>
            <a:r>
              <a:rPr lang="cs-CZ" sz="2000" dirty="0" smtClean="0">
                <a:solidFill>
                  <a:prstClr val="black"/>
                </a:solidFill>
              </a:rPr>
              <a:t>přes </a:t>
            </a:r>
            <a:r>
              <a:rPr lang="cs-CZ" sz="2000" dirty="0" smtClean="0">
                <a:solidFill>
                  <a:prstClr val="black"/>
                </a:solidFill>
              </a:rPr>
              <a:t>kontrolní </a:t>
            </a:r>
            <a:r>
              <a:rPr lang="cs-CZ" sz="2000" dirty="0" smtClean="0">
                <a:solidFill>
                  <a:prstClr val="black"/>
                </a:solidFill>
              </a:rPr>
              <a:t>odkaz.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Klíčová slova: 	magnetická síla přitažlivá a odpudivá, magnet, póly magnetu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DUM je určen pro 4. </a:t>
            </a:r>
            <a:r>
              <a:rPr lang="cs-CZ" sz="2000" dirty="0" smtClean="0">
                <a:solidFill>
                  <a:prstClr val="black"/>
                </a:solidFill>
              </a:rPr>
              <a:t>a 5. ročník </a:t>
            </a:r>
            <a:r>
              <a:rPr lang="cs-CZ" sz="2000" dirty="0">
                <a:solidFill>
                  <a:prstClr val="black"/>
                </a:solidFill>
              </a:rPr>
              <a:t>ZŠ, je vhodný pro </a:t>
            </a:r>
            <a:r>
              <a:rPr lang="cs-CZ" sz="2000" dirty="0" smtClean="0">
                <a:solidFill>
                  <a:prstClr val="black"/>
                </a:solidFill>
              </a:rPr>
              <a:t>výklad učiva a pro procvičování.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Pomůcky: </a:t>
            </a:r>
            <a:r>
              <a:rPr lang="cs-CZ" sz="2000" dirty="0" smtClean="0">
                <a:solidFill>
                  <a:prstClr val="black"/>
                </a:solidFill>
              </a:rPr>
              <a:t>předměty vyobrazené na straně 6, slabá gumička, magnety, kompas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Autorem materiálu a všech jeho částí, není-li uvedeno </a:t>
            </a:r>
            <a:r>
              <a:rPr lang="cs-CZ" sz="2000" dirty="0" smtClean="0">
                <a:solidFill>
                  <a:prstClr val="black"/>
                </a:solidFill>
              </a:rPr>
              <a:t>jinak</a:t>
            </a:r>
            <a:r>
              <a:rPr lang="cs-CZ" sz="2000" dirty="0">
                <a:solidFill>
                  <a:prstClr val="black"/>
                </a:solidFill>
              </a:rPr>
              <a:t>, je Hana </a:t>
            </a:r>
            <a:r>
              <a:rPr lang="cs-CZ" sz="2000" dirty="0" err="1">
                <a:solidFill>
                  <a:prstClr val="black"/>
                </a:solidFill>
              </a:rPr>
              <a:t>Vrtělková</a:t>
            </a:r>
            <a:r>
              <a:rPr lang="cs-CZ" sz="20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15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059" y="619780"/>
            <a:ext cx="4537205" cy="14410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Co jsou magnety? Co je magnetická síla? Kde ses setkal s magnetem a magnetickou silou?</a:t>
            </a:r>
            <a:endParaRPr lang="cs-CZ" sz="2400" b="1" dirty="0"/>
          </a:p>
        </p:txBody>
      </p:sp>
      <p:pic>
        <p:nvPicPr>
          <p:cNvPr id="1027" name="Picture 3" descr="C:\Users\VrtelkovaH\AppData\Local\Microsoft\Windows\Temporary Internet Files\Content.IE5\7FS4E9PY\MC900279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97014">
            <a:off x="604435" y="1014810"/>
            <a:ext cx="1499767" cy="1505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lechovka 2"/>
          <p:cNvSpPr/>
          <p:nvPr/>
        </p:nvSpPr>
        <p:spPr>
          <a:xfrm rot="1752054">
            <a:off x="1379178" y="5121189"/>
            <a:ext cx="1008112" cy="360040"/>
          </a:xfrm>
          <a:prstGeom prst="can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14350068">
            <a:off x="7076690" y="4650254"/>
            <a:ext cx="576064" cy="1800200"/>
          </a:xfrm>
          <a:prstGeom prst="ca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VrtelkovaH\AppData\Local\Microsoft\Windows\Temporary Internet Files\Content.IE5\R72C0G05\MC9002380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072" y="702077"/>
            <a:ext cx="1656184" cy="143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14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915816" y="498326"/>
            <a:ext cx="2592288" cy="6480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Doplň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Magnetická síla je síla, kterou na sebe působí dva ………………………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navzájem nebo magnet na předměty vyrobené ze ………………………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Magnety mají vždy ……………. póly,  ………………a…………..... .</a:t>
            </a:r>
          </a:p>
          <a:p>
            <a:endParaRPr lang="cs-CZ" sz="2400" dirty="0" smtClean="0"/>
          </a:p>
          <a:p>
            <a:r>
              <a:rPr lang="cs-CZ" sz="2400" dirty="0" smtClean="0"/>
              <a:t>Pokud k sobě přiložíme dva magnety  stejnými póly,…………………….,</a:t>
            </a:r>
            <a:r>
              <a:rPr lang="cs-CZ" sz="2400" dirty="0"/>
              <a:t>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pokud stejnými, pak se ………………………………. 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64288" y="5949280"/>
            <a:ext cx="1368152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magnety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1568" y="5949279"/>
            <a:ext cx="939040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železa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12877" y="5949278"/>
            <a:ext cx="639919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dva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44963" y="5317672"/>
            <a:ext cx="1087477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severní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6504" y="5949280"/>
            <a:ext cx="683200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jižní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03516" y="5345944"/>
            <a:ext cx="1304588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přitahují 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91993" y="5345944"/>
            <a:ext cx="1578189" cy="461665"/>
          </a:xfrm>
          <a:prstGeom prst="rect">
            <a:avLst/>
          </a:prstGeom>
          <a:noFill/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rgbClr val="FF0000"/>
                </a:solidFill>
              </a:rPr>
              <a:t>o</a:t>
            </a:r>
            <a:r>
              <a:rPr lang="cs-CZ" sz="2400" i="1" dirty="0" smtClean="0">
                <a:solidFill>
                  <a:srgbClr val="FF0000"/>
                </a:solidFill>
              </a:rPr>
              <a:t>dpuzují se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VrtelkovaH\AppData\Local\Microsoft\Windows\Temporary Internet Files\Content.IE5\7FS4E9PY\MC900287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2065699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47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6387941" y="3861048"/>
            <a:ext cx="2376264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448216" y="3857590"/>
            <a:ext cx="2376264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23528" y="3861048"/>
            <a:ext cx="2376264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 rot="5400000">
            <a:off x="560289" y="2808023"/>
            <a:ext cx="1080120" cy="327534"/>
            <a:chOff x="2551411" y="2165362"/>
            <a:chExt cx="1080120" cy="327534"/>
          </a:xfrm>
        </p:grpSpPr>
        <p:sp>
          <p:nvSpPr>
            <p:cNvPr id="3" name="Plechovka 2"/>
            <p:cNvSpPr/>
            <p:nvPr/>
          </p:nvSpPr>
          <p:spPr>
            <a:xfrm>
              <a:off x="2551411" y="2204864"/>
              <a:ext cx="1080120" cy="288032"/>
            </a:xfrm>
            <a:prstGeom prst="can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Plechovka 1"/>
            <p:cNvSpPr/>
            <p:nvPr/>
          </p:nvSpPr>
          <p:spPr>
            <a:xfrm>
              <a:off x="2551411" y="2165362"/>
              <a:ext cx="1080120" cy="14401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 rot="16200000">
            <a:off x="1426897" y="2808023"/>
            <a:ext cx="1080120" cy="327534"/>
            <a:chOff x="2551411" y="2165362"/>
            <a:chExt cx="1080120" cy="327534"/>
          </a:xfrm>
        </p:grpSpPr>
        <p:sp>
          <p:nvSpPr>
            <p:cNvPr id="6" name="Plechovka 5"/>
            <p:cNvSpPr/>
            <p:nvPr/>
          </p:nvSpPr>
          <p:spPr>
            <a:xfrm>
              <a:off x="2551411" y="2204864"/>
              <a:ext cx="1080120" cy="288032"/>
            </a:xfrm>
            <a:prstGeom prst="can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lechovka 6"/>
            <p:cNvSpPr/>
            <p:nvPr/>
          </p:nvSpPr>
          <p:spPr>
            <a:xfrm>
              <a:off x="2551411" y="2165362"/>
              <a:ext cx="1080120" cy="14401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 rot="5400000">
            <a:off x="6480212" y="2808024"/>
            <a:ext cx="1080120" cy="327534"/>
            <a:chOff x="2551411" y="2165362"/>
            <a:chExt cx="1080120" cy="327534"/>
          </a:xfrm>
        </p:grpSpPr>
        <p:sp>
          <p:nvSpPr>
            <p:cNvPr id="9" name="Plechovka 8"/>
            <p:cNvSpPr/>
            <p:nvPr/>
          </p:nvSpPr>
          <p:spPr>
            <a:xfrm>
              <a:off x="2551411" y="2204864"/>
              <a:ext cx="1080120" cy="288032"/>
            </a:xfrm>
            <a:prstGeom prst="can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Plechovka 9"/>
            <p:cNvSpPr/>
            <p:nvPr/>
          </p:nvSpPr>
          <p:spPr>
            <a:xfrm>
              <a:off x="2551411" y="2165362"/>
              <a:ext cx="1080120" cy="14401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 rot="5400000">
            <a:off x="7436067" y="2808024"/>
            <a:ext cx="1080120" cy="327534"/>
            <a:chOff x="2551411" y="2165362"/>
            <a:chExt cx="1080120" cy="327534"/>
          </a:xfrm>
        </p:grpSpPr>
        <p:sp>
          <p:nvSpPr>
            <p:cNvPr id="12" name="Plechovka 11"/>
            <p:cNvSpPr/>
            <p:nvPr/>
          </p:nvSpPr>
          <p:spPr>
            <a:xfrm>
              <a:off x="2551411" y="2204864"/>
              <a:ext cx="1080120" cy="288032"/>
            </a:xfrm>
            <a:prstGeom prst="can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echovka 12"/>
            <p:cNvSpPr/>
            <p:nvPr/>
          </p:nvSpPr>
          <p:spPr>
            <a:xfrm>
              <a:off x="2551411" y="2165362"/>
              <a:ext cx="1080120" cy="14401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>
            <a:off x="4489866" y="2808022"/>
            <a:ext cx="1080120" cy="327534"/>
            <a:chOff x="2551411" y="2165362"/>
            <a:chExt cx="1080120" cy="327534"/>
          </a:xfrm>
        </p:grpSpPr>
        <p:sp>
          <p:nvSpPr>
            <p:cNvPr id="15" name="Plechovka 14"/>
            <p:cNvSpPr/>
            <p:nvPr/>
          </p:nvSpPr>
          <p:spPr>
            <a:xfrm>
              <a:off x="2551411" y="2204864"/>
              <a:ext cx="1080120" cy="288032"/>
            </a:xfrm>
            <a:prstGeom prst="can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Plechovka 15"/>
            <p:cNvSpPr/>
            <p:nvPr/>
          </p:nvSpPr>
          <p:spPr>
            <a:xfrm>
              <a:off x="2551411" y="2165362"/>
              <a:ext cx="1080120" cy="14401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>
            <a:off x="3659145" y="2808023"/>
            <a:ext cx="1080120" cy="327534"/>
            <a:chOff x="2551411" y="2165362"/>
            <a:chExt cx="1080120" cy="327534"/>
          </a:xfrm>
        </p:grpSpPr>
        <p:sp>
          <p:nvSpPr>
            <p:cNvPr id="18" name="Plechovka 17"/>
            <p:cNvSpPr/>
            <p:nvPr/>
          </p:nvSpPr>
          <p:spPr>
            <a:xfrm>
              <a:off x="2551411" y="2204864"/>
              <a:ext cx="1080120" cy="288032"/>
            </a:xfrm>
            <a:prstGeom prst="can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Plechovka 18"/>
            <p:cNvSpPr/>
            <p:nvPr/>
          </p:nvSpPr>
          <p:spPr>
            <a:xfrm>
              <a:off x="2551411" y="2165362"/>
              <a:ext cx="1080120" cy="144016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Obdélník 21"/>
          <p:cNvSpPr/>
          <p:nvPr/>
        </p:nvSpPr>
        <p:spPr>
          <a:xfrm>
            <a:off x="3675398" y="1130265"/>
            <a:ext cx="327534" cy="36004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675398" y="1700808"/>
            <a:ext cx="360040" cy="32403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425694" y="1120973"/>
            <a:ext cx="1148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JIŽNÍ PÓL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5694" y="1700808"/>
            <a:ext cx="15359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SEVERNÍ PÓL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24233" y="5933392"/>
            <a:ext cx="217559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PŘITAŽLIVÁ SÍLA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18507" y="5933392"/>
            <a:ext cx="2132315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ODPUDIVÁ SÍLA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39460" y="5301208"/>
            <a:ext cx="2132315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ODPUDIVÁ SÍLA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28450" y="5933392"/>
            <a:ext cx="217559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PŘITAŽLIVÁ SÍLA</a:t>
            </a:r>
            <a:endParaRPr lang="cs-CZ" sz="2400" dirty="0"/>
          </a:p>
        </p:txBody>
      </p:sp>
      <p:sp>
        <p:nvSpPr>
          <p:cNvPr id="30" name="Obdélník 29">
            <a:hlinkClick r:id="rId2" action="ppaction://hlinksldjump"/>
          </p:cNvPr>
          <p:cNvSpPr/>
          <p:nvPr/>
        </p:nvSpPr>
        <p:spPr>
          <a:xfrm>
            <a:off x="559303" y="385970"/>
            <a:ext cx="6297202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Póly magnetu. Přiřaď správně pojmy z nabídky</a:t>
            </a:r>
            <a:endParaRPr lang="cs-CZ" sz="2400" b="1" dirty="0"/>
          </a:p>
        </p:txBody>
      </p:sp>
      <p:pic>
        <p:nvPicPr>
          <p:cNvPr id="4098" name="Picture 2" descr="C:\Users\VrtelkovaH\AppData\Local\Microsoft\Windows\Temporary Internet Files\Content.IE5\Q5H1SYG6\MM90033639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725" y="385970"/>
            <a:ext cx="986306" cy="98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ástupný symbol pro datum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32" name="Zástupný symbol pro číslo snímku 3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65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410712" y="3215559"/>
            <a:ext cx="2169400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654313" y="512118"/>
            <a:ext cx="7808566" cy="6480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Magnetická síla, označ předměty, které magnet přitahuje.</a:t>
            </a:r>
            <a:endParaRPr lang="cs-CZ" sz="2400" b="1" dirty="0"/>
          </a:p>
        </p:txBody>
      </p:sp>
      <p:pic>
        <p:nvPicPr>
          <p:cNvPr id="6146" name="Picture 2" descr="C:\Users\VrtelkovaH\AppData\Local\Microsoft\Windows\Temporary Internet Files\Content.IE5\R72C0G05\MC900340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910" y="3402506"/>
            <a:ext cx="1549522" cy="171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rtelkovaH\AppData\Local\Microsoft\Windows\Temporary Internet Files\Content.IE5\7FS4E9PY\MP9003866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82" y="1390347"/>
            <a:ext cx="1296144" cy="92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rtelkovaH\AppData\Local\Microsoft\Windows\Temporary Internet Files\Content.IE5\R72C0G05\MP9004050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58" y="2706962"/>
            <a:ext cx="1525792" cy="101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rtelkovaH\AppData\Local\Microsoft\Windows\Temporary Internet Files\Content.IE5\MJQ986DQ\MP9003372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00" y="3850584"/>
            <a:ext cx="1626908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rtelkovaH\AppData\Local\Microsoft\Windows\Temporary Internet Files\Content.IE5\R72C0G05\MC9003488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79" y="5417501"/>
            <a:ext cx="1347363" cy="94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VrtelkovaH\AppData\Local\Microsoft\Windows\Temporary Internet Files\Content.IE5\MJQ986DQ\MP90017548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688" y="1402418"/>
            <a:ext cx="1386875" cy="92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rtelkovaH\AppData\Local\Microsoft\Windows\Temporary Internet Files\Content.IE5\R72C0G05\MP90040309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712" y="5393014"/>
            <a:ext cx="1688001" cy="112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VrtelkovaH\AppData\Local\Microsoft\Windows\Temporary Internet Files\Content.IE5\R72C0G05\MP9002277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755" y="1390347"/>
            <a:ext cx="1439715" cy="95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VrtelkovaH\AppData\Local\Microsoft\Windows\Temporary Internet Files\Content.IE5\Q5H1SYG6\MP9003373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487" y="1353968"/>
            <a:ext cx="1440160" cy="102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VrtelkovaH\AppData\Local\Microsoft\Windows\Temporary Internet Files\Content.IE5\7FS4E9PY\MP90040137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82177" y="2701159"/>
            <a:ext cx="1184908" cy="177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VrtelkovaH\AppData\Local\Microsoft\Windows\Temporary Internet Files\Content.IE5\R72C0G05\MP90043047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16367"/>
            <a:ext cx="1976886" cy="1976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VrtelkovaH\AppData\Local\Microsoft\Windows\Temporary Internet Files\Content.IE5\7FS4E9PY\MP90043280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189" y="4989618"/>
            <a:ext cx="1230264" cy="170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VrtelkovaH\AppData\Local\Microsoft\Windows\Temporary Internet Files\Content.IE5\7FS4E9PY\MM900283724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723" y="5841714"/>
            <a:ext cx="567649" cy="65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ásobení 4"/>
          <p:cNvSpPr/>
          <p:nvPr/>
        </p:nvSpPr>
        <p:spPr>
          <a:xfrm>
            <a:off x="2591202" y="2945282"/>
            <a:ext cx="458912" cy="540553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Násobení 20"/>
          <p:cNvSpPr/>
          <p:nvPr/>
        </p:nvSpPr>
        <p:spPr>
          <a:xfrm>
            <a:off x="2591202" y="3485835"/>
            <a:ext cx="458912" cy="540553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2574688" y="4032720"/>
            <a:ext cx="458912" cy="540553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5865447" y="2969835"/>
            <a:ext cx="458912" cy="540553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61" name="Picture 17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996" y="3537787"/>
            <a:ext cx="3603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2" name="Picture 18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995" y="4017929"/>
            <a:ext cx="3603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Násobení 25"/>
          <p:cNvSpPr/>
          <p:nvPr/>
        </p:nvSpPr>
        <p:spPr>
          <a:xfrm>
            <a:off x="5914720" y="4414804"/>
            <a:ext cx="458912" cy="540553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ásobení 26"/>
          <p:cNvSpPr/>
          <p:nvPr/>
        </p:nvSpPr>
        <p:spPr>
          <a:xfrm>
            <a:off x="2601757" y="4526875"/>
            <a:ext cx="458912" cy="540553"/>
          </a:xfrm>
          <a:prstGeom prst="mathMultiply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15092" y="2535287"/>
            <a:ext cx="5002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Tyto předměty jsou ze ……………………….</a:t>
            </a:r>
            <a:endParaRPr lang="cs-CZ" sz="24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87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323528" y="299024"/>
            <a:ext cx="8136904" cy="6480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Velikost magnetické síly, udělej pokus a zvol správné pojmy.</a:t>
            </a:r>
            <a:endParaRPr lang="cs-CZ" sz="2400" b="1" dirty="0"/>
          </a:p>
        </p:txBody>
      </p:sp>
      <p:pic>
        <p:nvPicPr>
          <p:cNvPr id="5122" name="Picture 2" descr="C:\Users\VrtelkovaH\AppData\Local\Microsoft\Windows\Temporary Internet Files\Content.IE5\MJQ986DQ\MC900238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653" y="1556792"/>
            <a:ext cx="1388198" cy="120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043798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Pokus:</a:t>
            </a:r>
          </a:p>
          <a:p>
            <a:r>
              <a:rPr lang="cs-CZ" sz="2400" dirty="0" smtClean="0"/>
              <a:t>Kancelářskou sponku zavěs na gumičku a pomalu ji přibližuj k magnetu. Pozoruj.</a:t>
            </a:r>
          </a:p>
          <a:p>
            <a:r>
              <a:rPr lang="cs-CZ" sz="2400" dirty="0" smtClean="0"/>
              <a:t>Spolužák schová magnet pod sešit, ty ho pomocí sponky hledej. Najdeš?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140968"/>
            <a:ext cx="838152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Rozhodni</a:t>
            </a:r>
          </a:p>
          <a:p>
            <a:r>
              <a:rPr lang="cs-CZ" sz="2400" dirty="0" smtClean="0"/>
              <a:t>Magnet  </a:t>
            </a:r>
            <a:r>
              <a:rPr lang="cs-CZ" sz="2400" i="1" dirty="0" smtClean="0"/>
              <a:t>přitahuje – nepřitahuje</a:t>
            </a:r>
            <a:r>
              <a:rPr lang="cs-CZ" sz="2400" dirty="0" smtClean="0"/>
              <a:t> železné předměty i v případě, </a:t>
            </a:r>
          </a:p>
          <a:p>
            <a:r>
              <a:rPr lang="cs-CZ" sz="2400" dirty="0" smtClean="0"/>
              <a:t>že se ho nedotýkají. Magnetická síla </a:t>
            </a:r>
            <a:r>
              <a:rPr lang="cs-CZ" sz="2400" i="1" dirty="0" smtClean="0"/>
              <a:t>působí – nepůsobí </a:t>
            </a:r>
            <a:r>
              <a:rPr lang="cs-CZ" sz="2400" dirty="0" smtClean="0"/>
              <a:t>na dálku.</a:t>
            </a:r>
          </a:p>
          <a:p>
            <a:r>
              <a:rPr lang="cs-CZ" sz="2400" dirty="0" smtClean="0"/>
              <a:t>Velikost magnetické síly se </a:t>
            </a:r>
            <a:r>
              <a:rPr lang="cs-CZ" sz="2400" i="1" dirty="0" smtClean="0"/>
              <a:t>zvětšuje – zmenšuje</a:t>
            </a:r>
            <a:r>
              <a:rPr lang="cs-CZ" sz="2400" dirty="0" smtClean="0"/>
              <a:t>, když železný</a:t>
            </a:r>
          </a:p>
          <a:p>
            <a:r>
              <a:rPr lang="cs-CZ" sz="2400" dirty="0" smtClean="0"/>
              <a:t>předmět k magnetu přibližujeme.</a:t>
            </a:r>
          </a:p>
          <a:p>
            <a:r>
              <a:rPr lang="cs-CZ" sz="2400" dirty="0" smtClean="0"/>
              <a:t>Když tento předmět od magnetu vzdalujeme, velikost magnetické </a:t>
            </a:r>
          </a:p>
          <a:p>
            <a:r>
              <a:rPr lang="cs-CZ" sz="2400" dirty="0" smtClean="0"/>
              <a:t>síly se </a:t>
            </a:r>
            <a:r>
              <a:rPr lang="cs-CZ" sz="2400" i="1" dirty="0" smtClean="0"/>
              <a:t>zvětšuje – zmenšuje</a:t>
            </a:r>
            <a:r>
              <a:rPr lang="cs-CZ" sz="2400" dirty="0" smtClean="0"/>
              <a:t>. Magnetická síla působí – nepůsobí </a:t>
            </a:r>
          </a:p>
          <a:p>
            <a:r>
              <a:rPr lang="cs-CZ" sz="2400" dirty="0" smtClean="0"/>
              <a:t>přes překážku.</a:t>
            </a:r>
            <a:endParaRPr lang="cs-CZ" sz="240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86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1907704" y="506996"/>
            <a:ext cx="5760640" cy="6480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Kompas – popiš princip, doplň označení</a:t>
            </a:r>
            <a:endParaRPr lang="cs-CZ" sz="2400" b="1" dirty="0"/>
          </a:p>
        </p:txBody>
      </p:sp>
      <p:pic>
        <p:nvPicPr>
          <p:cNvPr id="7170" name="Picture 2" descr="C:\Users\VrtelkovaH\AppData\Local\Microsoft\Windows\Temporary Internet Files\Content.IE5\R72C0G05\MC900239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392" y="2521001"/>
            <a:ext cx="149321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25392" y="2132857"/>
            <a:ext cx="1493215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4486727" y="2708920"/>
            <a:ext cx="170544" cy="72008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83768" y="3284984"/>
            <a:ext cx="1152128" cy="5760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6095" y="3284984"/>
            <a:ext cx="1210538" cy="5760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25392" y="4368076"/>
            <a:ext cx="1493215" cy="6283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13530" y="1384896"/>
            <a:ext cx="936104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SEVER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48218" y="1402757"/>
            <a:ext cx="593146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JIH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18675" y="1384896"/>
            <a:ext cx="1165727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VÝCHOD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9557" y="1402757"/>
            <a:ext cx="975508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ZÁPAD</a:t>
            </a:r>
            <a:endParaRPr lang="cs-CZ" sz="2000" dirty="0"/>
          </a:p>
        </p:txBody>
      </p:sp>
      <p:pic>
        <p:nvPicPr>
          <p:cNvPr id="7171" name="Picture 3" descr="C:\Users\VrtelkovaH\AppData\Local\Microsoft\Windows\Temporary Internet Files\Content.IE5\7FS4E9PY\MC9004398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31" y="1337713"/>
            <a:ext cx="1839651" cy="183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VrtelkovaH\AppData\Local\Microsoft\Windows\Temporary Internet Files\Content.IE5\Q5H1SYG6\MP9004068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369" y="1337713"/>
            <a:ext cx="1728192" cy="216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VrtelkovaH\AppData\Local\Microsoft\Windows\Temporary Internet Files\Content.IE5\MJQ986DQ\MC9001988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369" y="3697057"/>
            <a:ext cx="1961584" cy="172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VrtelkovaH\AppData\Local\Microsoft\Windows\Temporary Internet Files\Content.IE5\R72C0G05\MC9002543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31" y="3733089"/>
            <a:ext cx="1787652" cy="1319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524401" y="5388123"/>
            <a:ext cx="63410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Magnetická střelka vždy směřuje na …………………..</a:t>
            </a:r>
          </a:p>
          <a:p>
            <a:endParaRPr lang="cs-CZ" sz="2400" dirty="0" smtClean="0"/>
          </a:p>
          <a:p>
            <a:r>
              <a:rPr lang="cs-CZ" sz="2400" dirty="0" smtClean="0"/>
              <a:t>Kompas nám slouží k ………………………………………….</a:t>
            </a:r>
            <a:endParaRPr lang="cs-CZ" sz="240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55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973" y="918012"/>
            <a:ext cx="2766053" cy="2074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02973" y="54868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19444" y="54868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pic>
        <p:nvPicPr>
          <p:cNvPr id="3076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439" y="933199"/>
            <a:ext cx="2943692" cy="2207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2766053" cy="2074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643729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4423" y="350100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pic>
        <p:nvPicPr>
          <p:cNvPr id="3079" name="Picture 7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242" y="3897052"/>
            <a:ext cx="3054085" cy="2290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7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85409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</a:t>
            </a:r>
            <a:endParaRPr lang="cs-CZ" b="1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4741"/>
            <a:ext cx="4221796" cy="3166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FDD25-0EB9-4C84-B0C1-DBC7DD5A10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43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Citace: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23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431</Words>
  <Application>Microsoft Office PowerPoint</Application>
  <PresentationFormat>Předvádění na obrazovce (4:3)</PresentationFormat>
  <Paragraphs>107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20</cp:revision>
  <dcterms:created xsi:type="dcterms:W3CDTF">2012-02-12T19:24:01Z</dcterms:created>
  <dcterms:modified xsi:type="dcterms:W3CDTF">2012-05-08T11:56:49Z</dcterms:modified>
</cp:coreProperties>
</file>