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359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977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710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551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113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887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059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164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529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213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98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6E8EA-226C-41DD-BBF3-668D242D8A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5E3B47-917A-4975-B63B-EA98400EA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869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VY_32_INOVACE_46_Právní ochrana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361949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PRÁVNÍ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Orgány právní ochrany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u="sng" dirty="0" smtClean="0"/>
              <a:t>1. Policie </a:t>
            </a:r>
            <a:r>
              <a:rPr lang="cs-CZ" dirty="0" smtClean="0"/>
              <a:t>– spolupůsobí při zajišťování veřejného       </a:t>
            </a:r>
          </a:p>
          <a:p>
            <a:pPr marL="0" indent="0">
              <a:buNone/>
            </a:pPr>
            <a:r>
              <a:rPr lang="cs-CZ" dirty="0" smtClean="0"/>
              <a:t>                    pořádku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vedou boj proti terorismu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odhalují trestné činy a jejich pachatele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dohlížejí na bezpečnost a plynulost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silničního provozu    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S7GEZ5G5\MC9002954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1703560" cy="2329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ye\AppData\Local\Microsoft\Windows\Temporary Internet Files\Content.IE5\0LT0PML9\MC9001962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27089"/>
            <a:ext cx="1775765" cy="1631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514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Orgány právní ochrany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rgbClr val="00B050"/>
                </a:solidFill>
              </a:rPr>
              <a:t> 2. Soudy</a:t>
            </a:r>
            <a:r>
              <a:rPr lang="cs-CZ" u="sng" dirty="0" smtClean="0"/>
              <a:t> </a:t>
            </a:r>
            <a:r>
              <a:rPr lang="cs-CZ" dirty="0"/>
              <a:t>-</a:t>
            </a:r>
            <a:r>
              <a:rPr lang="cs-CZ" dirty="0" smtClean="0"/>
              <a:t> rozhodují spor, na čí straně je pravda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zkoumají, zda došlo k zločinu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udělují tresty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rozhodují o právech a povinnostech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spolupracují s ozbrojenými složkami</a:t>
            </a:r>
          </a:p>
          <a:p>
            <a:pPr marL="0" indent="0">
              <a:buNone/>
            </a:pPr>
            <a:r>
              <a:rPr lang="cs-CZ" u="sng" dirty="0" smtClean="0"/>
              <a:t>Odpověz</a:t>
            </a:r>
            <a:r>
              <a:rPr lang="cs-CZ" dirty="0" smtClean="0"/>
              <a:t> : co je to talár?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: kde je nejvyšší soud? </a:t>
            </a:r>
            <a:endParaRPr lang="cs-CZ" dirty="0"/>
          </a:p>
        </p:txBody>
      </p:sp>
      <p:pic>
        <p:nvPicPr>
          <p:cNvPr id="2050" name="Picture 2" descr="C:\Users\zye\AppData\Local\Microsoft\Windows\Temporary Internet Files\Content.IE5\EPN5U4RQ\MP9004037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1467999" cy="1835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ye\AppData\Local\Microsoft\Windows\Temporary Internet Files\Content.IE5\76K3KEZC\MC90043487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94" y="2492896"/>
            <a:ext cx="1962758" cy="1962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769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Orgány právní ochrany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800" u="sng" dirty="0" smtClean="0">
                <a:solidFill>
                  <a:schemeClr val="tx2">
                    <a:lumMod val="75000"/>
                  </a:schemeClr>
                </a:solidFill>
              </a:rPr>
              <a:t>3. Státní zastupitelství</a:t>
            </a:r>
            <a:endParaRPr lang="cs-CZ" sz="12800" dirty="0" smtClean="0"/>
          </a:p>
          <a:p>
            <a:pPr>
              <a:buFontTx/>
              <a:buChar char="-"/>
            </a:pPr>
            <a:r>
              <a:rPr lang="cs-CZ" sz="12800" dirty="0"/>
              <a:t>v</a:t>
            </a:r>
            <a:r>
              <a:rPr lang="cs-CZ" sz="12800" dirty="0" smtClean="0"/>
              <a:t> některých otázkách zastupuje stát</a:t>
            </a:r>
          </a:p>
          <a:p>
            <a:pPr>
              <a:buFontTx/>
              <a:buChar char="-"/>
            </a:pPr>
            <a:r>
              <a:rPr lang="cs-CZ" sz="12800" dirty="0"/>
              <a:t>v</a:t>
            </a:r>
            <a:r>
              <a:rPr lang="cs-CZ" sz="12800" dirty="0" smtClean="0"/>
              <a:t>ypracovává obžalobu proti obviněnému</a:t>
            </a:r>
          </a:p>
          <a:p>
            <a:pPr>
              <a:buFontTx/>
              <a:buChar char="-"/>
            </a:pPr>
            <a:r>
              <a:rPr lang="cs-CZ" sz="12800" dirty="0" smtClean="0"/>
              <a:t>v trestním řízení je v pozici obžaloby</a:t>
            </a:r>
          </a:p>
          <a:p>
            <a:pPr marL="0" indent="0">
              <a:buNone/>
            </a:pPr>
            <a:r>
              <a:rPr lang="cs-CZ" sz="12800" u="sng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2800" u="sng" dirty="0" smtClean="0">
                <a:solidFill>
                  <a:schemeClr val="accent6">
                    <a:lumMod val="50000"/>
                  </a:schemeClr>
                </a:solidFill>
              </a:rPr>
              <a:t>Další pojmy :</a:t>
            </a:r>
            <a:endParaRPr lang="cs-CZ" sz="12800" dirty="0" smtClean="0"/>
          </a:p>
          <a:p>
            <a:pPr marL="0" indent="0">
              <a:buNone/>
            </a:pPr>
            <a:r>
              <a:rPr lang="cs-CZ" sz="12800" u="sng" dirty="0" smtClean="0"/>
              <a:t>Advokáti</a:t>
            </a:r>
            <a:r>
              <a:rPr lang="cs-CZ" sz="12800" dirty="0" smtClean="0"/>
              <a:t> – zastupují klienty v právních sporech</a:t>
            </a:r>
          </a:p>
          <a:p>
            <a:pPr marL="0" indent="0">
              <a:buNone/>
            </a:pPr>
            <a:r>
              <a:rPr lang="cs-CZ" sz="12800" dirty="0"/>
              <a:t> </a:t>
            </a:r>
            <a:r>
              <a:rPr lang="cs-CZ" sz="12800" dirty="0" smtClean="0"/>
              <a:t>                -  obhajují občany v trestních věcech</a:t>
            </a:r>
          </a:p>
          <a:p>
            <a:pPr marL="0" indent="0">
              <a:buNone/>
            </a:pPr>
            <a:r>
              <a:rPr lang="cs-CZ" sz="12800" dirty="0"/>
              <a:t> </a:t>
            </a:r>
            <a:r>
              <a:rPr lang="cs-CZ" sz="12800" dirty="0" smtClean="0"/>
              <a:t>                -  sepisují smlouvy a žaloby</a:t>
            </a:r>
          </a:p>
          <a:p>
            <a:pPr marL="0" indent="0">
              <a:buNone/>
            </a:pPr>
            <a:r>
              <a:rPr lang="cs-CZ" sz="12800" dirty="0"/>
              <a:t> </a:t>
            </a:r>
            <a:r>
              <a:rPr lang="cs-CZ" sz="12800" dirty="0" smtClean="0"/>
              <a:t>                -   musí zachovávat mlčenlivost</a:t>
            </a:r>
          </a:p>
          <a:p>
            <a:pPr marL="0" indent="0">
              <a:buNone/>
            </a:pPr>
            <a:r>
              <a:rPr lang="cs-CZ" sz="12800" dirty="0"/>
              <a:t> </a:t>
            </a:r>
            <a:r>
              <a:rPr lang="cs-CZ" sz="12800" dirty="0" smtClean="0"/>
              <a:t>            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u="sng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</p:txBody>
      </p:sp>
      <p:pic>
        <p:nvPicPr>
          <p:cNvPr id="4098" name="Picture 2" descr="C:\Users\zye\AppData\Local\Microsoft\Windows\Temporary Internet Files\Content.IE5\0LT0PML9\MC900295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76962"/>
            <a:ext cx="1944216" cy="1585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395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Orgány právní ochrany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u="sng" dirty="0" smtClean="0"/>
              <a:t>Notáři</a:t>
            </a:r>
            <a:r>
              <a:rPr lang="cs-CZ" dirty="0" smtClean="0"/>
              <a:t> – ověřují listiny a podpisy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 sepisují a uchovávají závěti, peníze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 poskytují úřední osvědčení určitých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skutečností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přijímají do úschovy listiny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připravují pro soudy řízení o dědictví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25AP39SZ\MC900300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49080"/>
            <a:ext cx="1381658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ye\AppData\Local\Microsoft\Windows\Temporary Internet Files\Content.IE5\S7GEZ5G5\MC9002855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65596"/>
            <a:ext cx="1832458" cy="1704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855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Janošková Dagmar a </a:t>
            </a:r>
            <a:r>
              <a:rPr lang="cs-CZ" dirty="0" err="1" smtClean="0"/>
              <a:t>kol.,Občanská</a:t>
            </a:r>
            <a:r>
              <a:rPr lang="cs-CZ" dirty="0" smtClean="0"/>
              <a:t> výchova 9, Rodinná výchova 9, učebnice pro základní školy a víceletá gymnázia, nakladatelství FRAUS 2006, s. </a:t>
            </a:r>
            <a:r>
              <a:rPr lang="cs-CZ" smtClean="0"/>
              <a:t>29-30</a:t>
            </a:r>
            <a:endParaRPr lang="cs-CZ" dirty="0"/>
          </a:p>
          <a:p>
            <a:r>
              <a:rPr lang="cs-CZ" dirty="0"/>
              <a:t>www.ofice.microsoft.com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551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229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VY_32_INOVACE_46_Právní ochrana</vt:lpstr>
      <vt:lpstr>PRÁVNÍ OCHRANA</vt:lpstr>
      <vt:lpstr>Orgány právní ochrany</vt:lpstr>
      <vt:lpstr>Orgány právní ochrany</vt:lpstr>
      <vt:lpstr>Orgány právní ochrany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12</cp:revision>
  <dcterms:created xsi:type="dcterms:W3CDTF">2011-03-21T16:20:45Z</dcterms:created>
  <dcterms:modified xsi:type="dcterms:W3CDTF">2012-05-08T11:55:43Z</dcterms:modified>
</cp:coreProperties>
</file>