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8" r:id="rId11"/>
    <p:sldId id="269" r:id="rId12"/>
    <p:sldId id="266" r:id="rId13"/>
    <p:sldId id="270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VY_32_INOVACE_Př_07_Obilniny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Konstantinovy Lázně, okres Tachov,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Hana </a:t>
          </a:r>
          <a:r>
            <a:rPr lang="cs-CZ" sz="2000" dirty="0" err="1" smtClean="0"/>
            <a:t>Vrtělková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Obilniny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</a:t>
          </a:r>
          <a:r>
            <a:rPr lang="cs-CZ" sz="2000" smtClean="0"/>
            <a:t>: CZ.1.07/1.4.00/21.2004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A9C6B6D-A615-4F98-BA47-F1CE1C1B8C7C}" type="presOf" srcId="{D1D4F407-5343-4D3F-B5B9-D407B03CAEB4}" destId="{D005CE8C-CC26-4C3E-AC11-E15060ECD759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B2F8F1F0-8A1E-469A-A650-42404B0611F2}" type="presOf" srcId="{D1D4F407-5343-4D3F-B5B9-D407B03CAEB4}" destId="{AED2198E-93D5-4001-81B4-73124B309672}" srcOrd="1" destOrd="0" presId="urn:microsoft.com/office/officeart/2005/8/layout/target3"/>
    <dgm:cxn modelId="{F19DD021-71C5-4E03-A0E7-59DE9F96E571}" type="presOf" srcId="{757F3AB3-0718-4624-B441-E567A8F0AB56}" destId="{333A1088-737F-45CB-B68E-254E46348037}" srcOrd="0" destOrd="0" presId="urn:microsoft.com/office/officeart/2005/8/layout/target3"/>
    <dgm:cxn modelId="{2B9A9560-A06B-496B-AFAE-AB1BD19F28F9}" type="presOf" srcId="{D8197B8C-B260-4A16-BDF4-0947B075E274}" destId="{25B08C86-7E15-44DC-BE7F-FFB55DD49D12}" srcOrd="0" destOrd="0" presId="urn:microsoft.com/office/officeart/2005/8/layout/target3"/>
    <dgm:cxn modelId="{64ABBDF6-0D89-4700-AC78-DED42785F523}" type="presOf" srcId="{D1B46980-6531-4606-95E6-44980827E919}" destId="{6140AFEC-043D-4C43-A2F9-D0F5331DF3A3}" srcOrd="0" destOrd="0" presId="urn:microsoft.com/office/officeart/2005/8/layout/target3"/>
    <dgm:cxn modelId="{439CDD40-05C7-4D3D-B88D-A4CE6F0D991A}" type="presOf" srcId="{D1B46980-6531-4606-95E6-44980827E919}" destId="{2BE915AB-18AA-4053-B92C-3BFC9ED204BB}" srcOrd="1" destOrd="0" presId="urn:microsoft.com/office/officeart/2005/8/layout/target3"/>
    <dgm:cxn modelId="{9AD7ACEB-DB29-4915-9C32-A1926424F1F7}" type="presOf" srcId="{B651F6E3-6281-48DB-9319-2AEAFDAE7572}" destId="{619D679B-A015-4ECF-8348-D1034C574F40}" srcOrd="0" destOrd="0" presId="urn:microsoft.com/office/officeart/2005/8/layout/target3"/>
    <dgm:cxn modelId="{11D53638-8A60-4F4C-BE6A-7D36A5C56840}" type="presOf" srcId="{B651F6E3-6281-48DB-9319-2AEAFDAE7572}" destId="{6BB5E863-4638-4E1D-BFDE-399D028AC4ED}" srcOrd="1" destOrd="0" presId="urn:microsoft.com/office/officeart/2005/8/layout/target3"/>
    <dgm:cxn modelId="{0C14CCC6-32A4-42E2-8490-B05DFB0374F5}" type="presOf" srcId="{4C35D32F-0EAB-4CD7-82EE-45574DC2A586}" destId="{8BEBB6EC-1DAA-4CAC-8A25-BC0FCBD5DBD5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3719F4E-4ABA-4338-9392-19C8314E8B78}" type="presOf" srcId="{4C35D32F-0EAB-4CD7-82EE-45574DC2A586}" destId="{890E4F0B-2866-4A3F-A3C7-2A14B1797930}" srcOrd="1" destOrd="0" presId="urn:microsoft.com/office/officeart/2005/8/layout/target3"/>
    <dgm:cxn modelId="{C35ED587-E8FA-421D-A48A-7E638E9A91E6}" type="presOf" srcId="{D8197B8C-B260-4A16-BDF4-0947B075E274}" destId="{5A5FFA88-C948-4069-8E93-59FA12366E83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9A357468-D153-425F-B6C9-6D68BE913176}" type="presParOf" srcId="{333A1088-737F-45CB-B68E-254E46348037}" destId="{F5ABB229-8D3B-4694-996A-96F23CF14429}" srcOrd="0" destOrd="0" presId="urn:microsoft.com/office/officeart/2005/8/layout/target3"/>
    <dgm:cxn modelId="{B60ABD34-3D48-4827-97FD-7DD507088F66}" type="presParOf" srcId="{333A1088-737F-45CB-B68E-254E46348037}" destId="{F41139FD-01EE-4571-8B17-4FB00FC51163}" srcOrd="1" destOrd="0" presId="urn:microsoft.com/office/officeart/2005/8/layout/target3"/>
    <dgm:cxn modelId="{5C0D6BA8-9991-4BF4-88FC-2B399C8EFF9B}" type="presParOf" srcId="{333A1088-737F-45CB-B68E-254E46348037}" destId="{D005CE8C-CC26-4C3E-AC11-E15060ECD759}" srcOrd="2" destOrd="0" presId="urn:microsoft.com/office/officeart/2005/8/layout/target3"/>
    <dgm:cxn modelId="{6A0696EB-C6CE-4C78-822D-E9F0AB4FEC3D}" type="presParOf" srcId="{333A1088-737F-45CB-B68E-254E46348037}" destId="{2C702D82-9B77-49B7-9568-BB8EB47C3372}" srcOrd="3" destOrd="0" presId="urn:microsoft.com/office/officeart/2005/8/layout/target3"/>
    <dgm:cxn modelId="{D631C9F0-4927-474C-9EB2-27BEE0B58833}" type="presParOf" srcId="{333A1088-737F-45CB-B68E-254E46348037}" destId="{A52A0455-90FF-4808-ABD0-F02540D31D5A}" srcOrd="4" destOrd="0" presId="urn:microsoft.com/office/officeart/2005/8/layout/target3"/>
    <dgm:cxn modelId="{732EBF0F-554A-4442-8ADA-994BBCBD0593}" type="presParOf" srcId="{333A1088-737F-45CB-B68E-254E46348037}" destId="{6140AFEC-043D-4C43-A2F9-D0F5331DF3A3}" srcOrd="5" destOrd="0" presId="urn:microsoft.com/office/officeart/2005/8/layout/target3"/>
    <dgm:cxn modelId="{AF213B3C-AD8B-4802-B312-4A3124D4F854}" type="presParOf" srcId="{333A1088-737F-45CB-B68E-254E46348037}" destId="{9358AC05-5D7D-4327-9F80-1AD486AEA664}" srcOrd="6" destOrd="0" presId="urn:microsoft.com/office/officeart/2005/8/layout/target3"/>
    <dgm:cxn modelId="{D1D3AE9E-A8F6-4C14-A374-60234144C05F}" type="presParOf" srcId="{333A1088-737F-45CB-B68E-254E46348037}" destId="{313FC574-E1CD-4FB4-B054-0B805CE0447D}" srcOrd="7" destOrd="0" presId="urn:microsoft.com/office/officeart/2005/8/layout/target3"/>
    <dgm:cxn modelId="{B8295BDB-9B89-4C7A-A678-FE909D6AE0CE}" type="presParOf" srcId="{333A1088-737F-45CB-B68E-254E46348037}" destId="{619D679B-A015-4ECF-8348-D1034C574F40}" srcOrd="8" destOrd="0" presId="urn:microsoft.com/office/officeart/2005/8/layout/target3"/>
    <dgm:cxn modelId="{77D9D051-71A3-4A8C-9D15-A60A7C848B6F}" type="presParOf" srcId="{333A1088-737F-45CB-B68E-254E46348037}" destId="{322283A8-4A27-4CDA-BAE3-F381106A9174}" srcOrd="9" destOrd="0" presId="urn:microsoft.com/office/officeart/2005/8/layout/target3"/>
    <dgm:cxn modelId="{74E49349-5557-489F-9D73-D6896909919C}" type="presParOf" srcId="{333A1088-737F-45CB-B68E-254E46348037}" destId="{FFC9F71D-1B4F-4AD9-A4A6-86ADEFC8AF5C}" srcOrd="10" destOrd="0" presId="urn:microsoft.com/office/officeart/2005/8/layout/target3"/>
    <dgm:cxn modelId="{B44E2AB4-F62E-47CD-BF0B-7632851AFF28}" type="presParOf" srcId="{333A1088-737F-45CB-B68E-254E46348037}" destId="{25B08C86-7E15-44DC-BE7F-FFB55DD49D12}" srcOrd="11" destOrd="0" presId="urn:microsoft.com/office/officeart/2005/8/layout/target3"/>
    <dgm:cxn modelId="{9249CD7F-DA6F-4927-A48C-D44AB217DF7C}" type="presParOf" srcId="{333A1088-737F-45CB-B68E-254E46348037}" destId="{76644BE8-9D7C-4C09-B250-3D10AF48CBB7}" srcOrd="12" destOrd="0" presId="urn:microsoft.com/office/officeart/2005/8/layout/target3"/>
    <dgm:cxn modelId="{60AEED85-24CE-407B-8B4C-E822A5702467}" type="presParOf" srcId="{333A1088-737F-45CB-B68E-254E46348037}" destId="{EE85B701-7295-41C0-BA7A-34D3756A2AE6}" srcOrd="13" destOrd="0" presId="urn:microsoft.com/office/officeart/2005/8/layout/target3"/>
    <dgm:cxn modelId="{282658CE-AD54-404C-88C9-737BC9A392D6}" type="presParOf" srcId="{333A1088-737F-45CB-B68E-254E46348037}" destId="{8BEBB6EC-1DAA-4CAC-8A25-BC0FCBD5DBD5}" srcOrd="14" destOrd="0" presId="urn:microsoft.com/office/officeart/2005/8/layout/target3"/>
    <dgm:cxn modelId="{A5C6ACC2-61AB-4CD3-8E28-A0801E979AA8}" type="presParOf" srcId="{333A1088-737F-45CB-B68E-254E46348037}" destId="{AED2198E-93D5-4001-81B4-73124B309672}" srcOrd="15" destOrd="0" presId="urn:microsoft.com/office/officeart/2005/8/layout/target3"/>
    <dgm:cxn modelId="{C05318BA-974D-476A-9C01-8818929C4575}" type="presParOf" srcId="{333A1088-737F-45CB-B68E-254E46348037}" destId="{2BE915AB-18AA-4053-B92C-3BFC9ED204BB}" srcOrd="16" destOrd="0" presId="urn:microsoft.com/office/officeart/2005/8/layout/target3"/>
    <dgm:cxn modelId="{A22E84F4-7853-4B8D-ACF7-CD2C745AD761}" type="presParOf" srcId="{333A1088-737F-45CB-B68E-254E46348037}" destId="{6BB5E863-4638-4E1D-BFDE-399D028AC4ED}" srcOrd="17" destOrd="0" presId="urn:microsoft.com/office/officeart/2005/8/layout/target3"/>
    <dgm:cxn modelId="{A43C1AF3-7A29-46FF-837F-82B1340DA9AD}" type="presParOf" srcId="{333A1088-737F-45CB-B68E-254E46348037}" destId="{5A5FFA88-C948-4069-8E93-59FA12366E83}" srcOrd="18" destOrd="0" presId="urn:microsoft.com/office/officeart/2005/8/layout/target3"/>
    <dgm:cxn modelId="{29DD03F0-708E-4B2D-AA6D-606DDA98182A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240360" cy="324036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604454" y="0"/>
          <a:ext cx="6444715" cy="324036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Konstantinovy Lázně, okres Tachov, příspěvková organizace</a:t>
          </a:r>
          <a:endParaRPr lang="cs-CZ" sz="2000" kern="1200" dirty="0"/>
        </a:p>
      </dsp:txBody>
      <dsp:txXfrm>
        <a:off x="1604454" y="0"/>
        <a:ext cx="6444715" cy="518457"/>
      </dsp:txXfrm>
    </dsp:sp>
    <dsp:sp modelId="{A52A0455-90FF-4808-ABD0-F02540D31D5A}">
      <dsp:nvSpPr>
        <dsp:cNvPr id="0" name=""/>
        <dsp:cNvSpPr/>
      </dsp:nvSpPr>
      <dsp:spPr>
        <a:xfrm>
          <a:off x="340237" y="518457"/>
          <a:ext cx="2559884" cy="255988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620180" y="518457"/>
          <a:ext cx="6444715" cy="25598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Hana </a:t>
          </a:r>
          <a:r>
            <a:rPr lang="cs-CZ" sz="2000" kern="1200" dirty="0" err="1" smtClean="0"/>
            <a:t>Vrtělková</a:t>
          </a:r>
          <a:endParaRPr lang="cs-CZ" sz="2000" kern="1200" dirty="0"/>
        </a:p>
      </dsp:txBody>
      <dsp:txXfrm>
        <a:off x="1620180" y="518457"/>
        <a:ext cx="6444715" cy="518457"/>
      </dsp:txXfrm>
    </dsp:sp>
    <dsp:sp modelId="{313FC574-E1CD-4FB4-B054-0B805CE0447D}">
      <dsp:nvSpPr>
        <dsp:cNvPr id="0" name=""/>
        <dsp:cNvSpPr/>
      </dsp:nvSpPr>
      <dsp:spPr>
        <a:xfrm>
          <a:off x="680475" y="1036915"/>
          <a:ext cx="1879408" cy="187940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620180" y="1036915"/>
          <a:ext cx="6444715" cy="187940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VY_32_INOVACE_Př_07_Obilniny</a:t>
          </a:r>
          <a:endParaRPr lang="cs-CZ" sz="2000" kern="1200" dirty="0"/>
        </a:p>
      </dsp:txBody>
      <dsp:txXfrm>
        <a:off x="1620180" y="1036915"/>
        <a:ext cx="6444715" cy="518457"/>
      </dsp:txXfrm>
    </dsp:sp>
    <dsp:sp modelId="{FFC9F71D-1B4F-4AD9-A4A6-86ADEFC8AF5C}">
      <dsp:nvSpPr>
        <dsp:cNvPr id="0" name=""/>
        <dsp:cNvSpPr/>
      </dsp:nvSpPr>
      <dsp:spPr>
        <a:xfrm>
          <a:off x="1020713" y="1555372"/>
          <a:ext cx="1198933" cy="119893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570877" y="1556943"/>
          <a:ext cx="6444715" cy="11989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Obilniny</a:t>
          </a:r>
          <a:endParaRPr lang="cs-CZ" sz="2000" kern="1200" dirty="0"/>
        </a:p>
      </dsp:txBody>
      <dsp:txXfrm>
        <a:off x="1570877" y="1556943"/>
        <a:ext cx="6444715" cy="518457"/>
      </dsp:txXfrm>
    </dsp:sp>
    <dsp:sp modelId="{EE85B701-7295-41C0-BA7A-34D3756A2AE6}">
      <dsp:nvSpPr>
        <dsp:cNvPr id="0" name=""/>
        <dsp:cNvSpPr/>
      </dsp:nvSpPr>
      <dsp:spPr>
        <a:xfrm>
          <a:off x="1360951" y="2073830"/>
          <a:ext cx="518457" cy="51845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620180" y="2073830"/>
          <a:ext cx="6444715" cy="51845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</a:t>
          </a:r>
          <a:r>
            <a:rPr lang="cs-CZ" sz="2000" kern="1200" smtClean="0"/>
            <a:t>: CZ.1.07/1.4.00/21.2004 </a:t>
          </a:r>
          <a:endParaRPr lang="cs-CZ" sz="2000" kern="1200" dirty="0"/>
        </a:p>
      </dsp:txBody>
      <dsp:txXfrm>
        <a:off x="1620180" y="2073830"/>
        <a:ext cx="6444715" cy="5184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C69C99-65FF-4583-A9D7-9F99CA4BC47C}" type="datetimeFigureOut">
              <a:rPr lang="cs-CZ" smtClean="0"/>
              <a:t>8.5.2012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F2DA0-801B-470F-B4CC-0A18B52F9A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12059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B9633-42A4-4D25-B6D1-DC98FF6EA052}" type="datetimeFigureOut">
              <a:rPr lang="cs-CZ" smtClean="0"/>
              <a:t>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662D6-F89F-4BD8-9CAB-B6E69E98C0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54702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B9633-42A4-4D25-B6D1-DC98FF6EA052}" type="datetimeFigureOut">
              <a:rPr lang="cs-CZ" smtClean="0"/>
              <a:t>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662D6-F89F-4BD8-9CAB-B6E69E98C0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8390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B9633-42A4-4D25-B6D1-DC98FF6EA052}" type="datetimeFigureOut">
              <a:rPr lang="cs-CZ" smtClean="0"/>
              <a:t>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662D6-F89F-4BD8-9CAB-B6E69E98C0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77737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B9633-42A4-4D25-B6D1-DC98FF6EA052}" type="datetimeFigureOut">
              <a:rPr lang="cs-CZ" smtClean="0"/>
              <a:t>8.5.2012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662D6-F89F-4BD8-9CAB-B6E69E98C0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21403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B9633-42A4-4D25-B6D1-DC98FF6EA052}" type="datetimeFigureOut">
              <a:rPr lang="cs-CZ" smtClean="0"/>
              <a:t>8.5.2012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662D6-F89F-4BD8-9CAB-B6E69E98C0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43007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B9633-42A4-4D25-B6D1-DC98FF6EA052}" type="datetimeFigureOut">
              <a:rPr lang="cs-CZ" smtClean="0"/>
              <a:t>8.5.2012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662D6-F89F-4BD8-9CAB-B6E69E98C0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1960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B9633-42A4-4D25-B6D1-DC98FF6EA052}" type="datetimeFigureOut">
              <a:rPr lang="cs-CZ" smtClean="0"/>
              <a:t>8.5.2012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662D6-F89F-4BD8-9CAB-B6E69E98C0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02066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B9633-42A4-4D25-B6D1-DC98FF6EA052}" type="datetimeFigureOut">
              <a:rPr lang="cs-CZ" smtClean="0"/>
              <a:t>8.5.2012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662D6-F89F-4BD8-9CAB-B6E69E98C0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7737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B9633-42A4-4D25-B6D1-DC98FF6EA052}" type="datetimeFigureOut">
              <a:rPr lang="cs-CZ" smtClean="0"/>
              <a:t>8.5.2012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662D6-F89F-4BD8-9CAB-B6E69E98C0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65191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B9633-42A4-4D25-B6D1-DC98FF6EA052}" type="datetimeFigureOut">
              <a:rPr lang="cs-CZ" smtClean="0"/>
              <a:t>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662D6-F89F-4BD8-9CAB-B6E69E98C0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04136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B9633-42A4-4D25-B6D1-DC98FF6EA052}" type="datetimeFigureOut">
              <a:rPr lang="cs-CZ" smtClean="0"/>
              <a:t>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662D6-F89F-4BD8-9CAB-B6E69E98C0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53875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BB9633-42A4-4D25-B6D1-DC98FF6EA052}" type="datetimeFigureOut">
              <a:rPr lang="cs-CZ" smtClean="0"/>
              <a:t>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8662D6-F89F-4BD8-9CAB-B6E69E98C0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2084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1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slide" Target="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4.png"/><Relationship Id="rId2" Type="http://schemas.openxmlformats.org/officeDocument/2006/relationships/slide" Target="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31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0.xml"/><Relationship Id="rId5" Type="http://schemas.openxmlformats.org/officeDocument/2006/relationships/image" Target="../media/image30.png"/><Relationship Id="rId4" Type="http://schemas.openxmlformats.org/officeDocument/2006/relationships/slide" Target="slide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P%C5%A1enice" TargetMode="External"/><Relationship Id="rId7" Type="http://schemas.openxmlformats.org/officeDocument/2006/relationships/hyperlink" Target="http://cs.wikipedia.org/wiki/Oves" TargetMode="External"/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Kuku%C5%99ice" TargetMode="External"/><Relationship Id="rId5" Type="http://schemas.openxmlformats.org/officeDocument/2006/relationships/hyperlink" Target="http://cs.wikipedia.org/wiki/Je%C4%8Dmen" TargetMode="External"/><Relationship Id="rId4" Type="http://schemas.openxmlformats.org/officeDocument/2006/relationships/hyperlink" Target="http://cs.wikipedia.org/wiki/%C5%BDito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582203027"/>
              </p:ext>
            </p:extLst>
          </p:nvPr>
        </p:nvGraphicFramePr>
        <p:xfrm>
          <a:off x="539552" y="1052736"/>
          <a:ext cx="8064896" cy="3240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8496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620688"/>
            <a:ext cx="8352928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>
                <a:solidFill>
                  <a:prstClr val="black"/>
                </a:solidFill>
              </a:rPr>
              <a:t>Anotace:</a:t>
            </a:r>
          </a:p>
          <a:p>
            <a:r>
              <a:rPr lang="cs-CZ" sz="2000" dirty="0" smtClean="0">
                <a:solidFill>
                  <a:prstClr val="black"/>
                </a:solidFill>
              </a:rPr>
              <a:t>	Prezentace </a:t>
            </a:r>
            <a:r>
              <a:rPr lang="cs-CZ" sz="2000" dirty="0">
                <a:solidFill>
                  <a:prstClr val="black"/>
                </a:solidFill>
              </a:rPr>
              <a:t>učiva: </a:t>
            </a:r>
            <a:r>
              <a:rPr lang="cs-CZ" sz="2000" dirty="0" smtClean="0">
                <a:solidFill>
                  <a:prstClr val="black"/>
                </a:solidFill>
              </a:rPr>
              <a:t>obilniny - stavba těla, druhy obilnin, příbuzné rostliny.</a:t>
            </a:r>
            <a:endParaRPr lang="cs-CZ" sz="2000" dirty="0">
              <a:solidFill>
                <a:prstClr val="black"/>
              </a:solidFill>
            </a:endParaRPr>
          </a:p>
          <a:p>
            <a:r>
              <a:rPr lang="cs-CZ" sz="2000" dirty="0" smtClean="0">
                <a:solidFill>
                  <a:prstClr val="black"/>
                </a:solidFill>
              </a:rPr>
              <a:t>	Pro procvičení osvojeného učiva žáci popisují tělo rostliny, přiřazují správné názvy k osvojeným obilninám.</a:t>
            </a:r>
          </a:p>
          <a:p>
            <a:r>
              <a:rPr lang="cs-CZ" sz="2000" dirty="0" smtClean="0">
                <a:solidFill>
                  <a:prstClr val="black"/>
                </a:solidFill>
              </a:rPr>
              <a:t>	Žáci jsou vedeni k aktivní práci při osvojování a procvičování </a:t>
            </a:r>
          </a:p>
          <a:p>
            <a:r>
              <a:rPr lang="cs-CZ" sz="2000" dirty="0" smtClean="0">
                <a:solidFill>
                  <a:prstClr val="black"/>
                </a:solidFill>
              </a:rPr>
              <a:t>daného tématu.</a:t>
            </a:r>
          </a:p>
          <a:p>
            <a:endParaRPr lang="cs-CZ" sz="2000" dirty="0" smtClean="0">
              <a:solidFill>
                <a:prstClr val="black"/>
              </a:solidFill>
            </a:endParaRPr>
          </a:p>
          <a:p>
            <a:r>
              <a:rPr lang="cs-CZ" sz="2000" dirty="0" smtClean="0">
                <a:solidFill>
                  <a:prstClr val="black"/>
                </a:solidFill>
              </a:rPr>
              <a:t>Klíčová slova: 	kořen, stonek, </a:t>
            </a:r>
            <a:r>
              <a:rPr lang="cs-CZ" sz="2000" dirty="0" err="1" smtClean="0">
                <a:solidFill>
                  <a:prstClr val="black"/>
                </a:solidFill>
              </a:rPr>
              <a:t>kolénko</a:t>
            </a:r>
            <a:r>
              <a:rPr lang="cs-CZ" sz="2000" dirty="0" smtClean="0">
                <a:solidFill>
                  <a:prstClr val="black"/>
                </a:solidFill>
              </a:rPr>
              <a:t>, list, klas, obilka, strniště,  sláma, seno, trávy</a:t>
            </a:r>
            <a:endParaRPr lang="cs-CZ" sz="2000" dirty="0">
              <a:solidFill>
                <a:prstClr val="black"/>
              </a:solidFill>
            </a:endParaRPr>
          </a:p>
          <a:p>
            <a:r>
              <a:rPr lang="cs-CZ" sz="2000" dirty="0">
                <a:solidFill>
                  <a:prstClr val="black"/>
                </a:solidFill>
              </a:rPr>
              <a:t>DUM je určen pro 4. ročník ZŠ, je vhodný pro </a:t>
            </a:r>
            <a:r>
              <a:rPr lang="cs-CZ" sz="2000" dirty="0" smtClean="0">
                <a:solidFill>
                  <a:prstClr val="black"/>
                </a:solidFill>
              </a:rPr>
              <a:t>výklad učiva a pro procvičování.</a:t>
            </a:r>
            <a:endParaRPr lang="cs-CZ" sz="2000" dirty="0">
              <a:solidFill>
                <a:prstClr val="black"/>
              </a:solidFill>
            </a:endParaRPr>
          </a:p>
          <a:p>
            <a:endParaRPr lang="cs-CZ" sz="2000" dirty="0">
              <a:solidFill>
                <a:prstClr val="black"/>
              </a:solidFill>
            </a:endParaRPr>
          </a:p>
          <a:p>
            <a:r>
              <a:rPr lang="cs-CZ" sz="2000" dirty="0">
                <a:solidFill>
                  <a:prstClr val="black"/>
                </a:solidFill>
              </a:rPr>
              <a:t>Pomůcky: atlasy </a:t>
            </a:r>
            <a:r>
              <a:rPr lang="cs-CZ" sz="2000" dirty="0" smtClean="0">
                <a:solidFill>
                  <a:prstClr val="black"/>
                </a:solidFill>
              </a:rPr>
              <a:t>rostlin pro doplňující činnost</a:t>
            </a:r>
          </a:p>
          <a:p>
            <a:r>
              <a:rPr lang="cs-CZ" sz="2000" dirty="0">
                <a:solidFill>
                  <a:prstClr val="black"/>
                </a:solidFill>
              </a:rPr>
              <a:t>Při práci mohou žáci pomocí hypertextových odkazů v nadpisech otevřít stranu </a:t>
            </a:r>
          </a:p>
          <a:p>
            <a:r>
              <a:rPr lang="cs-CZ" sz="2000" dirty="0">
                <a:solidFill>
                  <a:prstClr val="black"/>
                </a:solidFill>
              </a:rPr>
              <a:t>se správným řešením, která je v závěru prezentace. V jednotlivých obrazech </a:t>
            </a:r>
            <a:r>
              <a:rPr lang="cs-CZ" sz="2000">
                <a:solidFill>
                  <a:prstClr val="black"/>
                </a:solidFill>
              </a:rPr>
              <a:t>je </a:t>
            </a:r>
            <a:r>
              <a:rPr lang="cs-CZ" sz="2000" smtClean="0">
                <a:solidFill>
                  <a:prstClr val="black"/>
                </a:solidFill>
              </a:rPr>
              <a:t>opět odkaz </a:t>
            </a:r>
            <a:r>
              <a:rPr lang="cs-CZ" sz="2000" dirty="0">
                <a:solidFill>
                  <a:prstClr val="black"/>
                </a:solidFill>
              </a:rPr>
              <a:t>pro návrat zpět.</a:t>
            </a:r>
          </a:p>
          <a:p>
            <a:endParaRPr lang="cs-CZ" sz="2000" dirty="0">
              <a:solidFill>
                <a:prstClr val="black"/>
              </a:solidFill>
            </a:endParaRPr>
          </a:p>
          <a:p>
            <a:endParaRPr lang="cs-CZ" sz="2000" dirty="0">
              <a:solidFill>
                <a:prstClr val="black"/>
              </a:solidFill>
            </a:endParaRPr>
          </a:p>
          <a:p>
            <a:r>
              <a:rPr lang="cs-CZ" sz="2000" dirty="0">
                <a:solidFill>
                  <a:prstClr val="black"/>
                </a:solidFill>
              </a:rPr>
              <a:t>Autorem materiálu a všech jeho částí, není-li uvedeno </a:t>
            </a:r>
            <a:r>
              <a:rPr lang="cs-CZ" sz="2000" dirty="0" smtClean="0">
                <a:solidFill>
                  <a:prstClr val="black"/>
                </a:solidFill>
              </a:rPr>
              <a:t>jinak</a:t>
            </a:r>
            <a:r>
              <a:rPr lang="cs-CZ" sz="2000" dirty="0">
                <a:solidFill>
                  <a:prstClr val="black"/>
                </a:solidFill>
              </a:rPr>
              <a:t>, je Hana </a:t>
            </a:r>
            <a:r>
              <a:rPr lang="cs-CZ" sz="2000" dirty="0" err="1">
                <a:solidFill>
                  <a:prstClr val="black"/>
                </a:solidFill>
              </a:rPr>
              <a:t>Vrtělková</a:t>
            </a:r>
            <a:r>
              <a:rPr lang="cs-CZ" sz="2000" dirty="0">
                <a:solidFill>
                  <a:prstClr val="black"/>
                </a:solidFill>
              </a:rPr>
              <a:t>.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611560" y="177281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>
                <a:solidFill>
                  <a:prstClr val="black">
                    <a:tint val="75000"/>
                  </a:prstClr>
                </a:solidFill>
              </a:rPr>
              <a:t>2011/2012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Člověk a jeho svět - Přírodověda 4.ročník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0913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22651" y="945747"/>
            <a:ext cx="8184933" cy="4893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Obilniny jsou ……………………….rostliny, pěstují se na ………………… .</a:t>
            </a:r>
          </a:p>
          <a:p>
            <a:endParaRPr lang="cs-CZ" sz="2400" dirty="0" smtClean="0"/>
          </a:p>
          <a:p>
            <a:r>
              <a:rPr lang="cs-CZ" sz="2400" dirty="0" smtClean="0"/>
              <a:t>Období sklizně nazýváme …………………. . Kombajny posečou </a:t>
            </a:r>
          </a:p>
          <a:p>
            <a:endParaRPr lang="cs-CZ" sz="2400" dirty="0" smtClean="0"/>
          </a:p>
          <a:p>
            <a:r>
              <a:rPr lang="cs-CZ" sz="2400" dirty="0" smtClean="0"/>
              <a:t>………………………..…  ………………………se z klasů uvolní mlácením,</a:t>
            </a:r>
          </a:p>
          <a:p>
            <a:endParaRPr lang="cs-CZ" sz="2400" dirty="0" smtClean="0"/>
          </a:p>
          <a:p>
            <a:r>
              <a:rPr lang="cs-CZ" sz="2400" dirty="0" smtClean="0"/>
              <a:t> ………………………………se využívá jako ...………………………</a:t>
            </a:r>
          </a:p>
          <a:p>
            <a:endParaRPr lang="cs-CZ" sz="2400" dirty="0"/>
          </a:p>
          <a:p>
            <a:r>
              <a:rPr lang="cs-CZ" sz="2400" dirty="0" smtClean="0"/>
              <a:t>pro hospodářská zvířata ve stájích a chlévech.</a:t>
            </a:r>
          </a:p>
          <a:p>
            <a:endParaRPr lang="cs-CZ" sz="2400" dirty="0" smtClean="0"/>
          </a:p>
          <a:p>
            <a:r>
              <a:rPr lang="cs-CZ" sz="2400" dirty="0" smtClean="0"/>
              <a:t>………………………….. se melou na rozmanité druhy mouky. </a:t>
            </a:r>
          </a:p>
          <a:p>
            <a:endParaRPr lang="cs-CZ" sz="2400" dirty="0" smtClean="0"/>
          </a:p>
          <a:p>
            <a:r>
              <a:rPr lang="cs-CZ" sz="2400" dirty="0" smtClean="0"/>
              <a:t>……………………………….se zaorá.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7627581" y="5969926"/>
            <a:ext cx="1180003" cy="461665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i="1" dirty="0" smtClean="0">
                <a:solidFill>
                  <a:srgbClr val="FF0000"/>
                </a:solidFill>
              </a:rPr>
              <a:t>kulturní</a:t>
            </a:r>
            <a:endParaRPr lang="cs-CZ" sz="2400" b="1" i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934651" y="5969926"/>
            <a:ext cx="659155" cy="461665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i="1" dirty="0" smtClean="0">
                <a:solidFill>
                  <a:srgbClr val="FF0000"/>
                </a:solidFill>
              </a:rPr>
              <a:t>poli</a:t>
            </a:r>
            <a:endParaRPr lang="cs-CZ" sz="2400" b="1" i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154994" y="5365062"/>
            <a:ext cx="619080" cy="461665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i="1" dirty="0" smtClean="0">
                <a:solidFill>
                  <a:srgbClr val="FF0000"/>
                </a:solidFill>
              </a:rPr>
              <a:t>žně</a:t>
            </a:r>
            <a:endParaRPr lang="cs-CZ" sz="2400" b="1" i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084168" y="5365063"/>
            <a:ext cx="1863267" cy="461665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i="1" dirty="0" smtClean="0">
                <a:solidFill>
                  <a:srgbClr val="FF0000"/>
                </a:solidFill>
              </a:rPr>
              <a:t>stébla s klasy</a:t>
            </a:r>
            <a:endParaRPr lang="cs-CZ" sz="2400" b="1" i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10357" y="351667"/>
            <a:ext cx="950901" cy="461665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i="1" dirty="0" smtClean="0">
                <a:solidFill>
                  <a:srgbClr val="FF0000"/>
                </a:solidFill>
              </a:rPr>
              <a:t>obilky</a:t>
            </a:r>
            <a:endParaRPr lang="cs-CZ" sz="2400" b="1" i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67544" y="5969926"/>
            <a:ext cx="2802306" cy="461665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i="1" dirty="0" smtClean="0">
                <a:solidFill>
                  <a:srgbClr val="FF0000"/>
                </a:solidFill>
              </a:rPr>
              <a:t>sláma(zbytky stébel)</a:t>
            </a:r>
            <a:endParaRPr lang="cs-CZ" sz="2400" b="1" i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862061" y="5969926"/>
            <a:ext cx="1567737" cy="461665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i="1" dirty="0" smtClean="0">
                <a:solidFill>
                  <a:srgbClr val="FF0000"/>
                </a:solidFill>
              </a:rPr>
              <a:t>podestýlka</a:t>
            </a:r>
            <a:endParaRPr lang="cs-CZ" sz="2400" b="1" i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119369" y="303039"/>
            <a:ext cx="1611339" cy="461665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i="1" dirty="0" smtClean="0">
                <a:solidFill>
                  <a:srgbClr val="FF0000"/>
                </a:solidFill>
              </a:rPr>
              <a:t>obilky(zrní)</a:t>
            </a:r>
            <a:endParaRPr lang="cs-CZ" sz="2400" b="1" i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513035" y="5969926"/>
            <a:ext cx="1130181" cy="461665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i="1" dirty="0" smtClean="0">
                <a:solidFill>
                  <a:srgbClr val="FF0000"/>
                </a:solidFill>
              </a:rPr>
              <a:t>strniště</a:t>
            </a:r>
            <a:endParaRPr lang="cs-CZ" sz="2400" b="1" i="1" dirty="0">
              <a:solidFill>
                <a:srgbClr val="FF0000"/>
              </a:solidFill>
            </a:endParaRPr>
          </a:p>
        </p:txBody>
      </p:sp>
      <p:sp>
        <p:nvSpPr>
          <p:cNvPr id="13" name="Obdélník 12">
            <a:hlinkClick r:id="rId2" action="ppaction://hlinksldjump"/>
          </p:cNvPr>
          <p:cNvSpPr/>
          <p:nvPr/>
        </p:nvSpPr>
        <p:spPr>
          <a:xfrm>
            <a:off x="2824557" y="260648"/>
            <a:ext cx="3480974" cy="50405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Doplň text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543636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hlinkClick r:id="rId2" action="ppaction://hlinksldjump"/>
          </p:cNvPr>
          <p:cNvSpPr/>
          <p:nvPr/>
        </p:nvSpPr>
        <p:spPr>
          <a:xfrm>
            <a:off x="539552" y="548680"/>
            <a:ext cx="8064896" cy="64807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Pojmenuj stavbu těla obilniny, popiš jednotlivé části rostliny</a:t>
            </a:r>
            <a:endParaRPr lang="cs-CZ" sz="2400" b="1" dirty="0"/>
          </a:p>
        </p:txBody>
      </p:sp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844824"/>
            <a:ext cx="1997022" cy="410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Volný tvar 4"/>
          <p:cNvSpPr/>
          <p:nvPr/>
        </p:nvSpPr>
        <p:spPr>
          <a:xfrm>
            <a:off x="3347884" y="5796116"/>
            <a:ext cx="2920181" cy="191768"/>
          </a:xfrm>
          <a:custGeom>
            <a:avLst/>
            <a:gdLst>
              <a:gd name="connsiteX0" fmla="*/ 0 w 2920181"/>
              <a:gd name="connsiteY0" fmla="*/ 162232 h 191768"/>
              <a:gd name="connsiteX1" fmla="*/ 73742 w 2920181"/>
              <a:gd name="connsiteY1" fmla="*/ 147484 h 191768"/>
              <a:gd name="connsiteX2" fmla="*/ 162232 w 2920181"/>
              <a:gd name="connsiteY2" fmla="*/ 88490 h 191768"/>
              <a:gd name="connsiteX3" fmla="*/ 501445 w 2920181"/>
              <a:gd name="connsiteY3" fmla="*/ 73742 h 191768"/>
              <a:gd name="connsiteX4" fmla="*/ 560439 w 2920181"/>
              <a:gd name="connsiteY4" fmla="*/ 58994 h 191768"/>
              <a:gd name="connsiteX5" fmla="*/ 604684 w 2920181"/>
              <a:gd name="connsiteY5" fmla="*/ 29497 h 191768"/>
              <a:gd name="connsiteX6" fmla="*/ 988142 w 2920181"/>
              <a:gd name="connsiteY6" fmla="*/ 0 h 191768"/>
              <a:gd name="connsiteX7" fmla="*/ 1238864 w 2920181"/>
              <a:gd name="connsiteY7" fmla="*/ 14749 h 191768"/>
              <a:gd name="connsiteX8" fmla="*/ 1312606 w 2920181"/>
              <a:gd name="connsiteY8" fmla="*/ 29497 h 191768"/>
              <a:gd name="connsiteX9" fmla="*/ 1401097 w 2920181"/>
              <a:gd name="connsiteY9" fmla="*/ 58994 h 191768"/>
              <a:gd name="connsiteX10" fmla="*/ 2315497 w 2920181"/>
              <a:gd name="connsiteY10" fmla="*/ 73742 h 191768"/>
              <a:gd name="connsiteX11" fmla="*/ 2551471 w 2920181"/>
              <a:gd name="connsiteY11" fmla="*/ 103239 h 191768"/>
              <a:gd name="connsiteX12" fmla="*/ 2639961 w 2920181"/>
              <a:gd name="connsiteY12" fmla="*/ 117987 h 191768"/>
              <a:gd name="connsiteX13" fmla="*/ 2698955 w 2920181"/>
              <a:gd name="connsiteY13" fmla="*/ 132736 h 191768"/>
              <a:gd name="connsiteX14" fmla="*/ 2772697 w 2920181"/>
              <a:gd name="connsiteY14" fmla="*/ 147484 h 191768"/>
              <a:gd name="connsiteX15" fmla="*/ 2861187 w 2920181"/>
              <a:gd name="connsiteY15" fmla="*/ 176981 h 191768"/>
              <a:gd name="connsiteX16" fmla="*/ 2920181 w 2920181"/>
              <a:gd name="connsiteY16" fmla="*/ 191729 h 1917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920181" h="191768">
                <a:moveTo>
                  <a:pt x="0" y="162232"/>
                </a:moveTo>
                <a:cubicBezTo>
                  <a:pt x="24581" y="157316"/>
                  <a:pt x="50921" y="157857"/>
                  <a:pt x="73742" y="147484"/>
                </a:cubicBezTo>
                <a:cubicBezTo>
                  <a:pt x="106015" y="132814"/>
                  <a:pt x="126815" y="90030"/>
                  <a:pt x="162232" y="88490"/>
                </a:cubicBezTo>
                <a:lnTo>
                  <a:pt x="501445" y="73742"/>
                </a:lnTo>
                <a:cubicBezTo>
                  <a:pt x="521110" y="68826"/>
                  <a:pt x="541808" y="66979"/>
                  <a:pt x="560439" y="58994"/>
                </a:cubicBezTo>
                <a:cubicBezTo>
                  <a:pt x="576731" y="52012"/>
                  <a:pt x="587125" y="31919"/>
                  <a:pt x="604684" y="29497"/>
                </a:cubicBezTo>
                <a:cubicBezTo>
                  <a:pt x="731679" y="11980"/>
                  <a:pt x="860323" y="9832"/>
                  <a:pt x="988142" y="0"/>
                </a:cubicBezTo>
                <a:cubicBezTo>
                  <a:pt x="1071716" y="4916"/>
                  <a:pt x="1155489" y="7169"/>
                  <a:pt x="1238864" y="14749"/>
                </a:cubicBezTo>
                <a:cubicBezTo>
                  <a:pt x="1263828" y="17019"/>
                  <a:pt x="1288422" y="22901"/>
                  <a:pt x="1312606" y="29497"/>
                </a:cubicBezTo>
                <a:cubicBezTo>
                  <a:pt x="1342603" y="37678"/>
                  <a:pt x="1370008" y="58493"/>
                  <a:pt x="1401097" y="58994"/>
                </a:cubicBezTo>
                <a:lnTo>
                  <a:pt x="2315497" y="73742"/>
                </a:lnTo>
                <a:cubicBezTo>
                  <a:pt x="2426796" y="110841"/>
                  <a:pt x="2318492" y="78715"/>
                  <a:pt x="2551471" y="103239"/>
                </a:cubicBezTo>
                <a:cubicBezTo>
                  <a:pt x="2581210" y="106369"/>
                  <a:pt x="2610638" y="112122"/>
                  <a:pt x="2639961" y="117987"/>
                </a:cubicBezTo>
                <a:cubicBezTo>
                  <a:pt x="2659837" y="121962"/>
                  <a:pt x="2679168" y="128339"/>
                  <a:pt x="2698955" y="132736"/>
                </a:cubicBezTo>
                <a:cubicBezTo>
                  <a:pt x="2723426" y="138174"/>
                  <a:pt x="2748513" y="140888"/>
                  <a:pt x="2772697" y="147484"/>
                </a:cubicBezTo>
                <a:cubicBezTo>
                  <a:pt x="2802694" y="155665"/>
                  <a:pt x="2831690" y="167149"/>
                  <a:pt x="2861187" y="176981"/>
                </a:cubicBezTo>
                <a:cubicBezTo>
                  <a:pt x="2910095" y="193284"/>
                  <a:pt x="2889886" y="191729"/>
                  <a:pt x="2920181" y="191729"/>
                </a:cubicBezTo>
              </a:path>
            </a:pathLst>
          </a:cu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olný tvar 6"/>
          <p:cNvSpPr/>
          <p:nvPr/>
        </p:nvSpPr>
        <p:spPr>
          <a:xfrm>
            <a:off x="4110977" y="5751871"/>
            <a:ext cx="817693" cy="427703"/>
          </a:xfrm>
          <a:custGeom>
            <a:avLst/>
            <a:gdLst>
              <a:gd name="connsiteX0" fmla="*/ 92313 w 817693"/>
              <a:gd name="connsiteY0" fmla="*/ 427703 h 427703"/>
              <a:gd name="connsiteX1" fmla="*/ 121810 w 817693"/>
              <a:gd name="connsiteY1" fmla="*/ 353961 h 427703"/>
              <a:gd name="connsiteX2" fmla="*/ 166055 w 817693"/>
              <a:gd name="connsiteY2" fmla="*/ 265471 h 427703"/>
              <a:gd name="connsiteX3" fmla="*/ 254546 w 817693"/>
              <a:gd name="connsiteY3" fmla="*/ 221226 h 427703"/>
              <a:gd name="connsiteX4" fmla="*/ 298791 w 817693"/>
              <a:gd name="connsiteY4" fmla="*/ 191729 h 427703"/>
              <a:gd name="connsiteX5" fmla="*/ 343036 w 817693"/>
              <a:gd name="connsiteY5" fmla="*/ 103239 h 427703"/>
              <a:gd name="connsiteX6" fmla="*/ 328288 w 817693"/>
              <a:gd name="connsiteY6" fmla="*/ 235974 h 427703"/>
              <a:gd name="connsiteX7" fmla="*/ 313539 w 817693"/>
              <a:gd name="connsiteY7" fmla="*/ 280219 h 427703"/>
              <a:gd name="connsiteX8" fmla="*/ 357784 w 817693"/>
              <a:gd name="connsiteY8" fmla="*/ 250723 h 427703"/>
              <a:gd name="connsiteX9" fmla="*/ 372533 w 817693"/>
              <a:gd name="connsiteY9" fmla="*/ 206477 h 427703"/>
              <a:gd name="connsiteX10" fmla="*/ 387281 w 817693"/>
              <a:gd name="connsiteY10" fmla="*/ 132735 h 427703"/>
              <a:gd name="connsiteX11" fmla="*/ 402029 w 817693"/>
              <a:gd name="connsiteY11" fmla="*/ 176981 h 427703"/>
              <a:gd name="connsiteX12" fmla="*/ 446275 w 817693"/>
              <a:gd name="connsiteY12" fmla="*/ 221226 h 427703"/>
              <a:gd name="connsiteX13" fmla="*/ 461023 w 817693"/>
              <a:gd name="connsiteY13" fmla="*/ 265471 h 427703"/>
              <a:gd name="connsiteX14" fmla="*/ 490520 w 817693"/>
              <a:gd name="connsiteY14" fmla="*/ 339213 h 427703"/>
              <a:gd name="connsiteX15" fmla="*/ 461023 w 817693"/>
              <a:gd name="connsiteY15" fmla="*/ 176981 h 427703"/>
              <a:gd name="connsiteX16" fmla="*/ 446275 w 817693"/>
              <a:gd name="connsiteY16" fmla="*/ 132735 h 427703"/>
              <a:gd name="connsiteX17" fmla="*/ 490520 w 817693"/>
              <a:gd name="connsiteY17" fmla="*/ 162232 h 427703"/>
              <a:gd name="connsiteX18" fmla="*/ 520017 w 817693"/>
              <a:gd name="connsiteY18" fmla="*/ 206477 h 427703"/>
              <a:gd name="connsiteX19" fmla="*/ 608507 w 817693"/>
              <a:gd name="connsiteY19" fmla="*/ 235974 h 427703"/>
              <a:gd name="connsiteX20" fmla="*/ 652752 w 817693"/>
              <a:gd name="connsiteY20" fmla="*/ 265471 h 427703"/>
              <a:gd name="connsiteX21" fmla="*/ 814984 w 817693"/>
              <a:gd name="connsiteY21" fmla="*/ 324464 h 427703"/>
              <a:gd name="connsiteX22" fmla="*/ 770739 w 817693"/>
              <a:gd name="connsiteY22" fmla="*/ 309716 h 427703"/>
              <a:gd name="connsiteX23" fmla="*/ 711746 w 817693"/>
              <a:gd name="connsiteY23" fmla="*/ 221226 h 427703"/>
              <a:gd name="connsiteX24" fmla="*/ 623255 w 817693"/>
              <a:gd name="connsiteY24" fmla="*/ 191729 h 427703"/>
              <a:gd name="connsiteX25" fmla="*/ 579010 w 817693"/>
              <a:gd name="connsiteY25" fmla="*/ 176981 h 427703"/>
              <a:gd name="connsiteX26" fmla="*/ 534765 w 817693"/>
              <a:gd name="connsiteY26" fmla="*/ 147484 h 427703"/>
              <a:gd name="connsiteX27" fmla="*/ 446275 w 817693"/>
              <a:gd name="connsiteY27" fmla="*/ 132735 h 427703"/>
              <a:gd name="connsiteX28" fmla="*/ 402029 w 817693"/>
              <a:gd name="connsiteY28" fmla="*/ 117987 h 427703"/>
              <a:gd name="connsiteX29" fmla="*/ 284042 w 817693"/>
              <a:gd name="connsiteY29" fmla="*/ 132735 h 427703"/>
              <a:gd name="connsiteX30" fmla="*/ 195552 w 817693"/>
              <a:gd name="connsiteY30" fmla="*/ 162232 h 427703"/>
              <a:gd name="connsiteX31" fmla="*/ 151307 w 817693"/>
              <a:gd name="connsiteY31" fmla="*/ 176981 h 427703"/>
              <a:gd name="connsiteX32" fmla="*/ 107062 w 817693"/>
              <a:gd name="connsiteY32" fmla="*/ 206477 h 427703"/>
              <a:gd name="connsiteX33" fmla="*/ 3823 w 817693"/>
              <a:gd name="connsiteY33" fmla="*/ 235974 h 427703"/>
              <a:gd name="connsiteX34" fmla="*/ 62817 w 817693"/>
              <a:gd name="connsiteY34" fmla="*/ 221226 h 427703"/>
              <a:gd name="connsiteX35" fmla="*/ 121810 w 817693"/>
              <a:gd name="connsiteY35" fmla="*/ 191729 h 427703"/>
              <a:gd name="connsiteX36" fmla="*/ 166055 w 817693"/>
              <a:gd name="connsiteY36" fmla="*/ 176981 h 427703"/>
              <a:gd name="connsiteX37" fmla="*/ 195552 w 817693"/>
              <a:gd name="connsiteY37" fmla="*/ 132735 h 427703"/>
              <a:gd name="connsiteX38" fmla="*/ 239797 w 817693"/>
              <a:gd name="connsiteY38" fmla="*/ 103239 h 427703"/>
              <a:gd name="connsiteX39" fmla="*/ 284042 w 817693"/>
              <a:gd name="connsiteY39" fmla="*/ 58994 h 427703"/>
              <a:gd name="connsiteX40" fmla="*/ 372533 w 817693"/>
              <a:gd name="connsiteY40" fmla="*/ 29497 h 427703"/>
              <a:gd name="connsiteX41" fmla="*/ 357784 w 817693"/>
              <a:gd name="connsiteY41" fmla="*/ 88490 h 427703"/>
              <a:gd name="connsiteX42" fmla="*/ 328288 w 817693"/>
              <a:gd name="connsiteY42" fmla="*/ 132735 h 427703"/>
              <a:gd name="connsiteX43" fmla="*/ 313539 w 817693"/>
              <a:gd name="connsiteY43" fmla="*/ 191729 h 427703"/>
              <a:gd name="connsiteX44" fmla="*/ 343036 w 817693"/>
              <a:gd name="connsiteY44" fmla="*/ 147484 h 427703"/>
              <a:gd name="connsiteX45" fmla="*/ 357784 w 817693"/>
              <a:gd name="connsiteY45" fmla="*/ 103239 h 427703"/>
              <a:gd name="connsiteX46" fmla="*/ 402029 w 817693"/>
              <a:gd name="connsiteY46" fmla="*/ 73742 h 427703"/>
              <a:gd name="connsiteX47" fmla="*/ 387281 w 817693"/>
              <a:gd name="connsiteY47" fmla="*/ 206477 h 427703"/>
              <a:gd name="connsiteX48" fmla="*/ 416778 w 817693"/>
              <a:gd name="connsiteY48" fmla="*/ 103239 h 427703"/>
              <a:gd name="connsiteX49" fmla="*/ 638004 w 817693"/>
              <a:gd name="connsiteY49" fmla="*/ 73742 h 427703"/>
              <a:gd name="connsiteX50" fmla="*/ 593758 w 817693"/>
              <a:gd name="connsiteY50" fmla="*/ 58994 h 427703"/>
              <a:gd name="connsiteX51" fmla="*/ 505268 w 817693"/>
              <a:gd name="connsiteY51" fmla="*/ 0 h 427703"/>
              <a:gd name="connsiteX52" fmla="*/ 431526 w 817693"/>
              <a:gd name="connsiteY52" fmla="*/ 14748 h 427703"/>
              <a:gd name="connsiteX53" fmla="*/ 416778 w 817693"/>
              <a:gd name="connsiteY53" fmla="*/ 58994 h 427703"/>
              <a:gd name="connsiteX54" fmla="*/ 372533 w 817693"/>
              <a:gd name="connsiteY54" fmla="*/ 117987 h 4277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817693" h="427703">
                <a:moveTo>
                  <a:pt x="92313" y="427703"/>
                </a:moveTo>
                <a:cubicBezTo>
                  <a:pt x="102145" y="403122"/>
                  <a:pt x="112514" y="378750"/>
                  <a:pt x="121810" y="353961"/>
                </a:cubicBezTo>
                <a:cubicBezTo>
                  <a:pt x="136205" y="315575"/>
                  <a:pt x="134728" y="296798"/>
                  <a:pt x="166055" y="265471"/>
                </a:cubicBezTo>
                <a:cubicBezTo>
                  <a:pt x="194646" y="236880"/>
                  <a:pt x="218559" y="233221"/>
                  <a:pt x="254546" y="221226"/>
                </a:cubicBezTo>
                <a:cubicBezTo>
                  <a:pt x="269294" y="211394"/>
                  <a:pt x="286257" y="204263"/>
                  <a:pt x="298791" y="191729"/>
                </a:cubicBezTo>
                <a:cubicBezTo>
                  <a:pt x="327382" y="163138"/>
                  <a:pt x="331041" y="139226"/>
                  <a:pt x="343036" y="103239"/>
                </a:cubicBezTo>
                <a:cubicBezTo>
                  <a:pt x="338120" y="147484"/>
                  <a:pt x="335607" y="192062"/>
                  <a:pt x="328288" y="235974"/>
                </a:cubicBezTo>
                <a:cubicBezTo>
                  <a:pt x="325732" y="251309"/>
                  <a:pt x="299634" y="273266"/>
                  <a:pt x="313539" y="280219"/>
                </a:cubicBezTo>
                <a:cubicBezTo>
                  <a:pt x="329393" y="288146"/>
                  <a:pt x="343036" y="260555"/>
                  <a:pt x="357784" y="250723"/>
                </a:cubicBezTo>
                <a:cubicBezTo>
                  <a:pt x="362700" y="235974"/>
                  <a:pt x="368762" y="221559"/>
                  <a:pt x="372533" y="206477"/>
                </a:cubicBezTo>
                <a:cubicBezTo>
                  <a:pt x="378613" y="182158"/>
                  <a:pt x="369556" y="150460"/>
                  <a:pt x="387281" y="132735"/>
                </a:cubicBezTo>
                <a:cubicBezTo>
                  <a:pt x="398274" y="121742"/>
                  <a:pt x="393405" y="164046"/>
                  <a:pt x="402029" y="176981"/>
                </a:cubicBezTo>
                <a:cubicBezTo>
                  <a:pt x="413599" y="194336"/>
                  <a:pt x="431526" y="206478"/>
                  <a:pt x="446275" y="221226"/>
                </a:cubicBezTo>
                <a:cubicBezTo>
                  <a:pt x="451191" y="235974"/>
                  <a:pt x="455564" y="250915"/>
                  <a:pt x="461023" y="265471"/>
                </a:cubicBezTo>
                <a:cubicBezTo>
                  <a:pt x="470319" y="290260"/>
                  <a:pt x="478681" y="362892"/>
                  <a:pt x="490520" y="339213"/>
                </a:cubicBezTo>
                <a:cubicBezTo>
                  <a:pt x="498115" y="324023"/>
                  <a:pt x="469502" y="206658"/>
                  <a:pt x="461023" y="176981"/>
                </a:cubicBezTo>
                <a:cubicBezTo>
                  <a:pt x="456752" y="162033"/>
                  <a:pt x="432370" y="139688"/>
                  <a:pt x="446275" y="132735"/>
                </a:cubicBezTo>
                <a:cubicBezTo>
                  <a:pt x="462129" y="124808"/>
                  <a:pt x="475772" y="152400"/>
                  <a:pt x="490520" y="162232"/>
                </a:cubicBezTo>
                <a:cubicBezTo>
                  <a:pt x="500352" y="176980"/>
                  <a:pt x="504986" y="197083"/>
                  <a:pt x="520017" y="206477"/>
                </a:cubicBezTo>
                <a:cubicBezTo>
                  <a:pt x="546383" y="222956"/>
                  <a:pt x="608507" y="235974"/>
                  <a:pt x="608507" y="235974"/>
                </a:cubicBezTo>
                <a:cubicBezTo>
                  <a:pt x="623255" y="245806"/>
                  <a:pt x="636554" y="258272"/>
                  <a:pt x="652752" y="265471"/>
                </a:cubicBezTo>
                <a:cubicBezTo>
                  <a:pt x="776670" y="320546"/>
                  <a:pt x="703592" y="268770"/>
                  <a:pt x="814984" y="324464"/>
                </a:cubicBezTo>
                <a:cubicBezTo>
                  <a:pt x="828889" y="331416"/>
                  <a:pt x="785487" y="314632"/>
                  <a:pt x="770739" y="309716"/>
                </a:cubicBezTo>
                <a:cubicBezTo>
                  <a:pt x="751075" y="280219"/>
                  <a:pt x="745377" y="232436"/>
                  <a:pt x="711746" y="221226"/>
                </a:cubicBezTo>
                <a:lnTo>
                  <a:pt x="623255" y="191729"/>
                </a:lnTo>
                <a:lnTo>
                  <a:pt x="579010" y="176981"/>
                </a:lnTo>
                <a:cubicBezTo>
                  <a:pt x="564262" y="167149"/>
                  <a:pt x="551581" y="153089"/>
                  <a:pt x="534765" y="147484"/>
                </a:cubicBezTo>
                <a:cubicBezTo>
                  <a:pt x="506396" y="138027"/>
                  <a:pt x="475466" y="139222"/>
                  <a:pt x="446275" y="132735"/>
                </a:cubicBezTo>
                <a:cubicBezTo>
                  <a:pt x="431099" y="129363"/>
                  <a:pt x="416778" y="122903"/>
                  <a:pt x="402029" y="117987"/>
                </a:cubicBezTo>
                <a:cubicBezTo>
                  <a:pt x="362700" y="122903"/>
                  <a:pt x="322797" y="124430"/>
                  <a:pt x="284042" y="132735"/>
                </a:cubicBezTo>
                <a:cubicBezTo>
                  <a:pt x="253640" y="139250"/>
                  <a:pt x="225049" y="152400"/>
                  <a:pt x="195552" y="162232"/>
                </a:cubicBezTo>
                <a:cubicBezTo>
                  <a:pt x="180804" y="167148"/>
                  <a:pt x="164242" y="168358"/>
                  <a:pt x="151307" y="176981"/>
                </a:cubicBezTo>
                <a:cubicBezTo>
                  <a:pt x="136559" y="186813"/>
                  <a:pt x="123519" y="199894"/>
                  <a:pt x="107062" y="206477"/>
                </a:cubicBezTo>
                <a:cubicBezTo>
                  <a:pt x="73832" y="219769"/>
                  <a:pt x="37776" y="224656"/>
                  <a:pt x="3823" y="235974"/>
                </a:cubicBezTo>
                <a:cubicBezTo>
                  <a:pt x="-15407" y="242384"/>
                  <a:pt x="43152" y="226142"/>
                  <a:pt x="62817" y="221226"/>
                </a:cubicBezTo>
                <a:cubicBezTo>
                  <a:pt x="82481" y="211394"/>
                  <a:pt x="101602" y="200390"/>
                  <a:pt x="121810" y="191729"/>
                </a:cubicBezTo>
                <a:cubicBezTo>
                  <a:pt x="136099" y="185605"/>
                  <a:pt x="153916" y="186693"/>
                  <a:pt x="166055" y="176981"/>
                </a:cubicBezTo>
                <a:cubicBezTo>
                  <a:pt x="179896" y="165908"/>
                  <a:pt x="183018" y="145269"/>
                  <a:pt x="195552" y="132735"/>
                </a:cubicBezTo>
                <a:cubicBezTo>
                  <a:pt x="208086" y="120201"/>
                  <a:pt x="226180" y="114586"/>
                  <a:pt x="239797" y="103239"/>
                </a:cubicBezTo>
                <a:cubicBezTo>
                  <a:pt x="255820" y="89887"/>
                  <a:pt x="265809" y="69123"/>
                  <a:pt x="284042" y="58994"/>
                </a:cubicBezTo>
                <a:cubicBezTo>
                  <a:pt x="311222" y="43894"/>
                  <a:pt x="372533" y="29497"/>
                  <a:pt x="372533" y="29497"/>
                </a:cubicBezTo>
                <a:cubicBezTo>
                  <a:pt x="367617" y="49161"/>
                  <a:pt x="365769" y="69859"/>
                  <a:pt x="357784" y="88490"/>
                </a:cubicBezTo>
                <a:cubicBezTo>
                  <a:pt x="350802" y="104782"/>
                  <a:pt x="335270" y="116443"/>
                  <a:pt x="328288" y="132735"/>
                </a:cubicBezTo>
                <a:cubicBezTo>
                  <a:pt x="320303" y="151366"/>
                  <a:pt x="302295" y="208595"/>
                  <a:pt x="313539" y="191729"/>
                </a:cubicBezTo>
                <a:lnTo>
                  <a:pt x="343036" y="147484"/>
                </a:lnTo>
                <a:cubicBezTo>
                  <a:pt x="347952" y="132736"/>
                  <a:pt x="348073" y="115378"/>
                  <a:pt x="357784" y="103239"/>
                </a:cubicBezTo>
                <a:cubicBezTo>
                  <a:pt x="368857" y="89398"/>
                  <a:pt x="397159" y="56699"/>
                  <a:pt x="402029" y="73742"/>
                </a:cubicBezTo>
                <a:cubicBezTo>
                  <a:pt x="414259" y="116546"/>
                  <a:pt x="367372" y="166660"/>
                  <a:pt x="387281" y="206477"/>
                </a:cubicBezTo>
                <a:cubicBezTo>
                  <a:pt x="403287" y="238488"/>
                  <a:pt x="385147" y="119985"/>
                  <a:pt x="416778" y="103239"/>
                </a:cubicBezTo>
                <a:cubicBezTo>
                  <a:pt x="482527" y="68431"/>
                  <a:pt x="564262" y="83574"/>
                  <a:pt x="638004" y="73742"/>
                </a:cubicBezTo>
                <a:cubicBezTo>
                  <a:pt x="623255" y="68826"/>
                  <a:pt x="606693" y="67618"/>
                  <a:pt x="593758" y="58994"/>
                </a:cubicBezTo>
                <a:cubicBezTo>
                  <a:pt x="483280" y="-14658"/>
                  <a:pt x="610473" y="35068"/>
                  <a:pt x="505268" y="0"/>
                </a:cubicBezTo>
                <a:cubicBezTo>
                  <a:pt x="480687" y="4916"/>
                  <a:pt x="452383" y="843"/>
                  <a:pt x="431526" y="14748"/>
                </a:cubicBezTo>
                <a:cubicBezTo>
                  <a:pt x="418591" y="23372"/>
                  <a:pt x="423730" y="45089"/>
                  <a:pt x="416778" y="58994"/>
                </a:cubicBezTo>
                <a:cubicBezTo>
                  <a:pt x="400102" y="92346"/>
                  <a:pt x="393273" y="97247"/>
                  <a:pt x="372533" y="117987"/>
                </a:cubicBezTo>
              </a:path>
            </a:pathLst>
          </a:custGeom>
          <a:noFill/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Levá složená závorka 7"/>
          <p:cNvSpPr/>
          <p:nvPr/>
        </p:nvSpPr>
        <p:spPr>
          <a:xfrm>
            <a:off x="1979712" y="1844824"/>
            <a:ext cx="1368172" cy="4047176"/>
          </a:xfrm>
          <a:prstGeom prst="lef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323528" y="1513762"/>
            <a:ext cx="16867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Stavba těla: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71426" y="5424316"/>
            <a:ext cx="1053494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lodyha</a:t>
            </a:r>
            <a:endParaRPr lang="cs-CZ" sz="2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375070" y="5995259"/>
            <a:ext cx="969304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stéblo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71426" y="5987884"/>
            <a:ext cx="795474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stvol</a:t>
            </a:r>
            <a:endParaRPr lang="cs-CZ" sz="2400" b="1" dirty="0"/>
          </a:p>
        </p:txBody>
      </p:sp>
      <p:cxnSp>
        <p:nvCxnSpPr>
          <p:cNvPr id="14" name="Pravoúhlá spojnice 13"/>
          <p:cNvCxnSpPr/>
          <p:nvPr/>
        </p:nvCxnSpPr>
        <p:spPr>
          <a:xfrm rot="10800000" flipV="1">
            <a:off x="5220072" y="1744593"/>
            <a:ext cx="1368152" cy="230833"/>
          </a:xfrm>
          <a:prstGeom prst="bentConnector3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Pravoúhlá spojnice 15"/>
          <p:cNvCxnSpPr/>
          <p:nvPr/>
        </p:nvCxnSpPr>
        <p:spPr>
          <a:xfrm rot="10800000" flipV="1">
            <a:off x="4355976" y="1513762"/>
            <a:ext cx="2232248" cy="1483190"/>
          </a:xfrm>
          <a:prstGeom prst="bentConnector3">
            <a:avLst>
              <a:gd name="adj1" fmla="val 88981"/>
            </a:avLst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Obdélník 17"/>
          <p:cNvSpPr/>
          <p:nvPr/>
        </p:nvSpPr>
        <p:spPr>
          <a:xfrm>
            <a:off x="6367019" y="1384554"/>
            <a:ext cx="1440160" cy="72008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0" name="Pravoúhlá spojnice 19"/>
          <p:cNvCxnSpPr/>
          <p:nvPr/>
        </p:nvCxnSpPr>
        <p:spPr>
          <a:xfrm rot="10800000" flipV="1">
            <a:off x="4807975" y="2636912"/>
            <a:ext cx="1571053" cy="648071"/>
          </a:xfrm>
          <a:prstGeom prst="bentConnector3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Obdélník 20"/>
          <p:cNvSpPr/>
          <p:nvPr/>
        </p:nvSpPr>
        <p:spPr>
          <a:xfrm>
            <a:off x="6375734" y="2276873"/>
            <a:ext cx="1440160" cy="72008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23" name="Pravoúhlá spojnice 22"/>
          <p:cNvCxnSpPr/>
          <p:nvPr/>
        </p:nvCxnSpPr>
        <p:spPr>
          <a:xfrm rot="10800000">
            <a:off x="4600250" y="4437112"/>
            <a:ext cx="1657860" cy="580878"/>
          </a:xfrm>
          <a:prstGeom prst="bentConnector3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Pravoúhlá spojnice 24"/>
          <p:cNvCxnSpPr>
            <a:stCxn id="3074" idx="1"/>
          </p:cNvCxnSpPr>
          <p:nvPr/>
        </p:nvCxnSpPr>
        <p:spPr>
          <a:xfrm rot="10800000" flipV="1">
            <a:off x="4110979" y="5246242"/>
            <a:ext cx="2191031" cy="9873"/>
          </a:xfrm>
          <a:prstGeom prst="bentConnector3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2009" y="4873974"/>
            <a:ext cx="1463675" cy="74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9819" y="5705012"/>
            <a:ext cx="1463675" cy="74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27" name="Pravoúhlá spojnice 26"/>
          <p:cNvCxnSpPr/>
          <p:nvPr/>
        </p:nvCxnSpPr>
        <p:spPr>
          <a:xfrm rot="10800000">
            <a:off x="4807973" y="6179574"/>
            <a:ext cx="1755042" cy="39142"/>
          </a:xfrm>
          <a:prstGeom prst="bentConnector3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TextovéPole 30"/>
          <p:cNvSpPr txBox="1"/>
          <p:nvPr/>
        </p:nvSpPr>
        <p:spPr>
          <a:xfrm>
            <a:off x="6309818" y="4037002"/>
            <a:ext cx="1214509" cy="40011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kořeny</a:t>
            </a:r>
            <a:endParaRPr lang="cs-CZ" sz="2000" dirty="0"/>
          </a:p>
        </p:txBody>
      </p:sp>
      <p:sp>
        <p:nvSpPr>
          <p:cNvPr id="3072" name="TextovéPole 3071"/>
          <p:cNvSpPr txBox="1"/>
          <p:nvPr/>
        </p:nvSpPr>
        <p:spPr>
          <a:xfrm>
            <a:off x="7709319" y="4019665"/>
            <a:ext cx="1198726" cy="70788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cs-CZ" sz="2000" dirty="0" smtClean="0"/>
              <a:t>stéblo</a:t>
            </a:r>
          </a:p>
          <a:p>
            <a:pPr algn="ctr"/>
            <a:r>
              <a:rPr lang="cs-CZ" sz="2000" dirty="0" smtClean="0"/>
              <a:t> s </a:t>
            </a:r>
            <a:r>
              <a:rPr lang="cs-CZ" sz="2000" dirty="0" err="1" smtClean="0"/>
              <a:t>kolénky</a:t>
            </a:r>
            <a:endParaRPr lang="cs-CZ" sz="2000" dirty="0"/>
          </a:p>
        </p:txBody>
      </p:sp>
      <p:sp>
        <p:nvSpPr>
          <p:cNvPr id="3073" name="TextovéPole 3072"/>
          <p:cNvSpPr txBox="1"/>
          <p:nvPr/>
        </p:nvSpPr>
        <p:spPr>
          <a:xfrm>
            <a:off x="7709319" y="3155204"/>
            <a:ext cx="1231876" cy="70788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cs-CZ" sz="2000" dirty="0" smtClean="0"/>
              <a:t>klas </a:t>
            </a:r>
          </a:p>
          <a:p>
            <a:pPr algn="ctr"/>
            <a:r>
              <a:rPr lang="cs-CZ" sz="2000" dirty="0" smtClean="0"/>
              <a:t>s obilkami</a:t>
            </a:r>
            <a:endParaRPr lang="cs-CZ" sz="2000" dirty="0"/>
          </a:p>
        </p:txBody>
      </p:sp>
      <p:sp>
        <p:nvSpPr>
          <p:cNvPr id="3076" name="TextovéPole 3075"/>
          <p:cNvSpPr txBox="1"/>
          <p:nvPr/>
        </p:nvSpPr>
        <p:spPr>
          <a:xfrm>
            <a:off x="6332420" y="3155204"/>
            <a:ext cx="1191908" cy="40011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listy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891572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9300" y="3778560"/>
            <a:ext cx="1691014" cy="23471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C:\Users\VrtelkovaH\AppData\Local\Microsoft\Windows\Temporary Internet Files\Content.IE5\Q5H1SYG6\MP900425517[1]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599"/>
          <a:stretch/>
        </p:blipFill>
        <p:spPr bwMode="auto">
          <a:xfrm>
            <a:off x="685271" y="2905432"/>
            <a:ext cx="1558514" cy="1761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9710" y="1340769"/>
            <a:ext cx="3588971" cy="4369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724569" y="640705"/>
            <a:ext cx="3038432" cy="57606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Pšenice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54694" y="1340768"/>
            <a:ext cx="442525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Pšenice poskytuje zrno, které se používá </a:t>
            </a:r>
          </a:p>
          <a:p>
            <a:r>
              <a:rPr lang="cs-CZ" sz="2000" dirty="0" smtClean="0"/>
              <a:t>jako potravina, krmivo a surovina.</a:t>
            </a:r>
          </a:p>
          <a:p>
            <a:r>
              <a:rPr lang="cs-CZ" sz="2000" dirty="0" smtClean="0"/>
              <a:t>Jsou základní potravinářskou surovinou </a:t>
            </a:r>
          </a:p>
          <a:p>
            <a:r>
              <a:rPr lang="cs-CZ" sz="2000" dirty="0" smtClean="0"/>
              <a:t>pro výrobu pečiva, těstovin…</a:t>
            </a:r>
            <a:endParaRPr lang="cs-CZ" sz="2000" dirty="0"/>
          </a:p>
        </p:txBody>
      </p:sp>
      <p:pic>
        <p:nvPicPr>
          <p:cNvPr id="1030" name="Picture 6" descr="C:\Users\VrtelkovaH\AppData\Local\Microsoft\Windows\Temporary Internet Files\Content.IE5\MJQ986DQ\MP900424367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694" y="4952123"/>
            <a:ext cx="1412776" cy="1412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6250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465022" y="368660"/>
            <a:ext cx="2278956" cy="64807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Žito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1520" y="1254532"/>
            <a:ext cx="5306902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Ze zrna, získaného ze žita, se vyrábí potraviny</a:t>
            </a:r>
          </a:p>
          <a:p>
            <a:r>
              <a:rPr lang="cs-CZ" sz="2000" dirty="0" smtClean="0"/>
              <a:t>pro lidi a krmiva pro zvířata. Používá se </a:t>
            </a:r>
          </a:p>
          <a:p>
            <a:r>
              <a:rPr lang="cs-CZ" sz="2000" dirty="0" smtClean="0"/>
              <a:t>na chlebovou mouku, jako náhražka kávy (melta),</a:t>
            </a:r>
          </a:p>
          <a:p>
            <a:r>
              <a:rPr lang="cs-CZ" sz="2000" dirty="0"/>
              <a:t>k</a:t>
            </a:r>
            <a:r>
              <a:rPr lang="cs-CZ" sz="2000" dirty="0" smtClean="0"/>
              <a:t> výrobě perníků či se z něho vyrábí alkohol (gin).</a:t>
            </a:r>
          </a:p>
          <a:p>
            <a:r>
              <a:rPr lang="cs-CZ" sz="2000" dirty="0" smtClean="0"/>
              <a:t>Obsahuje lepek.</a:t>
            </a:r>
            <a:endParaRPr lang="cs-CZ" sz="2000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5279" y="4456220"/>
            <a:ext cx="2574478" cy="17796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399" y="3078089"/>
            <a:ext cx="2139352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3713" y="684465"/>
            <a:ext cx="3408571" cy="5673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1836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647564" y="692696"/>
            <a:ext cx="1836204" cy="72008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Ječmen</a:t>
            </a:r>
            <a:endParaRPr lang="cs-CZ" sz="2400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908720"/>
            <a:ext cx="3425825" cy="554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23528" y="1844824"/>
            <a:ext cx="491115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Většina vypěstovaného ječmene se používá </a:t>
            </a:r>
          </a:p>
          <a:p>
            <a:r>
              <a:rPr lang="cs-CZ" sz="2000" dirty="0" smtClean="0"/>
              <a:t>ke krmným účelům. Nejkvalitnější zrno slouží </a:t>
            </a:r>
          </a:p>
          <a:p>
            <a:r>
              <a:rPr lang="cs-CZ" sz="2000" dirty="0" smtClean="0"/>
              <a:t>k výrobě sladu</a:t>
            </a:r>
            <a:endParaRPr lang="cs-CZ" sz="2000" dirty="0"/>
          </a:p>
        </p:txBody>
      </p:sp>
      <p:pic>
        <p:nvPicPr>
          <p:cNvPr id="3075" name="Picture 3" descr="C:\Users\VrtelkovaH\AppData\Local\Microsoft\Windows\Temporary Internet Files\Content.IE5\7FS4E9PY\MP90040746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477" y="3356992"/>
            <a:ext cx="1601259" cy="2024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9104" y="3356593"/>
            <a:ext cx="1852736" cy="28743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22650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659233" y="692696"/>
            <a:ext cx="2016224" cy="68872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Oves</a:t>
            </a:r>
            <a:endParaRPr lang="cs-CZ" sz="2400" b="1" dirty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7998" y="4149080"/>
            <a:ext cx="1665711" cy="22250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9628" y="731389"/>
            <a:ext cx="3356891" cy="54978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 descr="C:\Users\VrtelkovaH\AppData\Local\Microsoft\Windows\Temporary Internet Files\Content.IE5\R72C0G05\MP90043869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233" y="3789040"/>
            <a:ext cx="1675820" cy="2008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95536" y="1772816"/>
            <a:ext cx="456477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Oves se pěstuje pro zrno sloužící k výrobě </a:t>
            </a:r>
          </a:p>
          <a:p>
            <a:r>
              <a:rPr lang="cs-CZ" sz="2000" dirty="0" smtClean="0"/>
              <a:t>ovesných vloček, krupice nebo na mouku.</a:t>
            </a:r>
          </a:p>
          <a:p>
            <a:r>
              <a:rPr lang="cs-CZ" sz="2000" dirty="0" smtClean="0"/>
              <a:t>Zrno je hodnotným krmivem pro koně.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832666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6789" y="722478"/>
            <a:ext cx="4176464" cy="56976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467544" y="476672"/>
            <a:ext cx="2304256" cy="72008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Kukuřice</a:t>
            </a:r>
            <a:endParaRPr lang="cs-CZ" sz="2400" b="1" dirty="0"/>
          </a:p>
        </p:txBody>
      </p:sp>
      <p:pic>
        <p:nvPicPr>
          <p:cNvPr id="5124" name="Picture 4" descr="C:\Users\VrtelkovaH\AppData\Local\Microsoft\Windows\Temporary Internet Files\Content.IE5\MJQ986DQ\MP90040015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803" y="4655058"/>
            <a:ext cx="2166744" cy="1733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791" y="3571280"/>
            <a:ext cx="2506009" cy="1449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65791" y="1556792"/>
            <a:ext cx="388709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Kukuřice se pěstuje především </a:t>
            </a:r>
          </a:p>
          <a:p>
            <a:r>
              <a:rPr lang="cs-CZ" sz="2000" dirty="0" smtClean="0"/>
              <a:t>jako krmivo, roste význam kukuřice </a:t>
            </a:r>
          </a:p>
          <a:p>
            <a:r>
              <a:rPr lang="cs-CZ" sz="2000" dirty="0" smtClean="0"/>
              <a:t>jako zeleniny.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299785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hlinkClick r:id="rId2" action="ppaction://hlinksldjump"/>
          </p:cNvPr>
          <p:cNvSpPr/>
          <p:nvPr/>
        </p:nvSpPr>
        <p:spPr>
          <a:xfrm>
            <a:off x="611560" y="476672"/>
            <a:ext cx="5760640" cy="64807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Vytvoř trojice – název – obrázek - využití</a:t>
            </a:r>
            <a:endParaRPr lang="cs-CZ" sz="2400" b="1" dirty="0"/>
          </a:p>
        </p:txBody>
      </p:sp>
      <p:sp>
        <p:nvSpPr>
          <p:cNvPr id="3" name="Obdélník 2"/>
          <p:cNvSpPr/>
          <p:nvPr/>
        </p:nvSpPr>
        <p:spPr>
          <a:xfrm>
            <a:off x="395536" y="1494301"/>
            <a:ext cx="1512168" cy="64807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PŠENICE</a:t>
            </a:r>
            <a:endParaRPr lang="cs-CZ" sz="2400" b="1" dirty="0"/>
          </a:p>
        </p:txBody>
      </p:sp>
      <p:sp>
        <p:nvSpPr>
          <p:cNvPr id="4" name="Obdélník 3"/>
          <p:cNvSpPr/>
          <p:nvPr/>
        </p:nvSpPr>
        <p:spPr>
          <a:xfrm>
            <a:off x="7380312" y="1530305"/>
            <a:ext cx="1368152" cy="64807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JEČMEN</a:t>
            </a:r>
            <a:endParaRPr lang="cs-CZ" sz="2400" b="1" dirty="0"/>
          </a:p>
        </p:txBody>
      </p:sp>
      <p:sp>
        <p:nvSpPr>
          <p:cNvPr id="5" name="Obdélník 4"/>
          <p:cNvSpPr/>
          <p:nvPr/>
        </p:nvSpPr>
        <p:spPr>
          <a:xfrm>
            <a:off x="2271152" y="1494301"/>
            <a:ext cx="1220728" cy="68407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OVES</a:t>
            </a:r>
            <a:endParaRPr lang="cs-CZ" sz="2400" b="1" dirty="0"/>
          </a:p>
        </p:txBody>
      </p:sp>
      <p:sp>
        <p:nvSpPr>
          <p:cNvPr id="6" name="Obdélník 5"/>
          <p:cNvSpPr/>
          <p:nvPr/>
        </p:nvSpPr>
        <p:spPr>
          <a:xfrm>
            <a:off x="3930432" y="1512303"/>
            <a:ext cx="1296144" cy="64807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ŽITO</a:t>
            </a:r>
            <a:endParaRPr lang="cs-CZ" sz="2400" b="1" dirty="0"/>
          </a:p>
        </p:txBody>
      </p:sp>
      <p:sp>
        <p:nvSpPr>
          <p:cNvPr id="7" name="Obdélník 6"/>
          <p:cNvSpPr/>
          <p:nvPr/>
        </p:nvSpPr>
        <p:spPr>
          <a:xfrm>
            <a:off x="5454273" y="1530305"/>
            <a:ext cx="1656184" cy="64807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KUKUŘICE</a:t>
            </a:r>
            <a:endParaRPr lang="cs-CZ" sz="2400" b="1" dirty="0"/>
          </a:p>
        </p:txBody>
      </p:sp>
      <p:pic>
        <p:nvPicPr>
          <p:cNvPr id="7170" name="Picture 2" descr="C:\Users\VrtelkovaH\AppData\Local\Microsoft\Windows\Temporary Internet Files\Content.IE5\MJQ986DQ\MP90040015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772" y="2573943"/>
            <a:ext cx="1645695" cy="1316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bdélník 7"/>
          <p:cNvSpPr/>
          <p:nvPr/>
        </p:nvSpPr>
        <p:spPr>
          <a:xfrm>
            <a:off x="7272300" y="4149080"/>
            <a:ext cx="1584176" cy="1015663"/>
          </a:xfrm>
          <a:prstGeom prst="rect">
            <a:avLst/>
          </a:prstGeom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cs-CZ" sz="2000" dirty="0"/>
              <a:t>P</a:t>
            </a:r>
            <a:r>
              <a:rPr lang="cs-CZ" sz="2000" dirty="0" smtClean="0"/>
              <a:t>ěstuje se především </a:t>
            </a:r>
            <a:endParaRPr lang="cs-CZ" sz="2000" dirty="0"/>
          </a:p>
          <a:p>
            <a:r>
              <a:rPr lang="cs-CZ" sz="2000" dirty="0"/>
              <a:t>jako </a:t>
            </a:r>
            <a:r>
              <a:rPr lang="cs-CZ" sz="2000" dirty="0" smtClean="0"/>
              <a:t>krmivo</a:t>
            </a:r>
            <a:endParaRPr lang="cs-CZ" sz="2000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7688" y="2573943"/>
            <a:ext cx="1542629" cy="13273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Obdélník 8"/>
          <p:cNvSpPr/>
          <p:nvPr/>
        </p:nvSpPr>
        <p:spPr>
          <a:xfrm>
            <a:off x="3807189" y="4149080"/>
            <a:ext cx="1542629" cy="2308324"/>
          </a:xfrm>
          <a:prstGeom prst="rect">
            <a:avLst/>
          </a:prstGeom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cs-CZ" dirty="0"/>
              <a:t>P</a:t>
            </a:r>
            <a:r>
              <a:rPr lang="cs-CZ" dirty="0" smtClean="0"/>
              <a:t>ěstuje se pro </a:t>
            </a:r>
          </a:p>
          <a:p>
            <a:r>
              <a:rPr lang="cs-CZ" dirty="0" smtClean="0"/>
              <a:t>zrno </a:t>
            </a:r>
            <a:r>
              <a:rPr lang="cs-CZ" dirty="0"/>
              <a:t>sloužící </a:t>
            </a:r>
            <a:endParaRPr lang="cs-CZ" dirty="0" smtClean="0"/>
          </a:p>
          <a:p>
            <a:r>
              <a:rPr lang="cs-CZ" dirty="0" smtClean="0"/>
              <a:t>např. k </a:t>
            </a:r>
            <a:r>
              <a:rPr lang="cs-CZ" dirty="0"/>
              <a:t>výrobě </a:t>
            </a:r>
          </a:p>
          <a:p>
            <a:r>
              <a:rPr lang="cs-CZ" dirty="0"/>
              <a:t>ovesných </a:t>
            </a:r>
            <a:r>
              <a:rPr lang="cs-CZ" dirty="0" smtClean="0"/>
              <a:t>vloček.  </a:t>
            </a:r>
          </a:p>
          <a:p>
            <a:r>
              <a:rPr lang="cs-CZ" dirty="0" smtClean="0"/>
              <a:t>Je </a:t>
            </a:r>
            <a:r>
              <a:rPr lang="cs-CZ" dirty="0"/>
              <a:t>hodnotným </a:t>
            </a:r>
            <a:endParaRPr lang="cs-CZ" dirty="0" smtClean="0"/>
          </a:p>
          <a:p>
            <a:r>
              <a:rPr lang="cs-CZ" dirty="0" smtClean="0"/>
              <a:t>krmivem </a:t>
            </a:r>
            <a:r>
              <a:rPr lang="cs-CZ" dirty="0"/>
              <a:t>pro koně.</a:t>
            </a:r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8165" y="2375951"/>
            <a:ext cx="706701" cy="1712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Obdélník 9"/>
          <p:cNvSpPr/>
          <p:nvPr/>
        </p:nvSpPr>
        <p:spPr>
          <a:xfrm>
            <a:off x="345689" y="4149080"/>
            <a:ext cx="1611859" cy="1754326"/>
          </a:xfrm>
          <a:prstGeom prst="rect">
            <a:avLst/>
          </a:prstGeom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cs-CZ" dirty="0"/>
              <a:t>P</a:t>
            </a:r>
            <a:r>
              <a:rPr lang="cs-CZ" dirty="0" smtClean="0"/>
              <a:t>oužívá se</a:t>
            </a:r>
            <a:endParaRPr lang="cs-CZ" dirty="0"/>
          </a:p>
          <a:p>
            <a:r>
              <a:rPr lang="cs-CZ" dirty="0"/>
              <a:t>ke krmným </a:t>
            </a:r>
            <a:endParaRPr lang="cs-CZ" dirty="0" smtClean="0"/>
          </a:p>
          <a:p>
            <a:r>
              <a:rPr lang="cs-CZ" dirty="0" smtClean="0"/>
              <a:t>účelům</a:t>
            </a:r>
            <a:r>
              <a:rPr lang="cs-CZ" dirty="0"/>
              <a:t>. Nejkvalitnější </a:t>
            </a:r>
            <a:endParaRPr lang="cs-CZ" dirty="0" smtClean="0"/>
          </a:p>
          <a:p>
            <a:r>
              <a:rPr lang="cs-CZ" dirty="0" smtClean="0"/>
              <a:t>zrno k </a:t>
            </a:r>
            <a:r>
              <a:rPr lang="cs-CZ" dirty="0"/>
              <a:t>výrobě </a:t>
            </a:r>
            <a:r>
              <a:rPr lang="cs-CZ" dirty="0" smtClean="0"/>
              <a:t>sladu.</a:t>
            </a:r>
            <a:endParaRPr lang="cs-CZ" dirty="0"/>
          </a:p>
        </p:txBody>
      </p:sp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498587" y="2591564"/>
            <a:ext cx="1442493" cy="11553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Obdélník 10"/>
          <p:cNvSpPr/>
          <p:nvPr/>
        </p:nvSpPr>
        <p:spPr>
          <a:xfrm>
            <a:off x="2136006" y="4149080"/>
            <a:ext cx="1457908" cy="2031325"/>
          </a:xfrm>
          <a:prstGeom prst="rect">
            <a:avLst/>
          </a:prstGeom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cs-CZ" dirty="0"/>
              <a:t>Používá se </a:t>
            </a:r>
          </a:p>
          <a:p>
            <a:r>
              <a:rPr lang="cs-CZ" dirty="0"/>
              <a:t>na chlebovou </a:t>
            </a:r>
            <a:r>
              <a:rPr lang="cs-CZ" dirty="0" smtClean="0"/>
              <a:t>mouku,</a:t>
            </a:r>
          </a:p>
          <a:p>
            <a:r>
              <a:rPr lang="cs-CZ" dirty="0" smtClean="0"/>
              <a:t>jako </a:t>
            </a:r>
            <a:r>
              <a:rPr lang="cs-CZ" dirty="0"/>
              <a:t>náhražka kávy (</a:t>
            </a:r>
            <a:r>
              <a:rPr lang="cs-CZ" dirty="0" smtClean="0"/>
              <a:t>melta),obsahuje lepek.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5454273" y="4149080"/>
            <a:ext cx="1656184" cy="1477328"/>
          </a:xfrm>
          <a:prstGeom prst="rect">
            <a:avLst/>
          </a:prstGeom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cs-CZ" dirty="0" smtClean="0"/>
              <a:t>Používá se</a:t>
            </a:r>
            <a:endParaRPr lang="cs-CZ" dirty="0"/>
          </a:p>
          <a:p>
            <a:r>
              <a:rPr lang="cs-CZ" dirty="0"/>
              <a:t>jako potravina, krmivo a </a:t>
            </a:r>
            <a:r>
              <a:rPr lang="cs-CZ" dirty="0" smtClean="0"/>
              <a:t>surovina pro výrobu pečiva.</a:t>
            </a:r>
            <a:endParaRPr lang="cs-CZ" dirty="0"/>
          </a:p>
        </p:txBody>
      </p:sp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2722" y="2625461"/>
            <a:ext cx="1656184" cy="1242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94776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83568" y="476672"/>
            <a:ext cx="7992888" cy="115212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Příbuzné rostliny k obilninám jsou trávy. Jejich těla jsou podobná. Trávy slouží k výživě hospodářských  zvířat. První senoseč probíhá v červnu. </a:t>
            </a:r>
            <a:endParaRPr lang="cs-CZ" sz="2400" b="1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060848"/>
            <a:ext cx="2457450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33872" y="3908698"/>
            <a:ext cx="17668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Lipnice obecná</a:t>
            </a:r>
            <a:endParaRPr lang="cs-CZ" sz="2000" b="1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4025138"/>
            <a:ext cx="1623814" cy="24357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53436" y="6040863"/>
            <a:ext cx="16914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Srha laločnatá</a:t>
            </a:r>
            <a:endParaRPr lang="cs-CZ" sz="2000" b="1" dirty="0"/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3956" y="2081195"/>
            <a:ext cx="1898204" cy="2450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372805" y="4531203"/>
            <a:ext cx="15520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Bojínek luční</a:t>
            </a:r>
            <a:endParaRPr lang="cs-CZ" sz="2000" b="1" dirty="0"/>
          </a:p>
        </p:txBody>
      </p:sp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984773"/>
            <a:ext cx="1611446" cy="29293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6906128" y="5914107"/>
            <a:ext cx="156324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Jílek vytrvalý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416215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848" y="943438"/>
            <a:ext cx="3150229" cy="2362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778296"/>
            <a:ext cx="3342117" cy="2506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848" y="3501008"/>
            <a:ext cx="3798168" cy="28486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917848" y="692696"/>
            <a:ext cx="6661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Str. 3</a:t>
            </a:r>
            <a:endParaRPr lang="cs-CZ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932040" y="593630"/>
            <a:ext cx="6661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Str. 4</a:t>
            </a:r>
            <a:endParaRPr lang="cs-CZ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800829" y="3316342"/>
            <a:ext cx="783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Str. 10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704266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1916832"/>
            <a:ext cx="6151684" cy="3416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>
                <a:solidFill>
                  <a:prstClr val="black"/>
                </a:solidFill>
                <a:hlinkClick r:id="rId2"/>
              </a:rPr>
              <a:t>www.office.microsoft.com</a:t>
            </a:r>
            <a:endParaRPr lang="cs-CZ" sz="2400" dirty="0" smtClean="0">
              <a:solidFill>
                <a:prstClr val="black"/>
              </a:solidFill>
            </a:endParaRP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>
                <a:solidFill>
                  <a:prstClr val="black"/>
                </a:solidFill>
                <a:hlinkClick r:id="rId3"/>
              </a:rPr>
              <a:t>http://cs.wikipedia.org/wiki/P%C5%A1enice</a:t>
            </a:r>
            <a:endParaRPr lang="cs-CZ" sz="2400" dirty="0" smtClean="0">
              <a:solidFill>
                <a:prstClr val="black"/>
              </a:solidFill>
            </a:endParaRP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dirty="0">
                <a:solidFill>
                  <a:prstClr val="black"/>
                </a:solidFill>
                <a:hlinkClick r:id="rId4"/>
              </a:rPr>
              <a:t>http://cs.wikipedia.org/wiki/%</a:t>
            </a:r>
            <a:r>
              <a:rPr lang="cs-CZ" sz="2400" dirty="0" smtClean="0">
                <a:solidFill>
                  <a:prstClr val="black"/>
                </a:solidFill>
                <a:hlinkClick r:id="rId4"/>
              </a:rPr>
              <a:t>C5%BDito</a:t>
            </a:r>
            <a:endParaRPr lang="cs-CZ" sz="2400" dirty="0" smtClean="0">
              <a:solidFill>
                <a:prstClr val="black"/>
              </a:solidFill>
            </a:endParaRP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dirty="0">
                <a:solidFill>
                  <a:prstClr val="black"/>
                </a:solidFill>
                <a:hlinkClick r:id="rId5"/>
              </a:rPr>
              <a:t>http://</a:t>
            </a:r>
            <a:r>
              <a:rPr lang="cs-CZ" sz="2400" dirty="0" smtClean="0">
                <a:solidFill>
                  <a:prstClr val="black"/>
                </a:solidFill>
                <a:hlinkClick r:id="rId5"/>
              </a:rPr>
              <a:t>cs.wikipedia.org/wiki/Je%C4%8Dmen</a:t>
            </a:r>
            <a:endParaRPr lang="cs-CZ" sz="2400" dirty="0" smtClean="0">
              <a:solidFill>
                <a:prstClr val="black"/>
              </a:solidFill>
            </a:endParaRP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dirty="0">
                <a:solidFill>
                  <a:prstClr val="black"/>
                </a:solidFill>
                <a:hlinkClick r:id="rId6"/>
              </a:rPr>
              <a:t>http://</a:t>
            </a:r>
            <a:r>
              <a:rPr lang="cs-CZ" sz="2400" dirty="0" smtClean="0">
                <a:solidFill>
                  <a:prstClr val="black"/>
                </a:solidFill>
                <a:hlinkClick r:id="rId6"/>
              </a:rPr>
              <a:t>cs.wikipedia.org/wiki/Kuku%C5%99ice</a:t>
            </a:r>
            <a:endParaRPr lang="cs-CZ" sz="2400" dirty="0" smtClean="0">
              <a:solidFill>
                <a:prstClr val="black"/>
              </a:solidFill>
            </a:endParaRP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dirty="0">
                <a:solidFill>
                  <a:prstClr val="black"/>
                </a:solidFill>
                <a:hlinkClick r:id="rId7"/>
              </a:rPr>
              <a:t>http</a:t>
            </a:r>
            <a:r>
              <a:rPr lang="cs-CZ" sz="2400">
                <a:solidFill>
                  <a:prstClr val="black"/>
                </a:solidFill>
                <a:hlinkClick r:id="rId7"/>
              </a:rPr>
              <a:t>://</a:t>
            </a:r>
            <a:r>
              <a:rPr lang="cs-CZ" sz="2400" smtClean="0">
                <a:solidFill>
                  <a:prstClr val="black"/>
                </a:solidFill>
                <a:hlinkClick r:id="rId7"/>
              </a:rPr>
              <a:t>cs.wikipedia.org/wiki/Oves</a:t>
            </a:r>
            <a:endParaRPr lang="cs-CZ" sz="2400" dirty="0">
              <a:solidFill>
                <a:prstClr val="black"/>
              </a:solidFill>
            </a:endParaRPr>
          </a:p>
          <a:p>
            <a:endParaRPr lang="cs-CZ" sz="2400" dirty="0" smtClean="0"/>
          </a:p>
          <a:p>
            <a:endParaRPr lang="cs-CZ" sz="2400" dirty="0" smtClean="0">
              <a:solidFill>
                <a:prstClr val="black"/>
              </a:solidFill>
            </a:endParaRPr>
          </a:p>
          <a:p>
            <a:pPr marL="342900" indent="-342900">
              <a:buFont typeface="Wingdings" pitchFamily="2" charset="2"/>
              <a:buChar char="§"/>
            </a:pPr>
            <a:endParaRPr lang="cs-CZ" sz="2400" dirty="0">
              <a:solidFill>
                <a:prstClr val="black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5576" y="1052736"/>
            <a:ext cx="10488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>
                <a:solidFill>
                  <a:prstClr val="black"/>
                </a:solidFill>
              </a:rPr>
              <a:t>Citace: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2011/2012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Člověk a jeho svět - Přírodověda 4.ročník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3694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402</Words>
  <Application>Microsoft Office PowerPoint</Application>
  <PresentationFormat>Předvádění na obrazovce (4:3)</PresentationFormat>
  <Paragraphs>123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Vrtělková Hana</dc:creator>
  <cp:lastModifiedBy>Vrtělková Hana</cp:lastModifiedBy>
  <cp:revision>18</cp:revision>
  <dcterms:created xsi:type="dcterms:W3CDTF">2012-02-08T15:47:22Z</dcterms:created>
  <dcterms:modified xsi:type="dcterms:W3CDTF">2012-05-08T12:17:28Z</dcterms:modified>
</cp:coreProperties>
</file>