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3"/>
  </p:notesMasterIdLst>
  <p:sldIdLst>
    <p:sldId id="257" r:id="rId2"/>
    <p:sldId id="258" r:id="rId3"/>
    <p:sldId id="260" r:id="rId4"/>
    <p:sldId id="261" r:id="rId5"/>
    <p:sldId id="263" r:id="rId6"/>
    <p:sldId id="264" r:id="rId7"/>
    <p:sldId id="265" r:id="rId8"/>
    <p:sldId id="266" r:id="rId9"/>
    <p:sldId id="262" r:id="rId10"/>
    <p:sldId id="267" r:id="rId11"/>
    <p:sldId id="25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07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List_aplikace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Prodej</c:v>
                </c:pt>
              </c:strCache>
            </c:strRef>
          </c:tx>
          <c:dPt>
            <c:idx val="0"/>
            <c:bubble3D val="0"/>
            <c:spPr>
              <a:solidFill>
                <a:srgbClr val="00B050"/>
              </a:solidFill>
            </c:spPr>
          </c:dPt>
          <c:dPt>
            <c:idx val="1"/>
            <c:bubble3D val="0"/>
            <c:spPr>
              <a:solidFill>
                <a:schemeClr val="tx2">
                  <a:lumMod val="60000"/>
                  <a:lumOff val="40000"/>
                </a:schemeClr>
              </a:solidFill>
            </c:spPr>
          </c:dPt>
          <c:dPt>
            <c:idx val="2"/>
            <c:bubble3D val="0"/>
            <c:spPr>
              <a:solidFill>
                <a:srgbClr val="FF0000"/>
              </a:solidFill>
            </c:spPr>
          </c:dPt>
          <c:dPt>
            <c:idx val="3"/>
            <c:bubble3D val="0"/>
            <c:spPr>
              <a:solidFill>
                <a:srgbClr val="FFFF00"/>
              </a:solidFill>
            </c:spPr>
          </c:dPt>
          <c:cat>
            <c:numRef>
              <c:f>List1!$A$2:$A$5</c:f>
              <c:numCache>
                <c:formatCode>General</c:formatCode>
                <c:ptCount val="4"/>
              </c:numCache>
            </c:numRef>
          </c:cat>
          <c:val>
            <c:numRef>
              <c:f>List1!$B$2:$B$5</c:f>
              <c:numCache>
                <c:formatCode>General</c:formatCode>
                <c:ptCount val="4"/>
                <c:pt idx="0">
                  <c:v>78</c:v>
                </c:pt>
                <c:pt idx="1">
                  <c:v>21</c:v>
                </c:pt>
                <c:pt idx="2">
                  <c:v>1</c:v>
                </c:pt>
                <c:pt idx="3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93300555512025918"/>
          <c:y val="7.3740263427520381E-2"/>
          <c:w val="5.4345025690605168E-2"/>
          <c:h val="0.90804313923967295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VY_32_INOVACE_Př_10_Neživé </a:t>
          </a:r>
          <a:r>
            <a:rPr lang="cs-CZ" sz="2000" baseline="0" dirty="0" smtClean="0"/>
            <a:t>přírodniny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Konstantinovy Lázně, okres Tachov,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Hana </a:t>
          </a:r>
          <a:r>
            <a:rPr lang="cs-CZ" sz="2000" dirty="0" err="1" smtClean="0"/>
            <a:t>Vrtělková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Neživé přírodniny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</a:t>
          </a:r>
          <a:r>
            <a:rPr lang="cs-CZ" sz="2000" smtClean="0"/>
            <a:t>: CZ.1.07/1.4.00/21.2004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B10055F-2CFF-4B03-B3DF-1D7972C9235B}" type="presOf" srcId="{4C35D32F-0EAB-4CD7-82EE-45574DC2A586}" destId="{890E4F0B-2866-4A3F-A3C7-2A14B1797930}" srcOrd="1" destOrd="0" presId="urn:microsoft.com/office/officeart/2005/8/layout/target3"/>
    <dgm:cxn modelId="{CFF61C38-9CDD-4992-8C27-601BCA8B0C67}" type="presOf" srcId="{757F3AB3-0718-4624-B441-E567A8F0AB56}" destId="{333A1088-737F-45CB-B68E-254E46348037}" srcOrd="0" destOrd="0" presId="urn:microsoft.com/office/officeart/2005/8/layout/target3"/>
    <dgm:cxn modelId="{1D021231-9D75-40F9-9904-B261F60FDB0E}" type="presOf" srcId="{B651F6E3-6281-48DB-9319-2AEAFDAE7572}" destId="{619D679B-A015-4ECF-8348-D1034C574F40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2DFDDE11-7B5D-45C7-A002-A9BA536FF535}" type="presOf" srcId="{D8197B8C-B260-4A16-BDF4-0947B075E274}" destId="{5A5FFA88-C948-4069-8E93-59FA12366E83}" srcOrd="1" destOrd="0" presId="urn:microsoft.com/office/officeart/2005/8/layout/target3"/>
    <dgm:cxn modelId="{E38BB17A-2299-4E3F-8883-C342A32CF6D5}" type="presOf" srcId="{D8197B8C-B260-4A16-BDF4-0947B075E274}" destId="{25B08C86-7E15-44DC-BE7F-FFB55DD49D12}" srcOrd="0" destOrd="0" presId="urn:microsoft.com/office/officeart/2005/8/layout/target3"/>
    <dgm:cxn modelId="{E93136BD-A531-4D90-BA1B-949E501DE2FF}" type="presOf" srcId="{D1D4F407-5343-4D3F-B5B9-D407B03CAEB4}" destId="{D005CE8C-CC26-4C3E-AC11-E15060ECD759}" srcOrd="0" destOrd="0" presId="urn:microsoft.com/office/officeart/2005/8/layout/target3"/>
    <dgm:cxn modelId="{776E87A5-F965-443D-BDC2-9511CD869E28}" type="presOf" srcId="{D1B46980-6531-4606-95E6-44980827E919}" destId="{2BE915AB-18AA-4053-B92C-3BFC9ED204BB}" srcOrd="1" destOrd="0" presId="urn:microsoft.com/office/officeart/2005/8/layout/target3"/>
    <dgm:cxn modelId="{D8EC5304-FB00-4824-B1DE-312CF50EE671}" type="presOf" srcId="{D1B46980-6531-4606-95E6-44980827E919}" destId="{6140AFEC-043D-4C43-A2F9-D0F5331DF3A3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3AF2B59-7498-4DBD-B5BB-396E13DA6753}" type="presOf" srcId="{4C35D32F-0EAB-4CD7-82EE-45574DC2A586}" destId="{8BEBB6EC-1DAA-4CAC-8A25-BC0FCBD5DBD5}" srcOrd="0" destOrd="0" presId="urn:microsoft.com/office/officeart/2005/8/layout/target3"/>
    <dgm:cxn modelId="{5D149384-E451-43FF-9780-4090B2633A5E}" type="presOf" srcId="{D1D4F407-5343-4D3F-B5B9-D407B03CAEB4}" destId="{AED2198E-93D5-4001-81B4-73124B309672}" srcOrd="1" destOrd="0" presId="urn:microsoft.com/office/officeart/2005/8/layout/target3"/>
    <dgm:cxn modelId="{AF97C5C5-E7AB-4678-9AE4-74F78B74EA20}" type="presOf" srcId="{B651F6E3-6281-48DB-9319-2AEAFDAE7572}" destId="{6BB5E863-4638-4E1D-BFDE-399D028AC4ED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936BEA04-4E39-4816-A345-8F42FA22C074}" type="presParOf" srcId="{333A1088-737F-45CB-B68E-254E46348037}" destId="{F5ABB229-8D3B-4694-996A-96F23CF14429}" srcOrd="0" destOrd="0" presId="urn:microsoft.com/office/officeart/2005/8/layout/target3"/>
    <dgm:cxn modelId="{91F00667-BCE5-41FB-904E-3435BB82F21F}" type="presParOf" srcId="{333A1088-737F-45CB-B68E-254E46348037}" destId="{F41139FD-01EE-4571-8B17-4FB00FC51163}" srcOrd="1" destOrd="0" presId="urn:microsoft.com/office/officeart/2005/8/layout/target3"/>
    <dgm:cxn modelId="{A8FD253A-E354-4F8F-B192-BF344ABCC8A1}" type="presParOf" srcId="{333A1088-737F-45CB-B68E-254E46348037}" destId="{D005CE8C-CC26-4C3E-AC11-E15060ECD759}" srcOrd="2" destOrd="0" presId="urn:microsoft.com/office/officeart/2005/8/layout/target3"/>
    <dgm:cxn modelId="{2F160466-BB0C-4906-9340-504F7CADBBC8}" type="presParOf" srcId="{333A1088-737F-45CB-B68E-254E46348037}" destId="{2C702D82-9B77-49B7-9568-BB8EB47C3372}" srcOrd="3" destOrd="0" presId="urn:microsoft.com/office/officeart/2005/8/layout/target3"/>
    <dgm:cxn modelId="{B2CD39C1-738B-4ECE-89D0-2D6B7D72D302}" type="presParOf" srcId="{333A1088-737F-45CB-B68E-254E46348037}" destId="{A52A0455-90FF-4808-ABD0-F02540D31D5A}" srcOrd="4" destOrd="0" presId="urn:microsoft.com/office/officeart/2005/8/layout/target3"/>
    <dgm:cxn modelId="{1F6F7E39-F7AF-4C4E-A3F9-352382CF7033}" type="presParOf" srcId="{333A1088-737F-45CB-B68E-254E46348037}" destId="{6140AFEC-043D-4C43-A2F9-D0F5331DF3A3}" srcOrd="5" destOrd="0" presId="urn:microsoft.com/office/officeart/2005/8/layout/target3"/>
    <dgm:cxn modelId="{C98F1E61-EE94-4BAD-8C11-E24483B4A549}" type="presParOf" srcId="{333A1088-737F-45CB-B68E-254E46348037}" destId="{9358AC05-5D7D-4327-9F80-1AD486AEA664}" srcOrd="6" destOrd="0" presId="urn:microsoft.com/office/officeart/2005/8/layout/target3"/>
    <dgm:cxn modelId="{7E4AE1EA-838D-49CD-A781-E852166965F8}" type="presParOf" srcId="{333A1088-737F-45CB-B68E-254E46348037}" destId="{313FC574-E1CD-4FB4-B054-0B805CE0447D}" srcOrd="7" destOrd="0" presId="urn:microsoft.com/office/officeart/2005/8/layout/target3"/>
    <dgm:cxn modelId="{D4A80D2D-47E1-4097-99BE-C27E752B5AB6}" type="presParOf" srcId="{333A1088-737F-45CB-B68E-254E46348037}" destId="{619D679B-A015-4ECF-8348-D1034C574F40}" srcOrd="8" destOrd="0" presId="urn:microsoft.com/office/officeart/2005/8/layout/target3"/>
    <dgm:cxn modelId="{095C2CDF-C00F-41F6-BAEB-AA751E189963}" type="presParOf" srcId="{333A1088-737F-45CB-B68E-254E46348037}" destId="{322283A8-4A27-4CDA-BAE3-F381106A9174}" srcOrd="9" destOrd="0" presId="urn:microsoft.com/office/officeart/2005/8/layout/target3"/>
    <dgm:cxn modelId="{CCA39979-A636-4D7D-A112-4FE130C98A22}" type="presParOf" srcId="{333A1088-737F-45CB-B68E-254E46348037}" destId="{FFC9F71D-1B4F-4AD9-A4A6-86ADEFC8AF5C}" srcOrd="10" destOrd="0" presId="urn:microsoft.com/office/officeart/2005/8/layout/target3"/>
    <dgm:cxn modelId="{A443BDA7-6C3D-4182-A4E1-2AF9AB861A81}" type="presParOf" srcId="{333A1088-737F-45CB-B68E-254E46348037}" destId="{25B08C86-7E15-44DC-BE7F-FFB55DD49D12}" srcOrd="11" destOrd="0" presId="urn:microsoft.com/office/officeart/2005/8/layout/target3"/>
    <dgm:cxn modelId="{E31710F5-E1EC-47A8-B515-BD7946C20856}" type="presParOf" srcId="{333A1088-737F-45CB-B68E-254E46348037}" destId="{76644BE8-9D7C-4C09-B250-3D10AF48CBB7}" srcOrd="12" destOrd="0" presId="urn:microsoft.com/office/officeart/2005/8/layout/target3"/>
    <dgm:cxn modelId="{A9C79688-A75C-44D7-B6E6-C87BD2234241}" type="presParOf" srcId="{333A1088-737F-45CB-B68E-254E46348037}" destId="{EE85B701-7295-41C0-BA7A-34D3756A2AE6}" srcOrd="13" destOrd="0" presId="urn:microsoft.com/office/officeart/2005/8/layout/target3"/>
    <dgm:cxn modelId="{C7B62ED5-6A4D-4AD2-9D7D-8E1A768B481C}" type="presParOf" srcId="{333A1088-737F-45CB-B68E-254E46348037}" destId="{8BEBB6EC-1DAA-4CAC-8A25-BC0FCBD5DBD5}" srcOrd="14" destOrd="0" presId="urn:microsoft.com/office/officeart/2005/8/layout/target3"/>
    <dgm:cxn modelId="{DA55594D-CA06-449F-AA78-55EAE55EB5C4}" type="presParOf" srcId="{333A1088-737F-45CB-B68E-254E46348037}" destId="{AED2198E-93D5-4001-81B4-73124B309672}" srcOrd="15" destOrd="0" presId="urn:microsoft.com/office/officeart/2005/8/layout/target3"/>
    <dgm:cxn modelId="{F732F8A6-FFE8-423D-96FA-4C03FCF382C8}" type="presParOf" srcId="{333A1088-737F-45CB-B68E-254E46348037}" destId="{2BE915AB-18AA-4053-B92C-3BFC9ED204BB}" srcOrd="16" destOrd="0" presId="urn:microsoft.com/office/officeart/2005/8/layout/target3"/>
    <dgm:cxn modelId="{BABABA7A-F2F1-4FDE-85B5-EEC8350872C6}" type="presParOf" srcId="{333A1088-737F-45CB-B68E-254E46348037}" destId="{6BB5E863-4638-4E1D-BFDE-399D028AC4ED}" srcOrd="17" destOrd="0" presId="urn:microsoft.com/office/officeart/2005/8/layout/target3"/>
    <dgm:cxn modelId="{A60D0DC0-3305-45FC-A26C-16933629BD9A}" type="presParOf" srcId="{333A1088-737F-45CB-B68E-254E46348037}" destId="{5A5FFA88-C948-4069-8E93-59FA12366E83}" srcOrd="18" destOrd="0" presId="urn:microsoft.com/office/officeart/2005/8/layout/target3"/>
    <dgm:cxn modelId="{C706C663-9A81-4ABF-AC9D-9EF06BC55310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240360" cy="324036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604454" y="0"/>
          <a:ext cx="6444716" cy="324036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Konstantinovy Lázně, okres Tachov, příspěvková organizace</a:t>
          </a:r>
          <a:endParaRPr lang="cs-CZ" sz="2000" kern="1200" dirty="0"/>
        </a:p>
      </dsp:txBody>
      <dsp:txXfrm>
        <a:off x="1604454" y="0"/>
        <a:ext cx="6444716" cy="518457"/>
      </dsp:txXfrm>
    </dsp:sp>
    <dsp:sp modelId="{A52A0455-90FF-4808-ABD0-F02540D31D5A}">
      <dsp:nvSpPr>
        <dsp:cNvPr id="0" name=""/>
        <dsp:cNvSpPr/>
      </dsp:nvSpPr>
      <dsp:spPr>
        <a:xfrm>
          <a:off x="340237" y="518457"/>
          <a:ext cx="2559884" cy="255988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620180" y="518457"/>
          <a:ext cx="6444716" cy="25598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Hana </a:t>
          </a:r>
          <a:r>
            <a:rPr lang="cs-CZ" sz="2000" kern="1200" dirty="0" err="1" smtClean="0"/>
            <a:t>Vrtělková</a:t>
          </a:r>
          <a:endParaRPr lang="cs-CZ" sz="2000" kern="1200" dirty="0"/>
        </a:p>
      </dsp:txBody>
      <dsp:txXfrm>
        <a:off x="1620180" y="518457"/>
        <a:ext cx="6444716" cy="518457"/>
      </dsp:txXfrm>
    </dsp:sp>
    <dsp:sp modelId="{313FC574-E1CD-4FB4-B054-0B805CE0447D}">
      <dsp:nvSpPr>
        <dsp:cNvPr id="0" name=""/>
        <dsp:cNvSpPr/>
      </dsp:nvSpPr>
      <dsp:spPr>
        <a:xfrm>
          <a:off x="680475" y="1036915"/>
          <a:ext cx="1879408" cy="187940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620180" y="1036915"/>
          <a:ext cx="6444716" cy="187940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VY_32_INOVACE_Př_10_Neživé </a:t>
          </a:r>
          <a:r>
            <a:rPr lang="cs-CZ" sz="2000" kern="1200" baseline="0" dirty="0" smtClean="0"/>
            <a:t>přírodniny</a:t>
          </a:r>
          <a:endParaRPr lang="cs-CZ" sz="2000" kern="1200" dirty="0"/>
        </a:p>
      </dsp:txBody>
      <dsp:txXfrm>
        <a:off x="1620180" y="1036915"/>
        <a:ext cx="6444716" cy="518457"/>
      </dsp:txXfrm>
    </dsp:sp>
    <dsp:sp modelId="{FFC9F71D-1B4F-4AD9-A4A6-86ADEFC8AF5C}">
      <dsp:nvSpPr>
        <dsp:cNvPr id="0" name=""/>
        <dsp:cNvSpPr/>
      </dsp:nvSpPr>
      <dsp:spPr>
        <a:xfrm>
          <a:off x="1020713" y="1555372"/>
          <a:ext cx="1198933" cy="119893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570877" y="1556943"/>
          <a:ext cx="6444716" cy="11989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Neživé přírodniny</a:t>
          </a:r>
          <a:endParaRPr lang="cs-CZ" sz="2000" kern="1200" dirty="0"/>
        </a:p>
      </dsp:txBody>
      <dsp:txXfrm>
        <a:off x="1570877" y="1556943"/>
        <a:ext cx="6444716" cy="518457"/>
      </dsp:txXfrm>
    </dsp:sp>
    <dsp:sp modelId="{EE85B701-7295-41C0-BA7A-34D3756A2AE6}">
      <dsp:nvSpPr>
        <dsp:cNvPr id="0" name=""/>
        <dsp:cNvSpPr/>
      </dsp:nvSpPr>
      <dsp:spPr>
        <a:xfrm>
          <a:off x="1360951" y="2073830"/>
          <a:ext cx="518457" cy="51845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620180" y="2073830"/>
          <a:ext cx="6444716" cy="51845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</a:t>
          </a:r>
          <a:r>
            <a:rPr lang="cs-CZ" sz="2000" kern="1200" smtClean="0"/>
            <a:t>: CZ.1.07/1.4.00/21.2004</a:t>
          </a:r>
          <a:endParaRPr lang="cs-CZ" sz="2000" kern="1200" dirty="0"/>
        </a:p>
      </dsp:txBody>
      <dsp:txXfrm>
        <a:off x="1620180" y="2073830"/>
        <a:ext cx="6444716" cy="5184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0F08D1-CFED-426C-8D93-093796E699F5}" type="datetimeFigureOut">
              <a:rPr lang="cs-CZ" smtClean="0"/>
              <a:t>8.5.2012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C91027-E6B0-47AD-A2FD-0131870FB6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34458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Přírodověda 4. a 5. ročník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4C1C7-BB21-4F00-AD0F-769AC66A8B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60015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Přírodověda 4. a 5. ročník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4C1C7-BB21-4F00-AD0F-769AC66A8B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17150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Přírodověda 4. a 5. ročník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4C1C7-BB21-4F00-AD0F-769AC66A8B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32388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Přírodověda 4. a 5. ročník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4C1C7-BB21-4F00-AD0F-769AC66A8B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82833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Přírodověda 4. a 5. ročník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4C1C7-BB21-4F00-AD0F-769AC66A8B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12776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Přírodověda 4. a 5. ročník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4C1C7-BB21-4F00-AD0F-769AC66A8B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8236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Přírodověda 4. a 5. ročník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4C1C7-BB21-4F00-AD0F-769AC66A8B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12577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Přírodověda 4. a 5. ročník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4C1C7-BB21-4F00-AD0F-769AC66A8B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2255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Přírodověda 4. a 5. ročník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4C1C7-BB21-4F00-AD0F-769AC66A8B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69269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Přírodověda 4. a 5. ročník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4C1C7-BB21-4F00-AD0F-769AC66A8B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10865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Přírodověda 4. a 5. ročník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4C1C7-BB21-4F00-AD0F-769AC66A8B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2905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Člověk a jeho svět - Přírodověda 4. a 5. ročník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44C1C7-BB21-4F00-AD0F-769AC66A8B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15877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10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slide" Target="slide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867645713"/>
              </p:ext>
            </p:extLst>
          </p:nvPr>
        </p:nvGraphicFramePr>
        <p:xfrm>
          <a:off x="539552" y="1052736"/>
          <a:ext cx="8064896" cy="3240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6292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620688"/>
            <a:ext cx="8174802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Anotace:</a:t>
            </a:r>
          </a:p>
          <a:p>
            <a:r>
              <a:rPr lang="cs-CZ" dirty="0">
                <a:solidFill>
                  <a:prstClr val="black"/>
                </a:solidFill>
              </a:rPr>
              <a:t>	Prezentace učiva: </a:t>
            </a:r>
            <a:r>
              <a:rPr lang="cs-CZ" dirty="0" smtClean="0">
                <a:solidFill>
                  <a:prstClr val="black"/>
                </a:solidFill>
              </a:rPr>
              <a:t>Neživé přírodniny – vzduch, voda</a:t>
            </a:r>
            <a:endParaRPr lang="cs-CZ" dirty="0">
              <a:solidFill>
                <a:prstClr val="black"/>
              </a:solidFill>
            </a:endParaRPr>
          </a:p>
          <a:p>
            <a:r>
              <a:rPr lang="cs-CZ" dirty="0">
                <a:solidFill>
                  <a:prstClr val="black"/>
                </a:solidFill>
              </a:rPr>
              <a:t>Žáci </a:t>
            </a:r>
            <a:r>
              <a:rPr lang="cs-CZ" dirty="0" smtClean="0">
                <a:solidFill>
                  <a:prstClr val="black"/>
                </a:solidFill>
              </a:rPr>
              <a:t>popisují složení vzduchu, charakterizují složky vzduchu a provedou pokusy, </a:t>
            </a:r>
          </a:p>
          <a:p>
            <a:r>
              <a:rPr lang="cs-CZ" dirty="0">
                <a:solidFill>
                  <a:prstClr val="black"/>
                </a:solidFill>
              </a:rPr>
              <a:t>k</a:t>
            </a:r>
            <a:r>
              <a:rPr lang="cs-CZ" dirty="0" smtClean="0">
                <a:solidFill>
                  <a:prstClr val="black"/>
                </a:solidFill>
              </a:rPr>
              <a:t>teré jim přiblíží vlastnosti vzduchu, popíší podle obrázku oběh vody, rozliší její</a:t>
            </a:r>
          </a:p>
          <a:p>
            <a:r>
              <a:rPr lang="cs-CZ" dirty="0" smtClean="0">
                <a:solidFill>
                  <a:prstClr val="black"/>
                </a:solidFill>
              </a:rPr>
              <a:t>Skupenství.</a:t>
            </a:r>
          </a:p>
          <a:p>
            <a:r>
              <a:rPr lang="cs-CZ" dirty="0">
                <a:solidFill>
                  <a:prstClr val="black"/>
                </a:solidFill>
              </a:rPr>
              <a:t>	</a:t>
            </a:r>
            <a:r>
              <a:rPr lang="cs-CZ" dirty="0" smtClean="0">
                <a:solidFill>
                  <a:prstClr val="black"/>
                </a:solidFill>
              </a:rPr>
              <a:t>Učební </a:t>
            </a:r>
            <a:r>
              <a:rPr lang="cs-CZ" dirty="0">
                <a:solidFill>
                  <a:prstClr val="black"/>
                </a:solidFill>
              </a:rPr>
              <a:t>materiál vede žáky k aktivní práci, opravovat případné chyby mohou</a:t>
            </a:r>
          </a:p>
          <a:p>
            <a:r>
              <a:rPr lang="cs-CZ" dirty="0">
                <a:solidFill>
                  <a:prstClr val="black"/>
                </a:solidFill>
              </a:rPr>
              <a:t>přímo v prezentaci.</a:t>
            </a:r>
          </a:p>
          <a:p>
            <a:endParaRPr lang="cs-CZ" dirty="0" smtClean="0">
              <a:solidFill>
                <a:prstClr val="black"/>
              </a:solidFill>
            </a:endParaRPr>
          </a:p>
          <a:p>
            <a:r>
              <a:rPr lang="cs-CZ" dirty="0" smtClean="0">
                <a:solidFill>
                  <a:prstClr val="black"/>
                </a:solidFill>
              </a:rPr>
              <a:t>Pomůcky: svíčky, sirky, sklenice s víčky třech různých velikostí, 2 pokojové teploměry</a:t>
            </a:r>
          </a:p>
          <a:p>
            <a:endParaRPr lang="cs-CZ" dirty="0">
              <a:solidFill>
                <a:prstClr val="black"/>
              </a:solidFill>
            </a:endParaRPr>
          </a:p>
          <a:p>
            <a:r>
              <a:rPr lang="cs-CZ" dirty="0">
                <a:solidFill>
                  <a:prstClr val="black"/>
                </a:solidFill>
              </a:rPr>
              <a:t>DUM je určen pro 4. </a:t>
            </a:r>
            <a:r>
              <a:rPr lang="cs-CZ" dirty="0" smtClean="0">
                <a:solidFill>
                  <a:prstClr val="black"/>
                </a:solidFill>
              </a:rPr>
              <a:t>a 5. ročník </a:t>
            </a:r>
            <a:r>
              <a:rPr lang="cs-CZ" dirty="0">
                <a:solidFill>
                  <a:prstClr val="black"/>
                </a:solidFill>
              </a:rPr>
              <a:t>ZŠ, je vhodný pro procvičování </a:t>
            </a:r>
            <a:r>
              <a:rPr lang="cs-CZ" dirty="0" smtClean="0">
                <a:solidFill>
                  <a:prstClr val="black"/>
                </a:solidFill>
              </a:rPr>
              <a:t>učiva.</a:t>
            </a:r>
            <a:endParaRPr lang="cs-CZ" dirty="0" smtClean="0">
              <a:solidFill>
                <a:prstClr val="black"/>
              </a:solidFill>
            </a:endParaRPr>
          </a:p>
          <a:p>
            <a:endParaRPr lang="cs-CZ" dirty="0">
              <a:solidFill>
                <a:prstClr val="black"/>
              </a:solidFill>
            </a:endParaRPr>
          </a:p>
          <a:p>
            <a:r>
              <a:rPr lang="cs-CZ" dirty="0">
                <a:solidFill>
                  <a:prstClr val="black"/>
                </a:solidFill>
              </a:rPr>
              <a:t>Při práci mohou žáci pomocí hypertextových odkazů v nadpisech otevřít stranu </a:t>
            </a:r>
          </a:p>
          <a:p>
            <a:r>
              <a:rPr lang="cs-CZ" dirty="0">
                <a:solidFill>
                  <a:prstClr val="black"/>
                </a:solidFill>
              </a:rPr>
              <a:t>se správným řešením, která je v závěru prezentace. V jednotlivých obrazech je opět</a:t>
            </a:r>
          </a:p>
          <a:p>
            <a:r>
              <a:rPr lang="cs-CZ" dirty="0">
                <a:solidFill>
                  <a:prstClr val="black"/>
                </a:solidFill>
              </a:rPr>
              <a:t>odkaz pro návrat zpět.</a:t>
            </a:r>
          </a:p>
          <a:p>
            <a:endParaRPr lang="cs-CZ" dirty="0">
              <a:solidFill>
                <a:prstClr val="black"/>
              </a:solidFill>
            </a:endParaRPr>
          </a:p>
          <a:p>
            <a:endParaRPr lang="cs-CZ" dirty="0">
              <a:solidFill>
                <a:prstClr val="black"/>
              </a:solidFill>
            </a:endParaRPr>
          </a:p>
          <a:p>
            <a:r>
              <a:rPr lang="cs-CZ" dirty="0">
                <a:solidFill>
                  <a:prstClr val="black"/>
                </a:solidFill>
              </a:rPr>
              <a:t>Autorem materiálu a všech jeho částí, není-li uvedeno jinak, je Hana </a:t>
            </a:r>
            <a:r>
              <a:rPr lang="cs-CZ" dirty="0" err="1">
                <a:solidFill>
                  <a:prstClr val="black"/>
                </a:solidFill>
              </a:rPr>
              <a:t>Vrtělková</a:t>
            </a:r>
            <a:r>
              <a:rPr lang="cs-CZ" dirty="0">
                <a:solidFill>
                  <a:prstClr val="black"/>
                </a:solidFill>
              </a:rPr>
              <a:t>.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611560" y="177281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2011/2012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Člověk a jeho svět - Přírodověda 4. a 5. ročník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2569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af 1"/>
          <p:cNvGraphicFramePr/>
          <p:nvPr>
            <p:extLst>
              <p:ext uri="{D42A27DB-BD31-4B8C-83A1-F6EECF244321}">
                <p14:modId xmlns:p14="http://schemas.microsoft.com/office/powerpoint/2010/main" val="2046147303"/>
              </p:ext>
            </p:extLst>
          </p:nvPr>
        </p:nvGraphicFramePr>
        <p:xfrm>
          <a:off x="467544" y="2098736"/>
          <a:ext cx="5519936" cy="38884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Obdélník 2">
            <a:hlinkClick r:id="rId3" action="ppaction://hlinksldjump"/>
          </p:cNvPr>
          <p:cNvSpPr/>
          <p:nvPr/>
        </p:nvSpPr>
        <p:spPr>
          <a:xfrm>
            <a:off x="467544" y="260648"/>
            <a:ext cx="8208912" cy="79208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Složení vzduchu, popiš správně diagram vyjadřující složení vzduchu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28142" y="1340764"/>
            <a:ext cx="974947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/>
              <a:t>DUSÍK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7380312" y="1340762"/>
            <a:ext cx="1034579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/>
              <a:t>KYSLÍK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4788024" y="1340761"/>
            <a:ext cx="2060885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/>
              <a:t>OXID UHLIČITÝ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2123728" y="1340763"/>
            <a:ext cx="2119747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/>
              <a:t>OSTATNÍ PLYNY</a:t>
            </a:r>
            <a:endParaRPr lang="cs-CZ" sz="2400" b="1" dirty="0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Přírodověda 4. a 5. ročník</a:t>
            </a:r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4C1C7-BB21-4F00-AD0F-769AC66A8B14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5834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378094"/>
            <a:ext cx="974947" cy="461665"/>
          </a:xfrm>
          <a:prstGeom prst="rect">
            <a:avLst/>
          </a:prstGeom>
          <a:solidFill>
            <a:srgbClr val="00B050"/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DUSÍK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7596336" y="360226"/>
            <a:ext cx="1224136" cy="46166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KYSLÍK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5536" y="908720"/>
            <a:ext cx="2060885" cy="46166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OXID UHLIČITÝ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6732349" y="908719"/>
            <a:ext cx="2119747" cy="461665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OSTATNÍ PLYNY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3437925" y="1550404"/>
            <a:ext cx="4427366" cy="101566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dirty="0" smtClean="0"/>
              <a:t>Plyn, nehořlavý, nedýchatelný, bezbarvý, </a:t>
            </a:r>
          </a:p>
          <a:p>
            <a:r>
              <a:rPr lang="cs-CZ" sz="2000" dirty="0" smtClean="0"/>
              <a:t>lehčí než vzduch, bez chuti a zápachu, </a:t>
            </a:r>
          </a:p>
          <a:p>
            <a:r>
              <a:rPr lang="cs-CZ" sz="2000" dirty="0" smtClean="0"/>
              <a:t>nepodporuje hoření. </a:t>
            </a:r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437925" y="2746457"/>
            <a:ext cx="4994509" cy="101566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marL="72000">
              <a:defRPr/>
            </a:pPr>
            <a:r>
              <a:rPr lang="cs-CZ" sz="2000" dirty="0" smtClean="0"/>
              <a:t>Plyn </a:t>
            </a:r>
            <a:r>
              <a:rPr lang="cs-CZ" sz="2000" dirty="0"/>
              <a:t>bez zápachu, nehořlavý, ale nezbytný </a:t>
            </a:r>
          </a:p>
          <a:p>
            <a:pPr marL="72000">
              <a:defRPr/>
            </a:pPr>
            <a:r>
              <a:rPr lang="cs-CZ" sz="2000" dirty="0" smtClean="0"/>
              <a:t>k </a:t>
            </a:r>
            <a:r>
              <a:rPr lang="cs-CZ" sz="2000" dirty="0"/>
              <a:t>hoření. </a:t>
            </a:r>
            <a:r>
              <a:rPr lang="cs-CZ" sz="2000" dirty="0" smtClean="0"/>
              <a:t>Nesnadno hořlavé a některé </a:t>
            </a:r>
          </a:p>
          <a:p>
            <a:pPr marL="72000">
              <a:defRPr/>
            </a:pPr>
            <a:r>
              <a:rPr lang="cs-CZ" sz="2000" dirty="0" smtClean="0"/>
              <a:t>nehořlavé </a:t>
            </a:r>
            <a:r>
              <a:rPr lang="cs-CZ" sz="2000" dirty="0"/>
              <a:t>látky </a:t>
            </a:r>
            <a:r>
              <a:rPr lang="cs-CZ" sz="2000" dirty="0" smtClean="0"/>
              <a:t>se </a:t>
            </a:r>
            <a:r>
              <a:rPr lang="cs-CZ" sz="2000" dirty="0"/>
              <a:t>v kyslíku stanou hořlavými.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3203848" y="397370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437925" y="3920442"/>
            <a:ext cx="5203540" cy="132343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marL="72000">
              <a:defRPr/>
            </a:pPr>
            <a:r>
              <a:rPr lang="cs-CZ" sz="2000" dirty="0"/>
              <a:t>Plyn těžší než vzduch, nedýchatelný, nehořlavý, </a:t>
            </a:r>
            <a:br>
              <a:rPr lang="cs-CZ" sz="2000" dirty="0"/>
            </a:br>
            <a:r>
              <a:rPr lang="cs-CZ" sz="2000" dirty="0" smtClean="0"/>
              <a:t>zamezuje </a:t>
            </a:r>
            <a:r>
              <a:rPr lang="cs-CZ" sz="2000" dirty="0"/>
              <a:t>hoření, je bez barvy a zápachu, slabě </a:t>
            </a:r>
            <a:br>
              <a:rPr lang="cs-CZ" sz="2000" dirty="0"/>
            </a:br>
            <a:r>
              <a:rPr lang="cs-CZ" sz="2000" dirty="0" smtClean="0"/>
              <a:t>nakyslé </a:t>
            </a:r>
            <a:r>
              <a:rPr lang="cs-CZ" sz="2000" dirty="0"/>
              <a:t>chuti</a:t>
            </a:r>
            <a:r>
              <a:rPr lang="cs-CZ" sz="2000" dirty="0" smtClean="0"/>
              <a:t>. Vzniká hořením, vydechují ho</a:t>
            </a:r>
          </a:p>
          <a:p>
            <a:pPr marL="72000">
              <a:defRPr/>
            </a:pPr>
            <a:r>
              <a:rPr lang="cs-CZ" sz="2000" dirty="0" smtClean="0"/>
              <a:t>živočichové. Je plynnou živinou pro rostliny. </a:t>
            </a:r>
            <a:endParaRPr lang="cs-CZ" sz="2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437925" y="5362869"/>
            <a:ext cx="5035802" cy="132343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marL="72000">
              <a:defRPr/>
            </a:pPr>
            <a:r>
              <a:rPr lang="cs-CZ" sz="2000" dirty="0" smtClean="0"/>
              <a:t>Vodní páry, nečistoty, zplodiny, ale také plyny, </a:t>
            </a:r>
          </a:p>
          <a:p>
            <a:pPr marL="72000">
              <a:defRPr/>
            </a:pPr>
            <a:r>
              <a:rPr lang="cs-CZ" sz="2000" dirty="0" smtClean="0"/>
              <a:t>které se používají jako náplně </a:t>
            </a:r>
          </a:p>
          <a:p>
            <a:pPr marL="72000">
              <a:defRPr/>
            </a:pPr>
            <a:r>
              <a:rPr lang="cs-CZ" sz="2000" dirty="0" smtClean="0"/>
              <a:t>do </a:t>
            </a:r>
            <a:r>
              <a:rPr lang="cs-CZ" sz="2000" dirty="0"/>
              <a:t>neonových </a:t>
            </a:r>
            <a:r>
              <a:rPr lang="cs-CZ" sz="2000" dirty="0" smtClean="0"/>
              <a:t>trubic</a:t>
            </a:r>
            <a:r>
              <a:rPr lang="cs-CZ" sz="2000" dirty="0"/>
              <a:t>, žárovky, </a:t>
            </a:r>
            <a:r>
              <a:rPr lang="cs-CZ" sz="2000" dirty="0" smtClean="0"/>
              <a:t>zářivky. </a:t>
            </a:r>
          </a:p>
          <a:p>
            <a:pPr marL="72000">
              <a:defRPr/>
            </a:pPr>
            <a:r>
              <a:rPr lang="cs-CZ" sz="2000" dirty="0" smtClean="0"/>
              <a:t>Patří sem například </a:t>
            </a:r>
            <a:r>
              <a:rPr lang="cs-CZ" sz="2000" u="sng" dirty="0" smtClean="0"/>
              <a:t>HELIUM </a:t>
            </a:r>
            <a:r>
              <a:rPr lang="cs-CZ" sz="2000" dirty="0"/>
              <a:t>,</a:t>
            </a:r>
            <a:r>
              <a:rPr lang="cs-CZ" sz="2000" dirty="0" smtClean="0"/>
              <a:t> </a:t>
            </a:r>
            <a:r>
              <a:rPr lang="cs-CZ" sz="2000" u="sng" dirty="0" smtClean="0"/>
              <a:t>NEON , ARGON</a:t>
            </a:r>
            <a:endParaRPr lang="cs-CZ" sz="2000" u="sng" dirty="0"/>
          </a:p>
        </p:txBody>
      </p:sp>
      <p:sp>
        <p:nvSpPr>
          <p:cNvPr id="11" name="Obdélník 10">
            <a:hlinkClick r:id="rId2" action="ppaction://hlinksldjump"/>
          </p:cNvPr>
          <p:cNvSpPr/>
          <p:nvPr/>
        </p:nvSpPr>
        <p:spPr>
          <a:xfrm>
            <a:off x="2771800" y="476672"/>
            <a:ext cx="3542992" cy="576064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Vytvoř dvojice</a:t>
            </a:r>
            <a:endParaRPr lang="cs-CZ" sz="2400" b="1" dirty="0"/>
          </a:p>
        </p:txBody>
      </p:sp>
      <p:sp>
        <p:nvSpPr>
          <p:cNvPr id="12" name="Obdélník 11"/>
          <p:cNvSpPr/>
          <p:nvPr/>
        </p:nvSpPr>
        <p:spPr>
          <a:xfrm>
            <a:off x="611560" y="1698195"/>
            <a:ext cx="2413204" cy="720080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611560" y="2894248"/>
            <a:ext cx="2413204" cy="720080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611560" y="4222121"/>
            <a:ext cx="2413204" cy="720080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611560" y="5664548"/>
            <a:ext cx="2413204" cy="720080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Přírodověda 4. a 5. ročník</a:t>
            </a:r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4C1C7-BB21-4F00-AD0F-769AC66A8B14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6361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611560" y="476672"/>
            <a:ext cx="2448272" cy="50405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Pozoruj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59" y="2276872"/>
            <a:ext cx="7367017" cy="132343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dirty="0" smtClean="0"/>
              <a:t>Teplota vzduchu u podlahy………………., teplota vzduchu u stropu……….</a:t>
            </a:r>
          </a:p>
          <a:p>
            <a:r>
              <a:rPr lang="cs-CZ" sz="2000" dirty="0" smtClean="0"/>
              <a:t>Závěr:</a:t>
            </a:r>
          </a:p>
          <a:p>
            <a:endParaRPr lang="cs-CZ" sz="2000" dirty="0"/>
          </a:p>
          <a:p>
            <a:r>
              <a:rPr lang="cs-CZ" sz="2000" dirty="0" smtClean="0"/>
              <a:t>Kde se využívá této vlastnosti?</a:t>
            </a:r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1560" y="3933056"/>
            <a:ext cx="8095037" cy="224676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dirty="0" smtClean="0"/>
              <a:t>Vložte svíčky do sklenic, zároveň je zapalte a sklenice přikryjte. </a:t>
            </a:r>
          </a:p>
          <a:p>
            <a:r>
              <a:rPr lang="cs-CZ" sz="2000" dirty="0" smtClean="0"/>
              <a:t>V okamžiku zapálení sledujte na hodinkách čas, po který budou svíčky hořet.</a:t>
            </a:r>
          </a:p>
          <a:p>
            <a:r>
              <a:rPr lang="cs-CZ" sz="2000" dirty="0" smtClean="0"/>
              <a:t>Sklenice č. 1 ..doba hoření…………….</a:t>
            </a:r>
          </a:p>
          <a:p>
            <a:r>
              <a:rPr lang="cs-CZ" sz="2000" dirty="0" smtClean="0"/>
              <a:t>Sklenice č. 2 ..doba hoření…………….</a:t>
            </a:r>
          </a:p>
          <a:p>
            <a:r>
              <a:rPr lang="cs-CZ" sz="2000" dirty="0" smtClean="0"/>
              <a:t>Sklenice č. 3 ..doba hoření…………….</a:t>
            </a:r>
          </a:p>
          <a:p>
            <a:r>
              <a:rPr lang="cs-CZ" sz="2000" dirty="0" smtClean="0"/>
              <a:t>Závěr:</a:t>
            </a:r>
          </a:p>
          <a:p>
            <a:endParaRPr lang="cs-CZ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11559" y="1243866"/>
            <a:ext cx="65024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i="1" dirty="0" smtClean="0"/>
              <a:t>Pro následující pozorování si připrav: 2 pokojové teploměry, 3 různě</a:t>
            </a:r>
          </a:p>
          <a:p>
            <a:r>
              <a:rPr lang="cs-CZ" i="1" dirty="0" smtClean="0"/>
              <a:t> veliké zavařovací sklenice, víčka, svíčky, sirky.</a:t>
            </a:r>
            <a:endParaRPr lang="cs-CZ" i="1" dirty="0"/>
          </a:p>
        </p:txBody>
      </p:sp>
      <p:pic>
        <p:nvPicPr>
          <p:cNvPr id="3074" name="Picture 2" descr="C:\Users\VrtelkovaH\AppData\Local\Microsoft\Windows\Temporary Internet Files\Content.IE5\7FS4E9PY\MC90044501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3980" y="620688"/>
            <a:ext cx="1173055" cy="1519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Přírodověda 4. a 5. ročník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4C1C7-BB21-4F00-AD0F-769AC66A8B14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9124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908720"/>
            <a:ext cx="6912768" cy="230832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Pozoruj plamen svíčky u rámu otevřených dveří do tvé třídy. </a:t>
            </a:r>
          </a:p>
          <a:p>
            <a:r>
              <a:rPr lang="cs-CZ" dirty="0" smtClean="0"/>
              <a:t>Hořící svíčka položená na práh u dveří.</a:t>
            </a:r>
          </a:p>
          <a:p>
            <a:r>
              <a:rPr lang="cs-CZ" dirty="0" smtClean="0"/>
              <a:t>Co dělá plamen?</a:t>
            </a:r>
          </a:p>
          <a:p>
            <a:r>
              <a:rPr lang="cs-CZ" dirty="0" smtClean="0"/>
              <a:t>Hořící svíčka umístěná v horní části rámu dveří.</a:t>
            </a:r>
          </a:p>
          <a:p>
            <a:r>
              <a:rPr lang="cs-CZ" dirty="0" smtClean="0"/>
              <a:t>Co dělá plamen nyní?</a:t>
            </a:r>
          </a:p>
          <a:p>
            <a:r>
              <a:rPr lang="cs-CZ" dirty="0" smtClean="0"/>
              <a:t>Závěr:</a:t>
            </a:r>
            <a:endParaRPr lang="cs-CZ" sz="2000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2051" name="Picture 3" descr="C:\Users\VrtelkovaH\AppData\Local\Microsoft\Windows\Temporary Internet Files\Content.IE5\MJQ986DQ\MP90028983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717032"/>
            <a:ext cx="3657600" cy="2432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Přírodověda 4. a 5. ročník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4C1C7-BB21-4F00-AD0F-769AC66A8B14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4464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627784" y="404664"/>
            <a:ext cx="3960440" cy="576064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Oběh vody, popiš obrázek</a:t>
            </a:r>
            <a:endParaRPr lang="cs-CZ" sz="2400" b="1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Přírodověda 4. a 5. ročník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4C1C7-BB21-4F00-AD0F-769AC66A8B14}" type="slidenum">
              <a:rPr lang="cs-CZ" smtClean="0"/>
              <a:t>7</a:t>
            </a:fld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420" y="1124912"/>
            <a:ext cx="7427168" cy="51663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8778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hlinkClick r:id="rId2" action="ppaction://hlinksldjump"/>
          </p:cNvPr>
          <p:cNvSpPr/>
          <p:nvPr/>
        </p:nvSpPr>
        <p:spPr>
          <a:xfrm>
            <a:off x="683568" y="620688"/>
            <a:ext cx="3888432" cy="576064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Očísluj trojice patřící k sobě</a:t>
            </a:r>
            <a:endParaRPr lang="cs-CZ" sz="2400" b="1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0357216"/>
              </p:ext>
            </p:extLst>
          </p:nvPr>
        </p:nvGraphicFramePr>
        <p:xfrm>
          <a:off x="653104" y="1700808"/>
          <a:ext cx="7776864" cy="118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040"/>
                <a:gridCol w="2304256"/>
                <a:gridCol w="383704"/>
                <a:gridCol w="2064568"/>
                <a:gridCol w="432048"/>
                <a:gridCol w="2232248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solidFill>
                            <a:schemeClr val="tx1"/>
                          </a:solidFill>
                        </a:rPr>
                        <a:t>skupenství pevné</a:t>
                      </a:r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b="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solidFill>
                            <a:schemeClr val="tx1"/>
                          </a:solidFill>
                        </a:rPr>
                        <a:t>voda tuhne</a:t>
                      </a:r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b="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solidFill>
                            <a:schemeClr val="tx1"/>
                          </a:solidFill>
                        </a:rPr>
                        <a:t>pára, mlha</a:t>
                      </a:r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solidFill>
                            <a:schemeClr val="tx1"/>
                          </a:solidFill>
                        </a:rPr>
                        <a:t>skupenství kapalné</a:t>
                      </a:r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b="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solidFill>
                            <a:schemeClr val="tx1"/>
                          </a:solidFill>
                        </a:rPr>
                        <a:t>voda se vypařuje</a:t>
                      </a:r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b="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solidFill>
                            <a:schemeClr val="tx1"/>
                          </a:solidFill>
                        </a:rPr>
                        <a:t>led, sníh, kroupy</a:t>
                      </a:r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solidFill>
                            <a:schemeClr val="tx1"/>
                          </a:solidFill>
                        </a:rPr>
                        <a:t>skupenství plynné</a:t>
                      </a:r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b="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solidFill>
                            <a:schemeClr val="tx1"/>
                          </a:solidFill>
                        </a:rPr>
                        <a:t>voda teče</a:t>
                      </a:r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b="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solidFill>
                            <a:schemeClr val="tx1"/>
                          </a:solidFill>
                        </a:rPr>
                        <a:t>kapalina, déšť, rosa</a:t>
                      </a:r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Obdélník 4"/>
          <p:cNvSpPr/>
          <p:nvPr/>
        </p:nvSpPr>
        <p:spPr>
          <a:xfrm>
            <a:off x="653547" y="3356992"/>
            <a:ext cx="6510741" cy="576064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Doplň bod varu, tuhnutí(mrazu) a jejich teploty(t)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1331640" y="4293096"/>
            <a:ext cx="1656184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/>
              <a:t>t</a:t>
            </a:r>
            <a:r>
              <a:rPr lang="cs-CZ" sz="2400" b="1" dirty="0" smtClean="0"/>
              <a:t> =          °C</a:t>
            </a:r>
            <a:endParaRPr lang="cs-CZ" sz="2400" b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1034" y="4274459"/>
            <a:ext cx="1779587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596396" y="4920572"/>
            <a:ext cx="580608" cy="400110"/>
          </a:xfrm>
          <a:prstGeom prst="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LED</a:t>
            </a:r>
            <a:endParaRPr lang="cs-CZ" sz="20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3131840" y="4953897"/>
            <a:ext cx="1877886" cy="400110"/>
          </a:xfrm>
          <a:prstGeom prst="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KAPALNÁ VODA</a:t>
            </a:r>
            <a:endParaRPr lang="cs-CZ" sz="20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796078" y="4934212"/>
            <a:ext cx="758797" cy="400110"/>
          </a:xfrm>
          <a:prstGeom prst="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PÁRA</a:t>
            </a:r>
            <a:endParaRPr lang="cs-CZ" sz="2000" b="1" dirty="0"/>
          </a:p>
        </p:txBody>
      </p:sp>
      <p:cxnSp>
        <p:nvCxnSpPr>
          <p:cNvPr id="11" name="Přímá spojnice se šipkou 10"/>
          <p:cNvCxnSpPr/>
          <p:nvPr/>
        </p:nvCxnSpPr>
        <p:spPr>
          <a:xfrm>
            <a:off x="1475656" y="4984675"/>
            <a:ext cx="1368152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>
            <a:off x="5364088" y="4984675"/>
            <a:ext cx="1152128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 flipH="1">
            <a:off x="5292080" y="5184730"/>
            <a:ext cx="1224136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 flipH="1">
            <a:off x="1475656" y="5184730"/>
            <a:ext cx="1368152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>
            <a:off x="1142982" y="5661248"/>
            <a:ext cx="22220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Bod ______________</a:t>
            </a:r>
            <a:endParaRPr lang="cs-CZ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829110" y="5605126"/>
            <a:ext cx="22220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Bod ______________</a:t>
            </a:r>
            <a:endParaRPr lang="cs-CZ" b="1" dirty="0"/>
          </a:p>
        </p:txBody>
      </p:sp>
      <p:sp>
        <p:nvSpPr>
          <p:cNvPr id="23" name="Zástupný symbol pro datum 2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Přírodověda 4. a 5. ročník</a:t>
            </a:r>
            <a:endParaRPr lang="cs-CZ"/>
          </a:p>
        </p:txBody>
      </p:sp>
      <p:sp>
        <p:nvSpPr>
          <p:cNvPr id="25" name="Zástupný symbol pro číslo snímku 2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4C1C7-BB21-4F00-AD0F-769AC66A8B14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9958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836712"/>
            <a:ext cx="3816424" cy="2862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497213" y="4221088"/>
            <a:ext cx="7525122" cy="23339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2000">
              <a:defRPr/>
            </a:pPr>
            <a:r>
              <a:rPr lang="cs-CZ" u="sng" dirty="0"/>
              <a:t>HELIUM </a:t>
            </a:r>
            <a:r>
              <a:rPr lang="cs-CZ" dirty="0"/>
              <a:t> - nejznámější vzácný plyn, lehčí než vzduch, </a:t>
            </a:r>
            <a:r>
              <a:rPr lang="cs-CZ" dirty="0" smtClean="0"/>
              <a:t>nehořlavý, nedýchatelný</a:t>
            </a:r>
            <a:r>
              <a:rPr lang="cs-CZ" dirty="0"/>
              <a:t>, bezbarvý, bez chuti </a:t>
            </a:r>
            <a:br>
              <a:rPr lang="cs-CZ" dirty="0"/>
            </a:br>
            <a:r>
              <a:rPr lang="cs-CZ" dirty="0"/>
              <a:t>a zápachu, nepodporuje hoření, má obdobné vlastnosti jako dusík. Využívá se při výrobě výbojek, </a:t>
            </a:r>
            <a:br>
              <a:rPr lang="cs-CZ" dirty="0"/>
            </a:br>
            <a:r>
              <a:rPr lang="cs-CZ" dirty="0"/>
              <a:t>k plnění balonů a vzducholodí. Září intenzivně žlutě. </a:t>
            </a:r>
            <a:r>
              <a:rPr lang="cs-CZ" u="sng" dirty="0"/>
              <a:t>NEON </a:t>
            </a:r>
            <a:r>
              <a:rPr lang="cs-CZ" dirty="0"/>
              <a:t>- bezbarvé plyny, bez chuti a zápachu. Využívají se v osvětlovací technice.</a:t>
            </a:r>
          </a:p>
          <a:p>
            <a:pPr marL="72000">
              <a:spcBef>
                <a:spcPts val="200"/>
              </a:spcBef>
              <a:defRPr/>
            </a:pPr>
            <a:r>
              <a:rPr lang="cs-CZ" dirty="0"/>
              <a:t> </a:t>
            </a:r>
            <a:r>
              <a:rPr lang="cs-CZ" u="sng" dirty="0"/>
              <a:t>ARGON</a:t>
            </a:r>
            <a:r>
              <a:rPr lang="cs-CZ" dirty="0"/>
              <a:t> září při větší koncentraci červeně, při nižší přechází přes fialovou a modrou až k bílé barvě. Neon má ve výbojkách šarlatovou barvu.</a:t>
            </a:r>
            <a:endParaRPr lang="cs-CZ" u="sng" dirty="0"/>
          </a:p>
        </p:txBody>
      </p:sp>
      <p:pic>
        <p:nvPicPr>
          <p:cNvPr id="1027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990020"/>
            <a:ext cx="3168352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539552" y="620688"/>
            <a:ext cx="6661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Str. 3</a:t>
            </a:r>
            <a:endParaRPr lang="cs-CZ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5292080" y="805354"/>
            <a:ext cx="6661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Str. 4</a:t>
            </a:r>
            <a:endParaRPr lang="cs-CZ" b="1" dirty="0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Přírodověda 4. a 5. ročník</a:t>
            </a:r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4C1C7-BB21-4F00-AD0F-769AC66A8B14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9178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908720"/>
            <a:ext cx="4572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Přírodověda 4. a 5. ročník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4C1C7-BB21-4F00-AD0F-769AC66A8B14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8348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1916832"/>
            <a:ext cx="745422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>
                <a:solidFill>
                  <a:prstClr val="black"/>
                </a:solidFill>
                <a:hlinkClick r:id="rId2"/>
              </a:rPr>
              <a:t>www.office.microsoft.com</a:t>
            </a:r>
            <a:endParaRPr lang="cs-CZ" sz="2400" dirty="0" smtClean="0">
              <a:solidFill>
                <a:prstClr val="black"/>
              </a:solidFill>
            </a:endParaRP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>
                <a:solidFill>
                  <a:prstClr val="black"/>
                </a:solidFill>
              </a:rPr>
              <a:t>http://ga.water.usgs.gov/edu/watercycleczech.html#ice</a:t>
            </a:r>
            <a:endParaRPr lang="cs-CZ" sz="2400" dirty="0">
              <a:solidFill>
                <a:prstClr val="black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55576" y="1052736"/>
            <a:ext cx="10488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>
                <a:solidFill>
                  <a:prstClr val="black"/>
                </a:solidFill>
              </a:rPr>
              <a:t>Citace: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2011/2012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Člověk a jeho svět - Přírodověda 4. a 5. ročník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9614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</TotalTime>
  <Words>505</Words>
  <Application>Microsoft Office PowerPoint</Application>
  <PresentationFormat>Předvádění na obrazovce (4:3)</PresentationFormat>
  <Paragraphs>123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Vrtělková Hana</dc:creator>
  <cp:lastModifiedBy>Učitel</cp:lastModifiedBy>
  <cp:revision>18</cp:revision>
  <dcterms:created xsi:type="dcterms:W3CDTF">2012-02-16T17:43:23Z</dcterms:created>
  <dcterms:modified xsi:type="dcterms:W3CDTF">2012-05-08T12:27:22Z</dcterms:modified>
</cp:coreProperties>
</file>