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74" r:id="rId3"/>
    <p:sldId id="275" r:id="rId4"/>
    <p:sldId id="258" r:id="rId5"/>
    <p:sldId id="259" r:id="rId6"/>
    <p:sldId id="260" r:id="rId7"/>
    <p:sldId id="268" r:id="rId8"/>
    <p:sldId id="261" r:id="rId9"/>
    <p:sldId id="262" r:id="rId10"/>
    <p:sldId id="263" r:id="rId11"/>
    <p:sldId id="265" r:id="rId12"/>
    <p:sldId id="267" r:id="rId13"/>
    <p:sldId id="269" r:id="rId14"/>
    <p:sldId id="270" r:id="rId15"/>
    <p:sldId id="271" r:id="rId16"/>
    <p:sldId id="264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VY_52_INOVACE_34_Přírodopis 7.ročník_Růžovité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dirty="0" smtClean="0"/>
            <a:t>Růžovité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březen 2012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1A3F7D-BC7C-4081-AB9B-364B4D8835B5}" type="presOf" srcId="{FF3621C1-5D89-4169-B9F7-F768AE7D9489}" destId="{522F3148-FA5D-45C0-8223-90D71CEF85D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2952F8-879B-465A-A461-67A20CBCABF1}" type="presOf" srcId="{D1B46980-6531-4606-95E6-44980827E919}" destId="{6140AFEC-043D-4C43-A2F9-D0F5331DF3A3}" srcOrd="0" destOrd="0" presId="urn:microsoft.com/office/officeart/2005/8/layout/target3"/>
    <dgm:cxn modelId="{B3924067-4F55-48B3-B534-7E7FF4AAD9AD}" type="presOf" srcId="{4C35D32F-0EAB-4CD7-82EE-45574DC2A586}" destId="{6AB29FE0-4261-4AFC-A281-4104E238B479}" srcOrd="1" destOrd="0" presId="urn:microsoft.com/office/officeart/2005/8/layout/target3"/>
    <dgm:cxn modelId="{409FA830-5ED9-4CD4-91AF-0C193C1B0EFF}" type="presOf" srcId="{4C35D32F-0EAB-4CD7-82EE-45574DC2A586}" destId="{751E9DD6-38DB-49FF-B3BE-A7F1586C8B05}" srcOrd="0" destOrd="0" presId="urn:microsoft.com/office/officeart/2005/8/layout/target3"/>
    <dgm:cxn modelId="{4D03A67A-EA2A-4055-BF92-35E6BFD3FCE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7ED97B8-2A11-4594-8867-557EAEED0050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079C16-9509-4655-8FF0-2B86095715BF}" type="presOf" srcId="{D8197B8C-B260-4A16-BDF4-0947B075E274}" destId="{5A5FFA88-C948-4069-8E93-59FA12366E83}" srcOrd="1" destOrd="0" presId="urn:microsoft.com/office/officeart/2005/8/layout/target3"/>
    <dgm:cxn modelId="{B9EACF18-A174-4DFD-B218-BECA60540D9C}" type="presOf" srcId="{D1D4F407-5343-4D3F-B5B9-D407B03CAEB4}" destId="{AED2198E-93D5-4001-81B4-73124B309672}" srcOrd="1" destOrd="0" presId="urn:microsoft.com/office/officeart/2005/8/layout/target3"/>
    <dgm:cxn modelId="{07F9EE3C-9502-4FD4-99FD-70443183CD7E}" type="presOf" srcId="{757F3AB3-0718-4624-B441-E567A8F0AB56}" destId="{333A1088-737F-45CB-B68E-254E46348037}" srcOrd="0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42FFFBDD-A41B-4711-9B30-2DA947595137}" type="presOf" srcId="{FF3621C1-5D89-4169-B9F7-F768AE7D9489}" destId="{3AF1215E-7776-4C24-8064-1417BC4512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1F31B57-D72F-44F1-8734-487176C31D42}" type="presOf" srcId="{D8197B8C-B260-4A16-BDF4-0947B075E274}" destId="{25B08C86-7E15-44DC-BE7F-FFB55DD49D12}" srcOrd="0" destOrd="0" presId="urn:microsoft.com/office/officeart/2005/8/layout/target3"/>
    <dgm:cxn modelId="{90CE38CC-2301-4E65-8E9E-640AE6BF6DFC}" type="presOf" srcId="{D1B46980-6531-4606-95E6-44980827E919}" destId="{2BE915AB-18AA-4053-B92C-3BFC9ED204BB}" srcOrd="1" destOrd="0" presId="urn:microsoft.com/office/officeart/2005/8/layout/target3"/>
    <dgm:cxn modelId="{4FE6793E-1DC7-4B4F-99B6-2E1AF8585DB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923F17-B915-42A2-BCC2-F18E12B1712F}" type="presParOf" srcId="{333A1088-737F-45CB-B68E-254E46348037}" destId="{F5ABB229-8D3B-4694-996A-96F23CF14429}" srcOrd="0" destOrd="0" presId="urn:microsoft.com/office/officeart/2005/8/layout/target3"/>
    <dgm:cxn modelId="{C83C8BC6-C52C-439B-AF56-DD986DC54D36}" type="presParOf" srcId="{333A1088-737F-45CB-B68E-254E46348037}" destId="{F41139FD-01EE-4571-8B17-4FB00FC51163}" srcOrd="1" destOrd="0" presId="urn:microsoft.com/office/officeart/2005/8/layout/target3"/>
    <dgm:cxn modelId="{677DB288-23A8-4BE7-B939-DC8941A89DE7}" type="presParOf" srcId="{333A1088-737F-45CB-B68E-254E46348037}" destId="{D005CE8C-CC26-4C3E-AC11-E15060ECD759}" srcOrd="2" destOrd="0" presId="urn:microsoft.com/office/officeart/2005/8/layout/target3"/>
    <dgm:cxn modelId="{2AF4DAAA-4496-4BE0-86FA-7757F2EEDFEC}" type="presParOf" srcId="{333A1088-737F-45CB-B68E-254E46348037}" destId="{2C702D82-9B77-49B7-9568-BB8EB47C3372}" srcOrd="3" destOrd="0" presId="urn:microsoft.com/office/officeart/2005/8/layout/target3"/>
    <dgm:cxn modelId="{683B12FE-6D15-4EA9-81EE-2C62B3861D6F}" type="presParOf" srcId="{333A1088-737F-45CB-B68E-254E46348037}" destId="{A52A0455-90FF-4808-ABD0-F02540D31D5A}" srcOrd="4" destOrd="0" presId="urn:microsoft.com/office/officeart/2005/8/layout/target3"/>
    <dgm:cxn modelId="{D1809B42-4641-4B63-853A-869E0BA0F93F}" type="presParOf" srcId="{333A1088-737F-45CB-B68E-254E46348037}" destId="{6140AFEC-043D-4C43-A2F9-D0F5331DF3A3}" srcOrd="5" destOrd="0" presId="urn:microsoft.com/office/officeart/2005/8/layout/target3"/>
    <dgm:cxn modelId="{F2ADCFE5-B392-4E4A-821B-188DBC3B40A3}" type="presParOf" srcId="{333A1088-737F-45CB-B68E-254E46348037}" destId="{9358AC05-5D7D-4327-9F80-1AD486AEA664}" srcOrd="6" destOrd="0" presId="urn:microsoft.com/office/officeart/2005/8/layout/target3"/>
    <dgm:cxn modelId="{158504A4-1883-4AC6-8ADE-BBB8E0B15387}" type="presParOf" srcId="{333A1088-737F-45CB-B68E-254E46348037}" destId="{313FC574-E1CD-4FB4-B054-0B805CE0447D}" srcOrd="7" destOrd="0" presId="urn:microsoft.com/office/officeart/2005/8/layout/target3"/>
    <dgm:cxn modelId="{3682D948-A1F0-4B68-878E-B858D744F7A0}" type="presParOf" srcId="{333A1088-737F-45CB-B68E-254E46348037}" destId="{619D679B-A015-4ECF-8348-D1034C574F40}" srcOrd="8" destOrd="0" presId="urn:microsoft.com/office/officeart/2005/8/layout/target3"/>
    <dgm:cxn modelId="{CEFECE7E-BDA9-4A45-9448-F5CBEABC38E9}" type="presParOf" srcId="{333A1088-737F-45CB-B68E-254E46348037}" destId="{322283A8-4A27-4CDA-BAE3-F381106A9174}" srcOrd="9" destOrd="0" presId="urn:microsoft.com/office/officeart/2005/8/layout/target3"/>
    <dgm:cxn modelId="{B1E34F5D-DEDA-4592-A557-92C380C8AD4F}" type="presParOf" srcId="{333A1088-737F-45CB-B68E-254E46348037}" destId="{FFC9F71D-1B4F-4AD9-A4A6-86ADEFC8AF5C}" srcOrd="10" destOrd="0" presId="urn:microsoft.com/office/officeart/2005/8/layout/target3"/>
    <dgm:cxn modelId="{12A71E86-8514-4D58-84B6-D0B123FB864B}" type="presParOf" srcId="{333A1088-737F-45CB-B68E-254E46348037}" destId="{25B08C86-7E15-44DC-BE7F-FFB55DD49D12}" srcOrd="11" destOrd="0" presId="urn:microsoft.com/office/officeart/2005/8/layout/target3"/>
    <dgm:cxn modelId="{90B1E51A-D481-4946-8CF9-AAC2B78AB87F}" type="presParOf" srcId="{333A1088-737F-45CB-B68E-254E46348037}" destId="{C00F7E6A-B60D-414E-B40A-C4B931C28BAF}" srcOrd="12" destOrd="0" presId="urn:microsoft.com/office/officeart/2005/8/layout/target3"/>
    <dgm:cxn modelId="{418642F3-C544-4A76-B210-3F337C4D8856}" type="presParOf" srcId="{333A1088-737F-45CB-B68E-254E46348037}" destId="{18D1CD71-A09E-4DC8-AD58-D43BE56A821F}" srcOrd="13" destOrd="0" presId="urn:microsoft.com/office/officeart/2005/8/layout/target3"/>
    <dgm:cxn modelId="{97BFFB88-393A-4A25-B97E-8AC18D8CADF0}" type="presParOf" srcId="{333A1088-737F-45CB-B68E-254E46348037}" destId="{3AF1215E-7776-4C24-8064-1417BC451259}" srcOrd="14" destOrd="0" presId="urn:microsoft.com/office/officeart/2005/8/layout/target3"/>
    <dgm:cxn modelId="{56B377A0-3C05-4885-BB0C-774A1481B467}" type="presParOf" srcId="{333A1088-737F-45CB-B68E-254E46348037}" destId="{1A56D0C6-827E-4224-8020-F6331FAB0C3E}" srcOrd="15" destOrd="0" presId="urn:microsoft.com/office/officeart/2005/8/layout/target3"/>
    <dgm:cxn modelId="{47601D5B-5336-4F66-A60F-77E0D207B218}" type="presParOf" srcId="{333A1088-737F-45CB-B68E-254E46348037}" destId="{5D1861EB-1465-4B6B-B573-C1854262B277}" srcOrd="16" destOrd="0" presId="urn:microsoft.com/office/officeart/2005/8/layout/target3"/>
    <dgm:cxn modelId="{A639E4DD-8149-4CED-A7DD-9084B400F1E1}" type="presParOf" srcId="{333A1088-737F-45CB-B68E-254E46348037}" destId="{751E9DD6-38DB-49FF-B3BE-A7F1586C8B05}" srcOrd="17" destOrd="0" presId="urn:microsoft.com/office/officeart/2005/8/layout/target3"/>
    <dgm:cxn modelId="{F9A6B3A9-5900-4A7F-B31F-6D3577A227A9}" type="presParOf" srcId="{333A1088-737F-45CB-B68E-254E46348037}" destId="{AED2198E-93D5-4001-81B4-73124B309672}" srcOrd="18" destOrd="0" presId="urn:microsoft.com/office/officeart/2005/8/layout/target3"/>
    <dgm:cxn modelId="{CAC4C284-322A-40F7-995C-ED244A46F5DD}" type="presParOf" srcId="{333A1088-737F-45CB-B68E-254E46348037}" destId="{2BE915AB-18AA-4053-B92C-3BFC9ED204BB}" srcOrd="19" destOrd="0" presId="urn:microsoft.com/office/officeart/2005/8/layout/target3"/>
    <dgm:cxn modelId="{6F8C6E2F-F267-45F3-9EB9-D1966C47A29A}" type="presParOf" srcId="{333A1088-737F-45CB-B68E-254E46348037}" destId="{6BB5E863-4638-4E1D-BFDE-399D028AC4ED}" srcOrd="20" destOrd="0" presId="urn:microsoft.com/office/officeart/2005/8/layout/target3"/>
    <dgm:cxn modelId="{DBF018EA-01C0-4CAE-A408-8A17356B1EC6}" type="presParOf" srcId="{333A1088-737F-45CB-B68E-254E46348037}" destId="{5A5FFA88-C948-4069-8E93-59FA12366E83}" srcOrd="21" destOrd="0" presId="urn:microsoft.com/office/officeart/2005/8/layout/target3"/>
    <dgm:cxn modelId="{B5E74E38-15DF-43DA-A7F1-D6DE762CA47D}" type="presParOf" srcId="{333A1088-737F-45CB-B68E-254E46348037}" destId="{522F3148-FA5D-45C0-8223-90D71CEF85DC}" srcOrd="22" destOrd="0" presId="urn:microsoft.com/office/officeart/2005/8/layout/target3"/>
    <dgm:cxn modelId="{905E5631-3583-4FC8-86B1-C6B4FB577B71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VY_52_INOVACE_34_Přírodopis 7.ročník_Růžovité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Růžovité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C6FF94-3385-418C-AE9B-46F4D69A1304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69F255-B5B1-4651-92FC-EBEB8A9B5A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197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4141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4743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7430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1866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399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537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095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1278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840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4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1709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9894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4233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752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8402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69F255-B5B1-4651-92FC-EBEB8A9B5A15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443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966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87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609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273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631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73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74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824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588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964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831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077FA-E8D5-4556-90A0-7D786D045F7F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25B0F-C6CC-4212-8749-175E273622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697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d.muni.cz/wchem/sm/dp/davidova/www_ucitele1/kuklik_mestsky.jpg" TargetMode="External"/><Relationship Id="rId3" Type="http://schemas.openxmlformats.org/officeDocument/2006/relationships/hyperlink" Target="http://media.novinky.cz/564/145643-original-v59jm.jpg" TargetMode="External"/><Relationship Id="rId7" Type="http://schemas.openxmlformats.org/officeDocument/2006/relationships/hyperlink" Target="http://www.dia-potraviny.cz/img/mandlon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zoja.cz/deploy/img/products/554/tn_554.jpg" TargetMode="External"/><Relationship Id="rId11" Type="http://schemas.openxmlformats.org/officeDocument/2006/relationships/hyperlink" Target="http://kvetena.com/fullimages/ruzovite/mochna_husi2.jpg" TargetMode="External"/><Relationship Id="rId5" Type="http://schemas.openxmlformats.org/officeDocument/2006/relationships/hyperlink" Target="http://www.zahradni-raj.eu/fotky14246/fotos/_vyr_689rosa-sipkova.jpg" TargetMode="External"/><Relationship Id="rId10" Type="http://schemas.openxmlformats.org/officeDocument/2006/relationships/hyperlink" Target="http://www.biolib.cz/IMG/GAL/5717.jpg" TargetMode="External"/><Relationship Id="rId4" Type="http://schemas.openxmlformats.org/officeDocument/2006/relationships/hyperlink" Target="http://im.atlasrostlin.cz/ruze-pnouci-kultivar-maigold/143/1434-plant_main-kypfq.png" TargetMode="External"/><Relationship Id="rId9" Type="http://schemas.openxmlformats.org/officeDocument/2006/relationships/hyperlink" Target="http://web2.mendelu.cz/af_222_multitext/trek/tre_obrazky/kontryhel_1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nd03.jxs.cz/566/823/e66e4217d8_66854492_o2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nd01.jxs.cz/231/489/b17962409d_49647499_u.jpg" TargetMode="External"/><Relationship Id="rId4" Type="http://schemas.openxmlformats.org/officeDocument/2006/relationships/hyperlink" Target="http://upload.wikimedia.org/wikipedia/commons/thumb/d/d1/Blackberries_on_bush.jpg/258px-Blackberries_on_bus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905492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44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5873403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Anotace</a:t>
            </a:r>
          </a:p>
          <a:p>
            <a:endParaRPr lang="cs-CZ" sz="2000" dirty="0"/>
          </a:p>
          <a:p>
            <a:r>
              <a:rPr lang="cs-CZ" sz="2000" dirty="0" smtClean="0"/>
              <a:t>Přírodopis    7. ročník     Růžovité</a:t>
            </a:r>
          </a:p>
          <a:p>
            <a:endParaRPr lang="cs-CZ" sz="2000" dirty="0"/>
          </a:p>
          <a:p>
            <a:r>
              <a:rPr lang="cs-CZ" sz="2000" dirty="0" smtClean="0"/>
              <a:t>Prezentace k výkladu s procvičením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Charakteristické znaky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Jednotliví zástupci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Doplňování chybějících slov s následnou kontrolou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Poznávání</a:t>
            </a:r>
          </a:p>
          <a:p>
            <a:pPr marL="457200" indent="-457200">
              <a:buAutoNum type="arabicParenR"/>
            </a:pP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5509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38465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Růžovité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4437112"/>
            <a:ext cx="56886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 smtClean="0">
                <a:solidFill>
                  <a:srgbClr val="FF0000"/>
                </a:solidFill>
              </a:rPr>
              <a:t>čeleď pojmenovaná po královně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  květin - růži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" name="Picture 2" descr="http://media.novinky.cz/564/145643-original-v59j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38" y="2480290"/>
            <a:ext cx="2592288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im.atlasrostlin.cz/ruze-pnouci-kultivar-maigold/143/1434-plant_main-kypfq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664"/>
            <a:ext cx="2448272" cy="370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636872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41137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7422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804829" cy="526297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byliny, keře, stromy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č</a:t>
            </a:r>
            <a:r>
              <a:rPr lang="cs-CZ" sz="2800" dirty="0" smtClean="0"/>
              <a:t>asto obsahují vonné oleje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věty 5 četné, oboupohlavné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třídavé listy s palisty</a:t>
            </a:r>
          </a:p>
          <a:p>
            <a:r>
              <a:rPr lang="cs-CZ" sz="2800" b="1" dirty="0" smtClean="0"/>
              <a:t>plody</a:t>
            </a:r>
            <a:endParaRPr lang="cs-CZ" sz="2800" b="1" dirty="0" smtClean="0"/>
          </a:p>
          <a:p>
            <a:r>
              <a:rPr lang="cs-CZ" sz="2800" dirty="0" smtClean="0"/>
              <a:t>1) nažky – uvnitř zdužnatělé češule – šípek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na zdužnatělém květním lůžku – jahoda</a:t>
            </a:r>
          </a:p>
          <a:p>
            <a:r>
              <a:rPr lang="cs-CZ" sz="2800" dirty="0" smtClean="0"/>
              <a:t>2) malvice – hruška, jablko</a:t>
            </a:r>
          </a:p>
          <a:p>
            <a:r>
              <a:rPr lang="cs-CZ" sz="2800" dirty="0" smtClean="0"/>
              <a:t>3) peckovice – švestka, meruňka</a:t>
            </a:r>
          </a:p>
          <a:p>
            <a:r>
              <a:rPr lang="cs-CZ" sz="2800" dirty="0" smtClean="0"/>
              <a:t>4) souplodí </a:t>
            </a:r>
            <a:r>
              <a:rPr lang="cs-CZ" sz="2800" dirty="0" err="1" smtClean="0"/>
              <a:t>peckoviček</a:t>
            </a:r>
            <a:r>
              <a:rPr lang="cs-CZ" sz="2800" dirty="0" smtClean="0"/>
              <a:t> na květním lůžku – ostružina,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           malina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7978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1419619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Zástupci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2666" y="1259602"/>
            <a:ext cx="7992888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r</a:t>
            </a:r>
            <a:r>
              <a:rPr lang="cs-CZ" sz="2800" b="1" u="sng" dirty="0" smtClean="0"/>
              <a:t>ůže</a:t>
            </a:r>
          </a:p>
          <a:p>
            <a:r>
              <a:rPr lang="cs-CZ" sz="2800" dirty="0" smtClean="0"/>
              <a:t>- </a:t>
            </a:r>
            <a:r>
              <a:rPr lang="cs-CZ" sz="2800" dirty="0" smtClean="0"/>
              <a:t>keře </a:t>
            </a:r>
            <a:r>
              <a:rPr lang="cs-CZ" sz="2800" dirty="0" smtClean="0"/>
              <a:t>nebo </a:t>
            </a:r>
            <a:r>
              <a:rPr lang="cs-CZ" sz="2800" dirty="0" smtClean="0"/>
              <a:t>popínavé rostliny</a:t>
            </a:r>
            <a:endParaRPr lang="cs-CZ" sz="2800" dirty="0" smtClean="0"/>
          </a:p>
          <a:p>
            <a:r>
              <a:rPr lang="cs-CZ" sz="2800" dirty="0" smtClean="0"/>
              <a:t>- okrasné </a:t>
            </a:r>
            <a:r>
              <a:rPr lang="cs-CZ" sz="2800" dirty="0" smtClean="0"/>
              <a:t>rostliny, 300 druhů</a:t>
            </a:r>
          </a:p>
          <a:p>
            <a:endParaRPr lang="cs-CZ" sz="2800" dirty="0"/>
          </a:p>
          <a:p>
            <a:r>
              <a:rPr lang="cs-CZ" sz="2800" b="1" dirty="0"/>
              <a:t>r</a:t>
            </a:r>
            <a:r>
              <a:rPr lang="cs-CZ" sz="2800" b="1" dirty="0" smtClean="0"/>
              <a:t>ůže šípková</a:t>
            </a:r>
          </a:p>
          <a:p>
            <a:r>
              <a:rPr lang="cs-CZ" sz="2800" dirty="0" smtClean="0"/>
              <a:t>- nazývána psí růže – Římany byla </a:t>
            </a:r>
            <a:r>
              <a:rPr lang="cs-CZ" sz="2800" dirty="0" smtClean="0"/>
              <a:t>využívána </a:t>
            </a:r>
            <a:r>
              <a:rPr lang="cs-CZ" sz="2800" dirty="0" smtClean="0"/>
              <a:t>proti vzteklině</a:t>
            </a:r>
          </a:p>
          <a:p>
            <a:r>
              <a:rPr lang="cs-CZ" sz="2800" dirty="0" smtClean="0"/>
              <a:t>- </a:t>
            </a:r>
            <a:r>
              <a:rPr lang="cs-CZ" sz="2800" dirty="0"/>
              <a:t>š</a:t>
            </a:r>
            <a:r>
              <a:rPr lang="cs-CZ" sz="2800" dirty="0" smtClean="0"/>
              <a:t>ípky jedlé, léčivé</a:t>
            </a:r>
            <a:endParaRPr lang="cs-CZ" sz="2800" dirty="0"/>
          </a:p>
        </p:txBody>
      </p:sp>
      <p:pic>
        <p:nvPicPr>
          <p:cNvPr id="2050" name="Picture 2" descr="http://www.zahradni-raj.eu/fotky14246/fotos/_vyr_689rosa-sipko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26190"/>
            <a:ext cx="2376264" cy="169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577530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349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5256584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r</a:t>
            </a:r>
            <a:r>
              <a:rPr lang="cs-CZ" sz="2800" b="1" dirty="0" smtClean="0"/>
              <a:t>ostliny pěstované pro plody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9" y="1268760"/>
            <a:ext cx="8424936" cy="44012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jabloň domácí, hrušeň obecná, slivoň švestka, třešeň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tačí, meruňka obecná, broskvoň obecná, mandloň obecná</a:t>
            </a:r>
          </a:p>
          <a:p>
            <a:endParaRPr lang="cs-CZ" sz="2800" dirty="0"/>
          </a:p>
          <a:p>
            <a:r>
              <a:rPr lang="cs-CZ" sz="2800" dirty="0"/>
              <a:t>m</a:t>
            </a:r>
            <a:r>
              <a:rPr lang="cs-CZ" sz="2800" dirty="0" smtClean="0"/>
              <a:t>andloň obecná – pěstovaná pro olejnatá semena</a:t>
            </a:r>
          </a:p>
          <a:p>
            <a:endParaRPr lang="cs-CZ" sz="2800" dirty="0"/>
          </a:p>
          <a:p>
            <a:r>
              <a:rPr lang="cs-CZ" sz="2800" b="1" dirty="0"/>
              <a:t>j</a:t>
            </a:r>
            <a:r>
              <a:rPr lang="cs-CZ" sz="2800" b="1" dirty="0" smtClean="0"/>
              <a:t>ahodník obecný</a:t>
            </a:r>
          </a:p>
          <a:p>
            <a:r>
              <a:rPr lang="cs-CZ" sz="2800" dirty="0" smtClean="0"/>
              <a:t>- různé </a:t>
            </a:r>
            <a:r>
              <a:rPr lang="cs-CZ" sz="2800" dirty="0" smtClean="0"/>
              <a:t>odrůdy – jednou nebo stále plodící</a:t>
            </a:r>
          </a:p>
          <a:p>
            <a:r>
              <a:rPr lang="cs-CZ" sz="2800" dirty="0" smtClean="0"/>
              <a:t>- rozmnožování </a:t>
            </a:r>
            <a:r>
              <a:rPr lang="cs-CZ" sz="2800" dirty="0" smtClean="0"/>
              <a:t>šlahouny</a:t>
            </a: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7252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zzoja.cz/deploy/img/products/554/tn_55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614" y="505252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dia-potraviny.cz/img/mandlo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76672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3789040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andloň  obecná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3501008"/>
            <a:ext cx="4227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4                                                                        5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235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349211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laně rostoucí rostliny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7874463" cy="18158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uklík městský</a:t>
            </a:r>
          </a:p>
          <a:p>
            <a:r>
              <a:rPr lang="cs-CZ" sz="2800" dirty="0" smtClean="0"/>
              <a:t>- léčivé účinky</a:t>
            </a:r>
          </a:p>
          <a:p>
            <a:r>
              <a:rPr lang="cs-CZ" sz="2800" dirty="0" smtClean="0"/>
              <a:t>- oddenky voní po hřebíčku – přísada k pokrmům, při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ýrobě piva a likérů </a:t>
            </a:r>
            <a:endParaRPr lang="cs-CZ" sz="2800" dirty="0"/>
          </a:p>
        </p:txBody>
      </p:sp>
      <p:pic>
        <p:nvPicPr>
          <p:cNvPr id="4098" name="Picture 2" descr="http://www.ped.muni.cz/wchem/sm/dp/davidova/www_ucitele1/kuklik_mests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400" y="3624094"/>
            <a:ext cx="2297793" cy="305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41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4625946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ontryhel obecný</a:t>
            </a:r>
          </a:p>
          <a:p>
            <a:r>
              <a:rPr lang="cs-CZ" sz="2800" dirty="0" smtClean="0"/>
              <a:t>- používán v lidovém léčitelství</a:t>
            </a:r>
          </a:p>
          <a:p>
            <a:r>
              <a:rPr lang="cs-CZ" sz="2800" dirty="0" smtClean="0"/>
              <a:t>- vytrvalá bylina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3284984"/>
            <a:ext cx="6768786" cy="1384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rvavec toten</a:t>
            </a:r>
          </a:p>
          <a:p>
            <a:r>
              <a:rPr lang="cs-CZ" sz="2800" dirty="0" smtClean="0"/>
              <a:t>- až </a:t>
            </a:r>
            <a:r>
              <a:rPr lang="cs-CZ" sz="2800" dirty="0" smtClean="0"/>
              <a:t>1 m vysoká rostlina</a:t>
            </a:r>
          </a:p>
          <a:p>
            <a:r>
              <a:rPr lang="cs-CZ" sz="2800" dirty="0" smtClean="0"/>
              <a:t>- jediná </a:t>
            </a:r>
            <a:r>
              <a:rPr lang="cs-CZ" sz="2800" dirty="0" smtClean="0"/>
              <a:t>živná rostlina housenek modráska</a:t>
            </a:r>
            <a:endParaRPr lang="cs-CZ" sz="2800" dirty="0"/>
          </a:p>
        </p:txBody>
      </p:sp>
      <p:pic>
        <p:nvPicPr>
          <p:cNvPr id="5122" name="Picture 2" descr="http://web2.mendelu.cz/af_222_multitext/trek/tre_obrazky/kontryhel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6672"/>
            <a:ext cx="2950207" cy="2212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4248" y="2795449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5805264"/>
            <a:ext cx="1042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8</a:t>
            </a:r>
            <a:endParaRPr lang="cs-CZ" dirty="0"/>
          </a:p>
        </p:txBody>
      </p:sp>
      <p:pic>
        <p:nvPicPr>
          <p:cNvPr id="5124" name="Picture 4" descr="http://www.biolib.cz/IMG/GAL/571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231" y="4167326"/>
            <a:ext cx="1831863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523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20688"/>
            <a:ext cx="3780009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ochna husí</a:t>
            </a:r>
          </a:p>
          <a:p>
            <a:r>
              <a:rPr lang="cs-CZ" sz="2800" dirty="0" smtClean="0"/>
              <a:t>- žluté květy, nízký vzrůst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509120"/>
            <a:ext cx="4918013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ř</a:t>
            </a:r>
            <a:r>
              <a:rPr lang="cs-CZ" sz="2800" b="1" dirty="0" smtClean="0"/>
              <a:t>epík lékařský</a:t>
            </a:r>
          </a:p>
          <a:p>
            <a:r>
              <a:rPr lang="cs-CZ" sz="2800" dirty="0" smtClean="0"/>
              <a:t>- proti zánětlivým onemocněním</a:t>
            </a:r>
            <a:endParaRPr lang="cs-CZ" sz="2800" dirty="0"/>
          </a:p>
        </p:txBody>
      </p:sp>
      <p:pic>
        <p:nvPicPr>
          <p:cNvPr id="6146" name="Picture 2" descr="http://kvetena.com/fullimages/ruzovite/mochna_husi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7876"/>
            <a:ext cx="2275378" cy="303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60232" y="32129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6148" name="Picture 4" descr="http://nd03.jxs.cz/566/823/e66e4217d8_66854492_o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899" y="3778840"/>
            <a:ext cx="186403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71514" y="57332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063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2070952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esní rostliny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556792"/>
            <a:ext cx="3456384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ostružiník, maliník</a:t>
            </a:r>
            <a:endParaRPr lang="cs-CZ" sz="2800" b="1" dirty="0"/>
          </a:p>
        </p:txBody>
      </p:sp>
      <p:pic>
        <p:nvPicPr>
          <p:cNvPr id="7170" name="Picture 2" descr="http://upload.wikimedia.org/wikipedia/commons/thumb/d/d1/Blackberries_on_bush.jpg/258px-Blackberries_on_bus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482" y="2894152"/>
            <a:ext cx="245745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nd01.jxs.cz/231/489/b17962409d_49647499_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050" y="3041790"/>
            <a:ext cx="3941244" cy="228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5661248"/>
            <a:ext cx="4567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11                                                                          12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8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712968" cy="48320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Doplň chybějící informace</a:t>
            </a:r>
          </a:p>
          <a:p>
            <a:endParaRPr lang="cs-CZ" sz="2800" b="1" dirty="0"/>
          </a:p>
          <a:p>
            <a:r>
              <a:rPr lang="cs-CZ" sz="2800" dirty="0" smtClean="0"/>
              <a:t>1) Rostliny růžovité mají …………………………… listy s ………………….. .</a:t>
            </a:r>
          </a:p>
          <a:p>
            <a:r>
              <a:rPr lang="cs-CZ" sz="2800" dirty="0" smtClean="0"/>
              <a:t>2) Tyto rostliny často obsahují ………………………… oleje, které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odmiňují ……………………… .</a:t>
            </a:r>
          </a:p>
          <a:p>
            <a:r>
              <a:rPr lang="cs-CZ" sz="2800" dirty="0" smtClean="0"/>
              <a:t>3) Plody jahodníku jsou …………………… .</a:t>
            </a:r>
          </a:p>
          <a:p>
            <a:r>
              <a:rPr lang="cs-CZ" sz="2800" dirty="0" smtClean="0"/>
              <a:t>4) Jahodník  se </a:t>
            </a:r>
            <a:r>
              <a:rPr lang="cs-CZ" sz="2800" dirty="0" smtClean="0"/>
              <a:t>rozmnožuje </a:t>
            </a:r>
            <a:r>
              <a:rPr lang="cs-CZ" sz="2800" dirty="0" smtClean="0"/>
              <a:t>……………………………. .</a:t>
            </a:r>
          </a:p>
          <a:p>
            <a:r>
              <a:rPr lang="cs-CZ" sz="2800" dirty="0" smtClean="0"/>
              <a:t>5) Planě rostoucí růžovité rostliny jsou: ………………………….,</a:t>
            </a:r>
          </a:p>
          <a:p>
            <a:r>
              <a:rPr lang="cs-CZ" sz="2800" dirty="0" smtClean="0"/>
              <a:t>……………………………, …………………………….., ……………….......... .</a:t>
            </a:r>
          </a:p>
          <a:p>
            <a:r>
              <a:rPr lang="cs-CZ" sz="2800" dirty="0" smtClean="0"/>
              <a:t>6) </a:t>
            </a:r>
            <a:r>
              <a:rPr lang="cs-CZ" sz="2800" dirty="0" smtClean="0"/>
              <a:t> Důležitou léčivkou je ……………………  ………………………….. .      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76858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395345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Kontrola doplněných slov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767710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/>
              <a:t>S</a:t>
            </a:r>
            <a:r>
              <a:rPr lang="cs-CZ" sz="2800" dirty="0" smtClean="0"/>
              <a:t>třídavé, palisty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Vonné, vůni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Souplodí nažek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Šlahouny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Mochna husí, kuklík městský, kontryhel obecný,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krvavec toten</a:t>
            </a:r>
          </a:p>
          <a:p>
            <a:r>
              <a:rPr lang="cs-CZ" sz="2800" dirty="0" smtClean="0"/>
              <a:t>6)  Řepík lékařský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414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30082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Poznáš je všechny?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4" descr="http://www.dia-potraviny.cz/img/mandl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81336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4077072"/>
            <a:ext cx="8946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5                                                      9                                                   8                                                     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4581128"/>
            <a:ext cx="3341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andloň obecná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" name="Picture 2" descr="http://kvetena.com/fullimages/ruzovite/mochna_husi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758" y="623763"/>
            <a:ext cx="2275378" cy="303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www.biolib.cz/IMG/GAL/571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664517"/>
            <a:ext cx="2209011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20758" y="4581128"/>
            <a:ext cx="2338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ochna husí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72200" y="45811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rvavec toten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nd03.jxs.cz/566/823/e66e4217d8_66854492_o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3400"/>
            <a:ext cx="2016224" cy="311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www.ped.muni.cz/wchem/sm/dp/davidova/www_ucitele1/kuklik_mestsk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32815"/>
            <a:ext cx="2297793" cy="305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www.zahradni-raj.eu/fotky14246/fotos/_vyr_689rosa-sipkov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30411"/>
            <a:ext cx="2880320" cy="205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3933056"/>
            <a:ext cx="8376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10                                                     3                                                      6                                 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725144"/>
            <a:ext cx="22510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ř</a:t>
            </a:r>
            <a:r>
              <a:rPr lang="cs-CZ" sz="2800" b="1" dirty="0" smtClean="0">
                <a:solidFill>
                  <a:srgbClr val="FF0000"/>
                </a:solidFill>
              </a:rPr>
              <a:t>epík lékařský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472514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růže šípková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0152" y="472514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uklík městský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476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836713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548680"/>
            <a:ext cx="897977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</a:t>
            </a:r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media.novinky.cz/564/145643-original-v59jm.jpg</a:t>
            </a:r>
            <a:r>
              <a:rPr lang="cs-CZ" dirty="0" smtClean="0"/>
              <a:t>   č.1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im.atlasrostlin.cz/ruze-pnouci-kultivar-maigold/143/1434-plant_main-kypfq.png</a:t>
            </a:r>
            <a:r>
              <a:rPr lang="cs-CZ" dirty="0" smtClean="0"/>
              <a:t>  č.2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http://www.zahradni-raj.eu/fotky14246/fotos/_</a:t>
            </a:r>
            <a:r>
              <a:rPr lang="cs-CZ" dirty="0" smtClean="0">
                <a:hlinkClick r:id="rId5"/>
              </a:rPr>
              <a:t>vyr_689rosa-sipkova.jpg</a:t>
            </a:r>
            <a:r>
              <a:rPr lang="cs-CZ" dirty="0" smtClean="0"/>
              <a:t>  č.3</a:t>
            </a:r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www.zzoja.cz/deploy/img/products/554/tn_554.jpg</a:t>
            </a:r>
            <a:r>
              <a:rPr lang="cs-CZ" dirty="0" smtClean="0"/>
              <a:t>  č.4</a:t>
            </a:r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www.dia-potraviny.cz/img/mandlon.jpg</a:t>
            </a:r>
            <a:r>
              <a:rPr lang="cs-CZ" dirty="0" smtClean="0"/>
              <a:t>  č.5</a:t>
            </a:r>
          </a:p>
          <a:p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www.ped.muni.cz/wchem/sm/dp/davidova/www_ucitele1/kuklik_mestsky.jpg</a:t>
            </a:r>
            <a:r>
              <a:rPr lang="cs-CZ" dirty="0" smtClean="0"/>
              <a:t>  č.6</a:t>
            </a:r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web2.mendelu.cz/af_222_multitext/trek/tre_obrazky/kontryhel_1.jpg</a:t>
            </a:r>
            <a:r>
              <a:rPr lang="cs-CZ" dirty="0" smtClean="0"/>
              <a:t>  č. 7</a:t>
            </a:r>
          </a:p>
          <a:p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www.biolib.cz/IMG/GAL/5717.jpg</a:t>
            </a:r>
            <a:r>
              <a:rPr lang="cs-CZ" dirty="0" smtClean="0"/>
              <a:t> č. 8</a:t>
            </a:r>
          </a:p>
          <a:p>
            <a:endParaRPr lang="cs-CZ" dirty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kvetena.com/fullimages/ruzovite/mochna_husi2.jpg</a:t>
            </a:r>
            <a:r>
              <a:rPr lang="cs-CZ" dirty="0" smtClean="0"/>
              <a:t>  č.9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0638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1"/>
            <a:ext cx="85689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nd03.jxs.cz/566/823/e66e4217d8_66854492_o2.jpg</a:t>
            </a:r>
            <a:r>
              <a:rPr lang="cs-CZ" dirty="0" smtClean="0"/>
              <a:t>   č. 10</a:t>
            </a:r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upload.wikimedia.org/wikipedia/commons/thumb/d/d1/Blackberries_on_bush.jpg/258px-Blackberries_on_bush.jpg</a:t>
            </a:r>
            <a:r>
              <a:rPr lang="cs-CZ" dirty="0" smtClean="0"/>
              <a:t>    č. 11 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nd01.jxs.cz/231/489/b17962409d_49647499_u.jpg</a:t>
            </a:r>
            <a:r>
              <a:rPr lang="cs-CZ" dirty="0" smtClean="0"/>
              <a:t>  č. 12 </a:t>
            </a:r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150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493</Words>
  <Application>Microsoft Office PowerPoint</Application>
  <PresentationFormat>Předvádění na obrazovce (4:3)</PresentationFormat>
  <Paragraphs>146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20</cp:revision>
  <dcterms:created xsi:type="dcterms:W3CDTF">2012-04-19T17:15:05Z</dcterms:created>
  <dcterms:modified xsi:type="dcterms:W3CDTF">2012-05-08T12:16:26Z</dcterms:modified>
</cp:coreProperties>
</file>